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1"/>
  </p:sldMasterIdLst>
  <p:notesMasterIdLst>
    <p:notesMasterId r:id="rId27"/>
  </p:notesMasterIdLst>
  <p:handoutMasterIdLst>
    <p:handoutMasterId r:id="rId28"/>
  </p:handoutMasterIdLst>
  <p:sldIdLst>
    <p:sldId id="301" r:id="rId2"/>
    <p:sldId id="302" r:id="rId3"/>
    <p:sldId id="331" r:id="rId4"/>
    <p:sldId id="343" r:id="rId5"/>
    <p:sldId id="304" r:id="rId6"/>
    <p:sldId id="333" r:id="rId7"/>
    <p:sldId id="332" r:id="rId8"/>
    <p:sldId id="338" r:id="rId9"/>
    <p:sldId id="305" r:id="rId10"/>
    <p:sldId id="334" r:id="rId11"/>
    <p:sldId id="335" r:id="rId12"/>
    <p:sldId id="306" r:id="rId13"/>
    <p:sldId id="337" r:id="rId14"/>
    <p:sldId id="346" r:id="rId15"/>
    <p:sldId id="336" r:id="rId16"/>
    <p:sldId id="340" r:id="rId17"/>
    <p:sldId id="327" r:id="rId18"/>
    <p:sldId id="342" r:id="rId19"/>
    <p:sldId id="344" r:id="rId20"/>
    <p:sldId id="345" r:id="rId21"/>
    <p:sldId id="341" r:id="rId22"/>
    <p:sldId id="307" r:id="rId23"/>
    <p:sldId id="330" r:id="rId24"/>
    <p:sldId id="308" r:id="rId25"/>
    <p:sldId id="309" r:id="rId26"/>
  </p:sldIdLst>
  <p:sldSz cx="27432000" cy="6858000"/>
  <p:notesSz cx="7010400" cy="9296400"/>
  <p:defaultTextStyle>
    <a:defPPr>
      <a:defRPr lang="en-US"/>
    </a:defPPr>
    <a:lvl1pPr algn="l" rtl="0" fontAlgn="base">
      <a:spcBef>
        <a:spcPct val="0"/>
      </a:spcBef>
      <a:spcAft>
        <a:spcPct val="0"/>
      </a:spcAft>
      <a:defRPr sz="2200" kern="1200">
        <a:solidFill>
          <a:schemeClr val="tx1"/>
        </a:solidFill>
        <a:latin typeface="Arial" charset="0"/>
        <a:ea typeface="+mn-ea"/>
        <a:cs typeface="Arial" charset="0"/>
      </a:defRPr>
    </a:lvl1pPr>
    <a:lvl2pPr marL="457200" algn="l" rtl="0" fontAlgn="base">
      <a:spcBef>
        <a:spcPct val="0"/>
      </a:spcBef>
      <a:spcAft>
        <a:spcPct val="0"/>
      </a:spcAft>
      <a:defRPr sz="2200" kern="1200">
        <a:solidFill>
          <a:schemeClr val="tx1"/>
        </a:solidFill>
        <a:latin typeface="Arial" charset="0"/>
        <a:ea typeface="+mn-ea"/>
        <a:cs typeface="Arial" charset="0"/>
      </a:defRPr>
    </a:lvl2pPr>
    <a:lvl3pPr marL="914400" algn="l" rtl="0" fontAlgn="base">
      <a:spcBef>
        <a:spcPct val="0"/>
      </a:spcBef>
      <a:spcAft>
        <a:spcPct val="0"/>
      </a:spcAft>
      <a:defRPr sz="2200" kern="1200">
        <a:solidFill>
          <a:schemeClr val="tx1"/>
        </a:solidFill>
        <a:latin typeface="Arial" charset="0"/>
        <a:ea typeface="+mn-ea"/>
        <a:cs typeface="Arial" charset="0"/>
      </a:defRPr>
    </a:lvl3pPr>
    <a:lvl4pPr marL="1371600" algn="l" rtl="0" fontAlgn="base">
      <a:spcBef>
        <a:spcPct val="0"/>
      </a:spcBef>
      <a:spcAft>
        <a:spcPct val="0"/>
      </a:spcAft>
      <a:defRPr sz="2200" kern="1200">
        <a:solidFill>
          <a:schemeClr val="tx1"/>
        </a:solidFill>
        <a:latin typeface="Arial" charset="0"/>
        <a:ea typeface="+mn-ea"/>
        <a:cs typeface="Arial" charset="0"/>
      </a:defRPr>
    </a:lvl4pPr>
    <a:lvl5pPr marL="1828800" algn="l" rtl="0" fontAlgn="base">
      <a:spcBef>
        <a:spcPct val="0"/>
      </a:spcBef>
      <a:spcAft>
        <a:spcPct val="0"/>
      </a:spcAft>
      <a:defRPr sz="2200" kern="1200">
        <a:solidFill>
          <a:schemeClr val="tx1"/>
        </a:solidFill>
        <a:latin typeface="Arial" charset="0"/>
        <a:ea typeface="+mn-ea"/>
        <a:cs typeface="Arial" charset="0"/>
      </a:defRPr>
    </a:lvl5pPr>
    <a:lvl6pPr marL="2286000" algn="l" defTabSz="914400" rtl="0" eaLnBrk="1" latinLnBrk="0" hangingPunct="1">
      <a:defRPr sz="2200" kern="1200">
        <a:solidFill>
          <a:schemeClr val="tx1"/>
        </a:solidFill>
        <a:latin typeface="Arial" charset="0"/>
        <a:ea typeface="+mn-ea"/>
        <a:cs typeface="Arial" charset="0"/>
      </a:defRPr>
    </a:lvl6pPr>
    <a:lvl7pPr marL="2743200" algn="l" defTabSz="914400" rtl="0" eaLnBrk="1" latinLnBrk="0" hangingPunct="1">
      <a:defRPr sz="2200" kern="1200">
        <a:solidFill>
          <a:schemeClr val="tx1"/>
        </a:solidFill>
        <a:latin typeface="Arial" charset="0"/>
        <a:ea typeface="+mn-ea"/>
        <a:cs typeface="Arial" charset="0"/>
      </a:defRPr>
    </a:lvl7pPr>
    <a:lvl8pPr marL="3200400" algn="l" defTabSz="914400" rtl="0" eaLnBrk="1" latinLnBrk="0" hangingPunct="1">
      <a:defRPr sz="2200" kern="1200">
        <a:solidFill>
          <a:schemeClr val="tx1"/>
        </a:solidFill>
        <a:latin typeface="Arial" charset="0"/>
        <a:ea typeface="+mn-ea"/>
        <a:cs typeface="Arial" charset="0"/>
      </a:defRPr>
    </a:lvl8pPr>
    <a:lvl9pPr marL="3657600" algn="l" defTabSz="914400" rtl="0" eaLnBrk="1" latinLnBrk="0" hangingPunct="1">
      <a:defRPr sz="2200"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0000"/>
    <a:srgbClr val="FFFF00"/>
    <a:srgbClr val="0066CC"/>
    <a:srgbClr val="00FF99"/>
    <a:srgbClr val="FF0000"/>
    <a:srgbClr val="66FFFF"/>
    <a:srgbClr val="99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457" autoAdjust="0"/>
    <p:restoredTop sz="99184" autoAdjust="0"/>
  </p:normalViewPr>
  <p:slideViewPr>
    <p:cSldViewPr>
      <p:cViewPr>
        <p:scale>
          <a:sx n="33" d="100"/>
          <a:sy n="33" d="100"/>
        </p:scale>
        <p:origin x="-606" y="-1716"/>
      </p:cViewPr>
      <p:guideLst>
        <p:guide orient="horz" pos="2160"/>
        <p:guide pos="864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0992" tIns="45496" rIns="90992" bIns="45496" numCol="1" anchor="t" anchorCtr="0" compatLnSpc="1">
            <a:prstTxWarp prst="textNoShape">
              <a:avLst/>
            </a:prstTxWarp>
          </a:bodyPr>
          <a:lstStyle>
            <a:lvl1pPr>
              <a:defRPr sz="1200">
                <a:cs typeface="+mn-cs"/>
              </a:defRPr>
            </a:lvl1pPr>
          </a:lstStyle>
          <a:p>
            <a:pPr>
              <a:defRPr/>
            </a:pPr>
            <a:endParaRPr lang="en-US"/>
          </a:p>
        </p:txBody>
      </p:sp>
      <p:sp>
        <p:nvSpPr>
          <p:cNvPr id="23555" name="Rectangle 3"/>
          <p:cNvSpPr>
            <a:spLocks noGrp="1" noChangeArrowheads="1"/>
          </p:cNvSpPr>
          <p:nvPr>
            <p:ph type="dt" sz="quarter" idx="1"/>
          </p:nvPr>
        </p:nvSpPr>
        <p:spPr bwMode="auto">
          <a:xfrm>
            <a:off x="3970338" y="0"/>
            <a:ext cx="3038475" cy="465138"/>
          </a:xfrm>
          <a:prstGeom prst="rect">
            <a:avLst/>
          </a:prstGeom>
          <a:noFill/>
          <a:ln w="9525">
            <a:noFill/>
            <a:miter lim="800000"/>
            <a:headEnd/>
            <a:tailEnd/>
          </a:ln>
          <a:effectLst/>
        </p:spPr>
        <p:txBody>
          <a:bodyPr vert="horz" wrap="square" lIns="90992" tIns="45496" rIns="90992" bIns="45496" numCol="1" anchor="t" anchorCtr="0" compatLnSpc="1">
            <a:prstTxWarp prst="textNoShape">
              <a:avLst/>
            </a:prstTxWarp>
          </a:bodyPr>
          <a:lstStyle>
            <a:lvl1pPr algn="r">
              <a:defRPr sz="1200">
                <a:cs typeface="+mn-cs"/>
              </a:defRPr>
            </a:lvl1pPr>
          </a:lstStyle>
          <a:p>
            <a:pPr>
              <a:defRPr/>
            </a:pPr>
            <a:endParaRPr lang="en-US"/>
          </a:p>
        </p:txBody>
      </p:sp>
      <p:sp>
        <p:nvSpPr>
          <p:cNvPr id="23556" name="Rectangle 4"/>
          <p:cNvSpPr>
            <a:spLocks noGrp="1" noChangeArrowheads="1"/>
          </p:cNvSpPr>
          <p:nvPr>
            <p:ph type="ftr" sz="quarter" idx="2"/>
          </p:nvPr>
        </p:nvSpPr>
        <p:spPr bwMode="auto">
          <a:xfrm>
            <a:off x="0" y="8829675"/>
            <a:ext cx="3038475" cy="465138"/>
          </a:xfrm>
          <a:prstGeom prst="rect">
            <a:avLst/>
          </a:prstGeom>
          <a:noFill/>
          <a:ln w="9525">
            <a:noFill/>
            <a:miter lim="800000"/>
            <a:headEnd/>
            <a:tailEnd/>
          </a:ln>
          <a:effectLst/>
        </p:spPr>
        <p:txBody>
          <a:bodyPr vert="horz" wrap="square" lIns="90992" tIns="45496" rIns="90992" bIns="45496" numCol="1" anchor="b" anchorCtr="0" compatLnSpc="1">
            <a:prstTxWarp prst="textNoShape">
              <a:avLst/>
            </a:prstTxWarp>
          </a:bodyPr>
          <a:lstStyle>
            <a:lvl1pPr>
              <a:defRPr sz="1200">
                <a:cs typeface="+mn-cs"/>
              </a:defRPr>
            </a:lvl1pPr>
          </a:lstStyle>
          <a:p>
            <a:pPr>
              <a:defRPr/>
            </a:pPr>
            <a:endParaRPr lang="en-US"/>
          </a:p>
        </p:txBody>
      </p:sp>
      <p:sp>
        <p:nvSpPr>
          <p:cNvPr id="23557" name="Rectangle 5"/>
          <p:cNvSpPr>
            <a:spLocks noGrp="1" noChangeArrowheads="1"/>
          </p:cNvSpPr>
          <p:nvPr>
            <p:ph type="sldNum" sz="quarter" idx="3"/>
          </p:nvPr>
        </p:nvSpPr>
        <p:spPr bwMode="auto">
          <a:xfrm>
            <a:off x="3970338" y="8829675"/>
            <a:ext cx="3038475" cy="465138"/>
          </a:xfrm>
          <a:prstGeom prst="rect">
            <a:avLst/>
          </a:prstGeom>
          <a:noFill/>
          <a:ln w="9525">
            <a:noFill/>
            <a:miter lim="800000"/>
            <a:headEnd/>
            <a:tailEnd/>
          </a:ln>
          <a:effectLst/>
        </p:spPr>
        <p:txBody>
          <a:bodyPr vert="horz" wrap="square" lIns="90992" tIns="45496" rIns="90992" bIns="45496" numCol="1" anchor="b" anchorCtr="0" compatLnSpc="1">
            <a:prstTxWarp prst="textNoShape">
              <a:avLst/>
            </a:prstTxWarp>
          </a:bodyPr>
          <a:lstStyle>
            <a:lvl1pPr algn="r">
              <a:defRPr sz="1200">
                <a:cs typeface="+mn-cs"/>
              </a:defRPr>
            </a:lvl1pPr>
          </a:lstStyle>
          <a:p>
            <a:pPr>
              <a:defRPr/>
            </a:pPr>
            <a:fld id="{0905C78A-FA0F-47DC-9343-CCC9800A7D16}" type="slidenum">
              <a:rPr lang="en-US"/>
              <a:pPr>
                <a:defRPr/>
              </a:pPr>
              <a:t>‹#›</a:t>
            </a:fld>
            <a:endParaRPr lang="en-US" dirty="0"/>
          </a:p>
        </p:txBody>
      </p:sp>
    </p:spTree>
    <p:extLst>
      <p:ext uri="{BB962C8B-B14F-4D97-AF65-F5344CB8AC3E}">
        <p14:creationId xmlns:p14="http://schemas.microsoft.com/office/powerpoint/2010/main" val="36102752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6888" cy="465138"/>
          </a:xfrm>
          <a:prstGeom prst="rect">
            <a:avLst/>
          </a:prstGeom>
        </p:spPr>
        <p:txBody>
          <a:bodyPr vert="horz" lIns="91440" tIns="45720" rIns="91440" bIns="45720" rtlCol="0"/>
          <a:lstStyle>
            <a:lvl1pPr algn="l">
              <a:defRPr sz="1200">
                <a:cs typeface="+mn-cs"/>
              </a:defRPr>
            </a:lvl1pPr>
          </a:lstStyle>
          <a:p>
            <a:pPr>
              <a:defRPr/>
            </a:pPr>
            <a:endParaRPr lang="en-US"/>
          </a:p>
        </p:txBody>
      </p:sp>
      <p:sp>
        <p:nvSpPr>
          <p:cNvPr id="3" name="Date Placeholder 2"/>
          <p:cNvSpPr>
            <a:spLocks noGrp="1"/>
          </p:cNvSpPr>
          <p:nvPr>
            <p:ph type="dt" idx="1"/>
          </p:nvPr>
        </p:nvSpPr>
        <p:spPr>
          <a:xfrm>
            <a:off x="3971925" y="0"/>
            <a:ext cx="3036888" cy="465138"/>
          </a:xfrm>
          <a:prstGeom prst="rect">
            <a:avLst/>
          </a:prstGeom>
        </p:spPr>
        <p:txBody>
          <a:bodyPr vert="horz" lIns="91440" tIns="45720" rIns="91440" bIns="45720" rtlCol="0"/>
          <a:lstStyle>
            <a:lvl1pPr algn="r">
              <a:defRPr sz="1200">
                <a:cs typeface="+mn-cs"/>
              </a:defRPr>
            </a:lvl1pPr>
          </a:lstStyle>
          <a:p>
            <a:pPr>
              <a:defRPr/>
            </a:pPr>
            <a:fld id="{0A57A01D-7618-48C8-97FE-BA3FAE764558}" type="datetimeFigureOut">
              <a:rPr lang="en-US"/>
              <a:pPr>
                <a:defRPr/>
              </a:pPr>
              <a:t>4/8/2013</a:t>
            </a:fld>
            <a:endParaRPr lang="en-US" dirty="0"/>
          </a:p>
        </p:txBody>
      </p:sp>
      <p:sp>
        <p:nvSpPr>
          <p:cNvPr id="4" name="Slide Image Placeholder 3"/>
          <p:cNvSpPr>
            <a:spLocks noGrp="1" noRot="1" noChangeAspect="1"/>
          </p:cNvSpPr>
          <p:nvPr>
            <p:ph type="sldImg" idx="2"/>
          </p:nvPr>
        </p:nvSpPr>
        <p:spPr>
          <a:xfrm>
            <a:off x="-3467100" y="696913"/>
            <a:ext cx="13944600" cy="348615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29675"/>
            <a:ext cx="3036888" cy="465138"/>
          </a:xfrm>
          <a:prstGeom prst="rect">
            <a:avLst/>
          </a:prstGeom>
        </p:spPr>
        <p:txBody>
          <a:bodyPr vert="horz" lIns="91440" tIns="45720" rIns="91440" bIns="45720" rtlCol="0" anchor="b"/>
          <a:lstStyle>
            <a:lvl1pPr algn="l">
              <a:defRPr sz="1200">
                <a:cs typeface="+mn-cs"/>
              </a:defRPr>
            </a:lvl1pPr>
          </a:lstStyle>
          <a:p>
            <a:pPr>
              <a:defRPr/>
            </a:pPr>
            <a:endParaRPr lang="en-US"/>
          </a:p>
        </p:txBody>
      </p:sp>
      <p:sp>
        <p:nvSpPr>
          <p:cNvPr id="7" name="Slide Number Placeholder 6"/>
          <p:cNvSpPr>
            <a:spLocks noGrp="1"/>
          </p:cNvSpPr>
          <p:nvPr>
            <p:ph type="sldNum" sz="quarter" idx="5"/>
          </p:nvPr>
        </p:nvSpPr>
        <p:spPr>
          <a:xfrm>
            <a:off x="3971925" y="8829675"/>
            <a:ext cx="3036888" cy="465138"/>
          </a:xfrm>
          <a:prstGeom prst="rect">
            <a:avLst/>
          </a:prstGeom>
        </p:spPr>
        <p:txBody>
          <a:bodyPr vert="horz" lIns="91440" tIns="45720" rIns="91440" bIns="45720" rtlCol="0" anchor="b"/>
          <a:lstStyle>
            <a:lvl1pPr algn="r">
              <a:defRPr sz="1200">
                <a:cs typeface="+mn-cs"/>
              </a:defRPr>
            </a:lvl1pPr>
          </a:lstStyle>
          <a:p>
            <a:pPr>
              <a:defRPr/>
            </a:pPr>
            <a:fld id="{FD8B394B-CA75-4371-B4EE-29FA27444D38}" type="slidenum">
              <a:rPr lang="en-US"/>
              <a:pPr>
                <a:defRPr/>
              </a:pPr>
              <a:t>‹#›</a:t>
            </a:fld>
            <a:endParaRPr lang="en-US" dirty="0"/>
          </a:p>
        </p:txBody>
      </p:sp>
    </p:spTree>
    <p:extLst>
      <p:ext uri="{BB962C8B-B14F-4D97-AF65-F5344CB8AC3E}">
        <p14:creationId xmlns:p14="http://schemas.microsoft.com/office/powerpoint/2010/main" val="2860630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535598054"/>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75" r:id="rId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2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 Id="rId5" Type="http://schemas.openxmlformats.org/officeDocument/2006/relationships/hyperlink" Target="http://www.oldcastleprecast.com/" TargetMode="Externa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9144000" y="-6934200"/>
            <a:ext cx="9144000" cy="6858000"/>
          </a:xfrm>
          <a:prstGeom prst="rect">
            <a:avLst/>
          </a:prstGeom>
          <a:solidFill>
            <a:srgbClr val="5883DF"/>
          </a:solidFill>
          <a:ln w="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en-US" dirty="0">
              <a:latin typeface="Arial Black" pitchFamily="34" charset="0"/>
            </a:endParaRPr>
          </a:p>
        </p:txBody>
      </p:sp>
      <p:sp>
        <p:nvSpPr>
          <p:cNvPr id="3" name="Rectangle 2"/>
          <p:cNvSpPr/>
          <p:nvPr/>
        </p:nvSpPr>
        <p:spPr>
          <a:xfrm>
            <a:off x="0" y="-6934200"/>
            <a:ext cx="9144000" cy="6858000"/>
          </a:xfrm>
          <a:prstGeom prst="rect">
            <a:avLst/>
          </a:prstGeom>
          <a:solidFill>
            <a:srgbClr val="FF0000"/>
          </a:solidFill>
          <a:ln w="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en-US" dirty="0">
              <a:latin typeface="Arial Black" pitchFamily="34" charset="0"/>
            </a:endParaRPr>
          </a:p>
        </p:txBody>
      </p:sp>
      <p:sp>
        <p:nvSpPr>
          <p:cNvPr id="4" name="Rectangle 3"/>
          <p:cNvSpPr/>
          <p:nvPr/>
        </p:nvSpPr>
        <p:spPr>
          <a:xfrm>
            <a:off x="18288000" y="-6934200"/>
            <a:ext cx="9144000" cy="6858000"/>
          </a:xfrm>
          <a:prstGeom prst="rect">
            <a:avLst/>
          </a:prstGeom>
          <a:solidFill>
            <a:srgbClr val="00B050"/>
          </a:solidFill>
          <a:ln w="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en-US" dirty="0">
              <a:latin typeface="Arial Black" pitchFamily="34" charset="0"/>
            </a:endParaRPr>
          </a:p>
        </p:txBody>
      </p:sp>
      <p:sp>
        <p:nvSpPr>
          <p:cNvPr id="2" name="TextBox 1"/>
          <p:cNvSpPr txBox="1"/>
          <p:nvPr/>
        </p:nvSpPr>
        <p:spPr>
          <a:xfrm>
            <a:off x="296863" y="352425"/>
            <a:ext cx="8375650" cy="1016000"/>
          </a:xfrm>
          <a:prstGeom prst="rect">
            <a:avLst/>
          </a:prstGeom>
          <a:noFill/>
        </p:spPr>
        <p:txBody>
          <a:bodyPr>
            <a:spAutoFit/>
          </a:bodyPr>
          <a:lstStyle/>
          <a:p>
            <a:pPr>
              <a:defRPr/>
            </a:pPr>
            <a:r>
              <a:rPr lang="en-US" sz="6000" b="1" dirty="0">
                <a:solidFill>
                  <a:schemeClr val="bg1"/>
                </a:solidFill>
                <a:latin typeface="Arial Black" pitchFamily="34" charset="0"/>
                <a:cs typeface="+mn-cs"/>
              </a:rPr>
              <a:t>Mountain Hotel</a:t>
            </a:r>
          </a:p>
        </p:txBody>
      </p:sp>
      <p:sp>
        <p:nvSpPr>
          <p:cNvPr id="6" name="TextBox 5"/>
          <p:cNvSpPr txBox="1"/>
          <p:nvPr/>
        </p:nvSpPr>
        <p:spPr>
          <a:xfrm>
            <a:off x="3962400" y="1368425"/>
            <a:ext cx="4046538" cy="646113"/>
          </a:xfrm>
          <a:prstGeom prst="rect">
            <a:avLst/>
          </a:prstGeom>
          <a:noFill/>
        </p:spPr>
        <p:txBody>
          <a:bodyPr>
            <a:spAutoFit/>
          </a:bodyPr>
          <a:lstStyle/>
          <a:p>
            <a:pPr>
              <a:defRPr/>
            </a:pPr>
            <a:r>
              <a:rPr lang="en-US" sz="3600" b="1" dirty="0">
                <a:solidFill>
                  <a:schemeClr val="bg1"/>
                </a:solidFill>
                <a:latin typeface="Arial Black" pitchFamily="34" charset="0"/>
                <a:cs typeface="+mn-cs"/>
              </a:rPr>
              <a:t>Urban Virginia</a:t>
            </a:r>
          </a:p>
        </p:txBody>
      </p:sp>
      <p:sp>
        <p:nvSpPr>
          <p:cNvPr id="12" name="TextBox 11"/>
          <p:cNvSpPr txBox="1"/>
          <p:nvPr/>
        </p:nvSpPr>
        <p:spPr>
          <a:xfrm>
            <a:off x="20688300" y="5105400"/>
            <a:ext cx="5219700" cy="523875"/>
          </a:xfrm>
          <a:prstGeom prst="rect">
            <a:avLst/>
          </a:prstGeom>
          <a:noFill/>
        </p:spPr>
        <p:txBody>
          <a:bodyPr>
            <a:spAutoFit/>
          </a:bodyPr>
          <a:lstStyle/>
          <a:p>
            <a:pPr>
              <a:defRPr/>
            </a:pPr>
            <a:r>
              <a:rPr lang="en-US" sz="2800" b="1" dirty="0">
                <a:solidFill>
                  <a:schemeClr val="bg1"/>
                </a:solidFill>
                <a:latin typeface="Arial Black" pitchFamily="34" charset="0"/>
                <a:cs typeface="+mn-cs"/>
              </a:rPr>
              <a:t>Senior Thesis 2013</a:t>
            </a:r>
          </a:p>
        </p:txBody>
      </p:sp>
      <p:sp>
        <p:nvSpPr>
          <p:cNvPr id="13" name="TextBox 12"/>
          <p:cNvSpPr txBox="1"/>
          <p:nvPr/>
        </p:nvSpPr>
        <p:spPr>
          <a:xfrm>
            <a:off x="20688300" y="3962400"/>
            <a:ext cx="5219700" cy="954088"/>
          </a:xfrm>
          <a:prstGeom prst="rect">
            <a:avLst/>
          </a:prstGeom>
          <a:noFill/>
        </p:spPr>
        <p:txBody>
          <a:bodyPr>
            <a:spAutoFit/>
          </a:bodyPr>
          <a:lstStyle/>
          <a:p>
            <a:pPr>
              <a:defRPr/>
            </a:pPr>
            <a:r>
              <a:rPr lang="en-US" sz="2800" b="1" dirty="0">
                <a:solidFill>
                  <a:schemeClr val="bg1"/>
                </a:solidFill>
                <a:latin typeface="Arial Black" pitchFamily="34" charset="0"/>
                <a:cs typeface="+mn-cs"/>
              </a:rPr>
              <a:t>Faculty Advisor:</a:t>
            </a:r>
          </a:p>
          <a:p>
            <a:pPr>
              <a:defRPr/>
            </a:pPr>
            <a:r>
              <a:rPr lang="en-US" sz="2800" b="1" dirty="0">
                <a:solidFill>
                  <a:schemeClr val="bg1"/>
                </a:solidFill>
                <a:latin typeface="Arial Black" pitchFamily="34" charset="0"/>
                <a:cs typeface="+mn-cs"/>
              </a:rPr>
              <a:t>Professor Kevin </a:t>
            </a:r>
            <a:r>
              <a:rPr lang="en-US" sz="2800" b="1" dirty="0" err="1">
                <a:solidFill>
                  <a:schemeClr val="bg1"/>
                </a:solidFill>
                <a:latin typeface="Arial Black" pitchFamily="34" charset="0"/>
                <a:cs typeface="+mn-cs"/>
              </a:rPr>
              <a:t>Parfitt</a:t>
            </a:r>
            <a:endParaRPr lang="en-US" sz="2800" b="1" dirty="0">
              <a:solidFill>
                <a:schemeClr val="bg1"/>
              </a:solidFill>
              <a:latin typeface="Arial Black" pitchFamily="34" charset="0"/>
              <a:cs typeface="+mn-cs"/>
            </a:endParaRPr>
          </a:p>
        </p:txBody>
      </p:sp>
      <p:sp>
        <p:nvSpPr>
          <p:cNvPr id="14" name="TextBox 13"/>
          <p:cNvSpPr txBox="1"/>
          <p:nvPr/>
        </p:nvSpPr>
        <p:spPr>
          <a:xfrm>
            <a:off x="19888200" y="2362200"/>
            <a:ext cx="5448300" cy="646113"/>
          </a:xfrm>
          <a:prstGeom prst="rect">
            <a:avLst/>
          </a:prstGeom>
          <a:noFill/>
        </p:spPr>
        <p:txBody>
          <a:bodyPr>
            <a:spAutoFit/>
          </a:bodyPr>
          <a:lstStyle/>
          <a:p>
            <a:pPr>
              <a:defRPr/>
            </a:pPr>
            <a:r>
              <a:rPr lang="en-US" sz="3600" b="1" dirty="0">
                <a:solidFill>
                  <a:schemeClr val="bg1"/>
                </a:solidFill>
                <a:latin typeface="Arial Black" pitchFamily="34" charset="0"/>
                <a:cs typeface="+mn-cs"/>
              </a:rPr>
              <a:t>Benjamin Borden</a:t>
            </a:r>
          </a:p>
        </p:txBody>
      </p:sp>
      <p:pic>
        <p:nvPicPr>
          <p:cNvPr id="1034"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239125" y="536575"/>
            <a:ext cx="10058400" cy="4821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5" name="TextBox 6"/>
          <p:cNvSpPr txBox="1">
            <a:spLocks noChangeArrowheads="1"/>
          </p:cNvSpPr>
          <p:nvPr/>
        </p:nvSpPr>
        <p:spPr bwMode="auto">
          <a:xfrm>
            <a:off x="20688300" y="3270250"/>
            <a:ext cx="36195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a:solidFill>
                  <a:schemeClr val="tx1"/>
                </a:solidFill>
                <a:latin typeface="Arial" charset="0"/>
                <a:cs typeface="Arial" charset="0"/>
              </a:defRPr>
            </a:lvl1pPr>
            <a:lvl2pPr marL="742950" indent="-285750" eaLnBrk="0" hangingPunct="0">
              <a:defRPr sz="2200">
                <a:solidFill>
                  <a:schemeClr val="tx1"/>
                </a:solidFill>
                <a:latin typeface="Arial" charset="0"/>
                <a:cs typeface="Arial" charset="0"/>
              </a:defRPr>
            </a:lvl2pPr>
            <a:lvl3pPr marL="1143000" indent="-228600" eaLnBrk="0" hangingPunct="0">
              <a:defRPr sz="2200">
                <a:solidFill>
                  <a:schemeClr val="tx1"/>
                </a:solidFill>
                <a:latin typeface="Arial" charset="0"/>
                <a:cs typeface="Arial" charset="0"/>
              </a:defRPr>
            </a:lvl3pPr>
            <a:lvl4pPr marL="1600200" indent="-228600" eaLnBrk="0" hangingPunct="0">
              <a:defRPr sz="2200">
                <a:solidFill>
                  <a:schemeClr val="tx1"/>
                </a:solidFill>
                <a:latin typeface="Arial" charset="0"/>
                <a:cs typeface="Arial" charset="0"/>
              </a:defRPr>
            </a:lvl4pPr>
            <a:lvl5pPr marL="2057400" indent="-228600" eaLnBrk="0" hangingPunct="0">
              <a:defRPr sz="2200">
                <a:solidFill>
                  <a:schemeClr val="tx1"/>
                </a:solidFill>
                <a:latin typeface="Arial" charset="0"/>
                <a:cs typeface="Arial" charset="0"/>
              </a:defRPr>
            </a:lvl5pPr>
            <a:lvl6pPr marL="2514600" indent="-228600" eaLnBrk="0" fontAlgn="base" hangingPunct="0">
              <a:spcBef>
                <a:spcPct val="0"/>
              </a:spcBef>
              <a:spcAft>
                <a:spcPct val="0"/>
              </a:spcAft>
              <a:defRPr sz="2200">
                <a:solidFill>
                  <a:schemeClr val="tx1"/>
                </a:solidFill>
                <a:latin typeface="Arial" charset="0"/>
                <a:cs typeface="Arial" charset="0"/>
              </a:defRPr>
            </a:lvl6pPr>
            <a:lvl7pPr marL="2971800" indent="-228600" eaLnBrk="0" fontAlgn="base" hangingPunct="0">
              <a:spcBef>
                <a:spcPct val="0"/>
              </a:spcBef>
              <a:spcAft>
                <a:spcPct val="0"/>
              </a:spcAft>
              <a:defRPr sz="2200">
                <a:solidFill>
                  <a:schemeClr val="tx1"/>
                </a:solidFill>
                <a:latin typeface="Arial" charset="0"/>
                <a:cs typeface="Arial" charset="0"/>
              </a:defRPr>
            </a:lvl7pPr>
            <a:lvl8pPr marL="3429000" indent="-228600" eaLnBrk="0" fontAlgn="base" hangingPunct="0">
              <a:spcBef>
                <a:spcPct val="0"/>
              </a:spcBef>
              <a:spcAft>
                <a:spcPct val="0"/>
              </a:spcAft>
              <a:defRPr sz="2200">
                <a:solidFill>
                  <a:schemeClr val="tx1"/>
                </a:solidFill>
                <a:latin typeface="Arial" charset="0"/>
                <a:cs typeface="Arial" charset="0"/>
              </a:defRPr>
            </a:lvl8pPr>
            <a:lvl9pPr marL="3886200" indent="-228600" eaLnBrk="0" fontAlgn="base" hangingPunct="0">
              <a:spcBef>
                <a:spcPct val="0"/>
              </a:spcBef>
              <a:spcAft>
                <a:spcPct val="0"/>
              </a:spcAft>
              <a:defRPr sz="2200">
                <a:solidFill>
                  <a:schemeClr val="tx1"/>
                </a:solidFill>
                <a:latin typeface="Arial" charset="0"/>
                <a:cs typeface="Arial" charset="0"/>
              </a:defRPr>
            </a:lvl9pPr>
          </a:lstStyle>
          <a:p>
            <a:pPr eaLnBrk="1" hangingPunct="1"/>
            <a:r>
              <a:rPr lang="en-US" sz="2800">
                <a:solidFill>
                  <a:schemeClr val="bg1"/>
                </a:solidFill>
                <a:latin typeface="Arial Black" pitchFamily="34" charset="0"/>
              </a:rPr>
              <a:t>Structural Option</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9144000" y="-7086600"/>
            <a:ext cx="9144000" cy="6858000"/>
          </a:xfrm>
          <a:prstGeom prst="rect">
            <a:avLst/>
          </a:prstGeom>
          <a:solidFill>
            <a:srgbClr val="5883DF"/>
          </a:solidFill>
          <a:ln w="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en-US" dirty="0"/>
          </a:p>
        </p:txBody>
      </p:sp>
      <p:sp>
        <p:nvSpPr>
          <p:cNvPr id="7" name="Rectangle 6"/>
          <p:cNvSpPr/>
          <p:nvPr/>
        </p:nvSpPr>
        <p:spPr>
          <a:xfrm>
            <a:off x="0" y="-7086600"/>
            <a:ext cx="9144000" cy="6858000"/>
          </a:xfrm>
          <a:prstGeom prst="rect">
            <a:avLst/>
          </a:prstGeom>
          <a:solidFill>
            <a:srgbClr val="FF0000"/>
          </a:solidFill>
          <a:ln w="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en-US" dirty="0"/>
          </a:p>
        </p:txBody>
      </p:sp>
      <p:sp>
        <p:nvSpPr>
          <p:cNvPr id="8" name="Rectangle 7"/>
          <p:cNvSpPr/>
          <p:nvPr/>
        </p:nvSpPr>
        <p:spPr>
          <a:xfrm>
            <a:off x="18288000" y="-7086600"/>
            <a:ext cx="9144000" cy="6858000"/>
          </a:xfrm>
          <a:prstGeom prst="rect">
            <a:avLst/>
          </a:prstGeom>
          <a:solidFill>
            <a:srgbClr val="00B050"/>
          </a:solidFill>
          <a:ln w="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en-US" dirty="0"/>
          </a:p>
        </p:txBody>
      </p:sp>
      <p:sp>
        <p:nvSpPr>
          <p:cNvPr id="2" name="TextBox 1"/>
          <p:cNvSpPr txBox="1"/>
          <p:nvPr/>
        </p:nvSpPr>
        <p:spPr>
          <a:xfrm>
            <a:off x="609600" y="304800"/>
            <a:ext cx="8424863" cy="6324600"/>
          </a:xfrm>
          <a:prstGeom prst="rect">
            <a:avLst/>
          </a:prstGeom>
          <a:noFill/>
        </p:spPr>
        <p:txBody>
          <a:bodyPr>
            <a:spAutoFit/>
          </a:bodyPr>
          <a:lstStyle/>
          <a:p>
            <a:pPr>
              <a:lnSpc>
                <a:spcPct val="125000"/>
              </a:lnSpc>
              <a:defRPr/>
            </a:pPr>
            <a:r>
              <a:rPr lang="en-US" sz="3600" dirty="0">
                <a:solidFill>
                  <a:schemeClr val="bg1"/>
                </a:solidFill>
                <a:latin typeface="Arial Black" pitchFamily="34" charset="0"/>
              </a:rPr>
              <a:t>Mountain Hotel</a:t>
            </a:r>
          </a:p>
          <a:p>
            <a:pPr>
              <a:lnSpc>
                <a:spcPct val="125000"/>
              </a:lnSpc>
              <a:defRPr/>
            </a:pPr>
            <a:endParaRPr lang="en-US" sz="3600" dirty="0">
              <a:solidFill>
                <a:schemeClr val="bg1"/>
              </a:solidFill>
              <a:latin typeface="Arial Black" pitchFamily="34" charset="0"/>
            </a:endParaRPr>
          </a:p>
          <a:p>
            <a:pPr>
              <a:lnSpc>
                <a:spcPct val="125000"/>
              </a:lnSpc>
              <a:defRPr/>
            </a:pPr>
            <a:r>
              <a:rPr lang="en-US" sz="3600" dirty="0">
                <a:solidFill>
                  <a:schemeClr val="bg1">
                    <a:lumMod val="85000"/>
                  </a:schemeClr>
                </a:solidFill>
                <a:latin typeface="Arial Black" pitchFamily="34" charset="0"/>
              </a:rPr>
              <a:t>   </a:t>
            </a:r>
            <a:r>
              <a:rPr lang="en-US" sz="3600" dirty="0">
                <a:solidFill>
                  <a:schemeClr val="bg1">
                    <a:lumMod val="65000"/>
                  </a:schemeClr>
                </a:solidFill>
                <a:latin typeface="Arial Black" pitchFamily="34" charset="0"/>
              </a:rPr>
              <a:t>Introduction</a:t>
            </a:r>
          </a:p>
          <a:p>
            <a:pPr>
              <a:lnSpc>
                <a:spcPct val="125000"/>
              </a:lnSpc>
              <a:defRPr/>
            </a:pPr>
            <a:r>
              <a:rPr lang="en-US" sz="3600" dirty="0">
                <a:solidFill>
                  <a:schemeClr val="bg1">
                    <a:lumMod val="65000"/>
                  </a:schemeClr>
                </a:solidFill>
                <a:latin typeface="Arial Black" pitchFamily="34" charset="0"/>
              </a:rPr>
              <a:t>   Existing Structural Systems</a:t>
            </a:r>
          </a:p>
          <a:p>
            <a:pPr>
              <a:lnSpc>
                <a:spcPct val="125000"/>
              </a:lnSpc>
              <a:defRPr/>
            </a:pPr>
            <a:r>
              <a:rPr lang="en-US" sz="3600" dirty="0">
                <a:solidFill>
                  <a:schemeClr val="bg1">
                    <a:lumMod val="65000"/>
                  </a:schemeClr>
                </a:solidFill>
                <a:latin typeface="Arial Black" pitchFamily="34" charset="0"/>
              </a:rPr>
              <a:t>   </a:t>
            </a:r>
            <a:r>
              <a:rPr lang="en-US" sz="3600" dirty="0">
                <a:solidFill>
                  <a:srgbClr val="0066CC"/>
                </a:solidFill>
                <a:latin typeface="Arial Black" pitchFamily="34" charset="0"/>
              </a:rPr>
              <a:t>Thesis Proposal</a:t>
            </a:r>
          </a:p>
          <a:p>
            <a:pPr>
              <a:lnSpc>
                <a:spcPct val="125000"/>
              </a:lnSpc>
              <a:defRPr/>
            </a:pPr>
            <a:r>
              <a:rPr lang="en-US" sz="3600" dirty="0">
                <a:solidFill>
                  <a:schemeClr val="bg1">
                    <a:lumMod val="65000"/>
                  </a:schemeClr>
                </a:solidFill>
                <a:latin typeface="Arial Black" pitchFamily="34" charset="0"/>
              </a:rPr>
              <a:t>   Concrete Redesign</a:t>
            </a:r>
          </a:p>
          <a:p>
            <a:pPr>
              <a:lnSpc>
                <a:spcPct val="125000"/>
              </a:lnSpc>
              <a:defRPr/>
            </a:pPr>
            <a:r>
              <a:rPr lang="en-US" sz="3600" dirty="0">
                <a:solidFill>
                  <a:schemeClr val="bg1">
                    <a:lumMod val="65000"/>
                  </a:schemeClr>
                </a:solidFill>
                <a:latin typeface="Arial Black" pitchFamily="34" charset="0"/>
              </a:rPr>
              <a:t>   Glazing Evaluation</a:t>
            </a:r>
          </a:p>
          <a:p>
            <a:pPr>
              <a:lnSpc>
                <a:spcPct val="125000"/>
              </a:lnSpc>
              <a:defRPr/>
            </a:pPr>
            <a:r>
              <a:rPr lang="en-US" sz="3600" dirty="0">
                <a:solidFill>
                  <a:schemeClr val="bg1">
                    <a:lumMod val="65000"/>
                  </a:schemeClr>
                </a:solidFill>
                <a:latin typeface="Arial Black" pitchFamily="34" charset="0"/>
              </a:rPr>
              <a:t>   Conclusions</a:t>
            </a:r>
          </a:p>
          <a:p>
            <a:pPr>
              <a:lnSpc>
                <a:spcPct val="125000"/>
              </a:lnSpc>
              <a:defRPr/>
            </a:pPr>
            <a:r>
              <a:rPr lang="en-US" sz="3600" dirty="0">
                <a:solidFill>
                  <a:schemeClr val="bg1">
                    <a:lumMod val="65000"/>
                  </a:schemeClr>
                </a:solidFill>
                <a:latin typeface="Arial Black" pitchFamily="34" charset="0"/>
              </a:rPr>
              <a:t>   Questions/Comments</a:t>
            </a:r>
          </a:p>
        </p:txBody>
      </p:sp>
      <p:cxnSp>
        <p:nvCxnSpPr>
          <p:cNvPr id="12" name="Straight Connector 11"/>
          <p:cNvCxnSpPr/>
          <p:nvPr/>
        </p:nvCxnSpPr>
        <p:spPr>
          <a:xfrm>
            <a:off x="609600" y="990600"/>
            <a:ext cx="17678400" cy="0"/>
          </a:xfrm>
          <a:prstGeom prst="line">
            <a:avLst/>
          </a:prstGeom>
          <a:effectLst>
            <a:glow rad="228600">
              <a:schemeClr val="accent1">
                <a:satMod val="175000"/>
                <a:alpha val="40000"/>
              </a:schemeClr>
            </a:glow>
            <a:innerShdw blurRad="114300">
              <a:prstClr val="black"/>
            </a:innerShdw>
          </a:effectLst>
        </p:spPr>
        <p:style>
          <a:lnRef idx="1">
            <a:schemeClr val="accent1"/>
          </a:lnRef>
          <a:fillRef idx="0">
            <a:schemeClr val="accent1"/>
          </a:fillRef>
          <a:effectRef idx="0">
            <a:schemeClr val="accent1"/>
          </a:effectRef>
          <a:fontRef idx="minor">
            <a:schemeClr val="tx1"/>
          </a:fontRef>
        </p:style>
      </p:cxnSp>
      <p:sp>
        <p:nvSpPr>
          <p:cNvPr id="10247" name="TextBox 21"/>
          <p:cNvSpPr txBox="1">
            <a:spLocks noChangeArrowheads="1"/>
          </p:cNvSpPr>
          <p:nvPr/>
        </p:nvSpPr>
        <p:spPr bwMode="auto">
          <a:xfrm>
            <a:off x="9144000" y="381000"/>
            <a:ext cx="9144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a:solidFill>
                  <a:schemeClr val="tx1"/>
                </a:solidFill>
                <a:latin typeface="Arial" charset="0"/>
                <a:cs typeface="Arial" charset="0"/>
              </a:defRPr>
            </a:lvl1pPr>
            <a:lvl2pPr marL="742950" indent="-285750" eaLnBrk="0" hangingPunct="0">
              <a:defRPr sz="2200">
                <a:solidFill>
                  <a:schemeClr val="tx1"/>
                </a:solidFill>
                <a:latin typeface="Arial" charset="0"/>
                <a:cs typeface="Arial" charset="0"/>
              </a:defRPr>
            </a:lvl2pPr>
            <a:lvl3pPr marL="1143000" indent="-228600" eaLnBrk="0" hangingPunct="0">
              <a:defRPr sz="2200">
                <a:solidFill>
                  <a:schemeClr val="tx1"/>
                </a:solidFill>
                <a:latin typeface="Arial" charset="0"/>
                <a:cs typeface="Arial" charset="0"/>
              </a:defRPr>
            </a:lvl3pPr>
            <a:lvl4pPr marL="1600200" indent="-228600" eaLnBrk="0" hangingPunct="0">
              <a:defRPr sz="2200">
                <a:solidFill>
                  <a:schemeClr val="tx1"/>
                </a:solidFill>
                <a:latin typeface="Arial" charset="0"/>
                <a:cs typeface="Arial" charset="0"/>
              </a:defRPr>
            </a:lvl4pPr>
            <a:lvl5pPr marL="2057400" indent="-228600" eaLnBrk="0" hangingPunct="0">
              <a:defRPr sz="2200">
                <a:solidFill>
                  <a:schemeClr val="tx1"/>
                </a:solidFill>
                <a:latin typeface="Arial" charset="0"/>
                <a:cs typeface="Arial" charset="0"/>
              </a:defRPr>
            </a:lvl5pPr>
            <a:lvl6pPr marL="2514600" indent="-228600" eaLnBrk="0" fontAlgn="base" hangingPunct="0">
              <a:spcBef>
                <a:spcPct val="0"/>
              </a:spcBef>
              <a:spcAft>
                <a:spcPct val="0"/>
              </a:spcAft>
              <a:defRPr sz="2200">
                <a:solidFill>
                  <a:schemeClr val="tx1"/>
                </a:solidFill>
                <a:latin typeface="Arial" charset="0"/>
                <a:cs typeface="Arial" charset="0"/>
              </a:defRPr>
            </a:lvl6pPr>
            <a:lvl7pPr marL="2971800" indent="-228600" eaLnBrk="0" fontAlgn="base" hangingPunct="0">
              <a:spcBef>
                <a:spcPct val="0"/>
              </a:spcBef>
              <a:spcAft>
                <a:spcPct val="0"/>
              </a:spcAft>
              <a:defRPr sz="2200">
                <a:solidFill>
                  <a:schemeClr val="tx1"/>
                </a:solidFill>
                <a:latin typeface="Arial" charset="0"/>
                <a:cs typeface="Arial" charset="0"/>
              </a:defRPr>
            </a:lvl7pPr>
            <a:lvl8pPr marL="3429000" indent="-228600" eaLnBrk="0" fontAlgn="base" hangingPunct="0">
              <a:spcBef>
                <a:spcPct val="0"/>
              </a:spcBef>
              <a:spcAft>
                <a:spcPct val="0"/>
              </a:spcAft>
              <a:defRPr sz="2200">
                <a:solidFill>
                  <a:schemeClr val="tx1"/>
                </a:solidFill>
                <a:latin typeface="Arial" charset="0"/>
                <a:cs typeface="Arial" charset="0"/>
              </a:defRPr>
            </a:lvl8pPr>
            <a:lvl9pPr marL="3886200" indent="-228600" eaLnBrk="0" fontAlgn="base" hangingPunct="0">
              <a:spcBef>
                <a:spcPct val="0"/>
              </a:spcBef>
              <a:spcAft>
                <a:spcPct val="0"/>
              </a:spcAft>
              <a:defRPr sz="2200">
                <a:solidFill>
                  <a:schemeClr val="tx1"/>
                </a:solidFill>
                <a:latin typeface="Arial" charset="0"/>
                <a:cs typeface="Arial" charset="0"/>
              </a:defRPr>
            </a:lvl9pPr>
          </a:lstStyle>
          <a:p>
            <a:pPr algn="ctr" eaLnBrk="1" hangingPunct="1"/>
            <a:r>
              <a:rPr lang="en-US" sz="3600">
                <a:solidFill>
                  <a:schemeClr val="bg1"/>
                </a:solidFill>
                <a:latin typeface="Arial Black" pitchFamily="34" charset="0"/>
              </a:rPr>
              <a:t>Proposed Solution</a:t>
            </a:r>
            <a:endParaRPr lang="en-US" sz="3600">
              <a:latin typeface="Arial Black" pitchFamily="34" charset="0"/>
            </a:endParaRPr>
          </a:p>
        </p:txBody>
      </p:sp>
      <p:sp>
        <p:nvSpPr>
          <p:cNvPr id="3" name="TextBox 2"/>
          <p:cNvSpPr txBox="1"/>
          <p:nvPr/>
        </p:nvSpPr>
        <p:spPr>
          <a:xfrm>
            <a:off x="9144000" y="1824038"/>
            <a:ext cx="9144000" cy="4154487"/>
          </a:xfrm>
          <a:prstGeom prst="rect">
            <a:avLst/>
          </a:prstGeom>
          <a:noFill/>
        </p:spPr>
        <p:txBody>
          <a:bodyPr>
            <a:spAutoFit/>
          </a:bodyPr>
          <a:lstStyle/>
          <a:p>
            <a:pPr>
              <a:defRPr/>
            </a:pPr>
            <a:r>
              <a:rPr lang="en-US" sz="3200" dirty="0">
                <a:solidFill>
                  <a:schemeClr val="bg1"/>
                </a:solidFill>
                <a:latin typeface="Arial Black" pitchFamily="34" charset="0"/>
              </a:rPr>
              <a:t>Redesign the structure of the Mountain Hotel to reinforced concrete.</a:t>
            </a:r>
          </a:p>
          <a:p>
            <a:pPr>
              <a:defRPr/>
            </a:pPr>
            <a:endParaRPr lang="en-US" sz="3200" dirty="0">
              <a:solidFill>
                <a:schemeClr val="bg1"/>
              </a:solidFill>
              <a:latin typeface="Arial Black" pitchFamily="34" charset="0"/>
            </a:endParaRPr>
          </a:p>
          <a:p>
            <a:pPr marL="914400">
              <a:defRPr/>
            </a:pPr>
            <a:r>
              <a:rPr lang="en-US" sz="2800" dirty="0">
                <a:solidFill>
                  <a:schemeClr val="bg1"/>
                </a:solidFill>
                <a:latin typeface="Arial Black" pitchFamily="34" charset="0"/>
              </a:rPr>
              <a:t>Using a Flat Slab floor system</a:t>
            </a:r>
          </a:p>
          <a:p>
            <a:pPr marL="914400">
              <a:defRPr/>
            </a:pPr>
            <a:endParaRPr lang="en-US" sz="2800" dirty="0">
              <a:solidFill>
                <a:schemeClr val="bg1"/>
              </a:solidFill>
              <a:latin typeface="Arial Black" pitchFamily="34" charset="0"/>
            </a:endParaRPr>
          </a:p>
          <a:p>
            <a:pPr marL="914400">
              <a:defRPr/>
            </a:pPr>
            <a:r>
              <a:rPr lang="en-US" sz="2800" dirty="0">
                <a:solidFill>
                  <a:schemeClr val="bg1"/>
                </a:solidFill>
                <a:latin typeface="Arial Black" pitchFamily="34" charset="0"/>
              </a:rPr>
              <a:t>Concrete Columns for Gravity Loading</a:t>
            </a:r>
          </a:p>
          <a:p>
            <a:pPr marL="914400">
              <a:defRPr/>
            </a:pPr>
            <a:endParaRPr lang="en-US" sz="2800" dirty="0">
              <a:solidFill>
                <a:schemeClr val="bg1"/>
              </a:solidFill>
              <a:latin typeface="Arial Black" pitchFamily="34" charset="0"/>
            </a:endParaRPr>
          </a:p>
          <a:p>
            <a:pPr marL="914400">
              <a:defRPr/>
            </a:pPr>
            <a:r>
              <a:rPr lang="en-US" sz="2800" dirty="0">
                <a:solidFill>
                  <a:schemeClr val="bg1"/>
                </a:solidFill>
                <a:latin typeface="Arial Black" pitchFamily="34" charset="0"/>
              </a:rPr>
              <a:t>Specially Reinforced Concrete Shear Walls for lateral resistance</a:t>
            </a:r>
          </a:p>
        </p:txBody>
      </p:sp>
      <p:sp>
        <p:nvSpPr>
          <p:cNvPr id="10249" name="TextBox 8"/>
          <p:cNvSpPr txBox="1">
            <a:spLocks noChangeArrowheads="1"/>
          </p:cNvSpPr>
          <p:nvPr/>
        </p:nvSpPr>
        <p:spPr bwMode="auto">
          <a:xfrm>
            <a:off x="18288000" y="1824038"/>
            <a:ext cx="9144000"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914400" eaLnBrk="0" hangingPunct="0">
              <a:defRPr sz="2200">
                <a:solidFill>
                  <a:schemeClr val="tx1"/>
                </a:solidFill>
                <a:latin typeface="Arial" charset="0"/>
                <a:cs typeface="Arial" charset="0"/>
              </a:defRPr>
            </a:lvl1pPr>
            <a:lvl2pPr marL="742950" indent="-285750" eaLnBrk="0" hangingPunct="0">
              <a:defRPr sz="2200">
                <a:solidFill>
                  <a:schemeClr val="tx1"/>
                </a:solidFill>
                <a:latin typeface="Arial" charset="0"/>
                <a:cs typeface="Arial" charset="0"/>
              </a:defRPr>
            </a:lvl2pPr>
            <a:lvl3pPr marL="1143000" indent="-228600" eaLnBrk="0" hangingPunct="0">
              <a:defRPr sz="2200">
                <a:solidFill>
                  <a:schemeClr val="tx1"/>
                </a:solidFill>
                <a:latin typeface="Arial" charset="0"/>
                <a:cs typeface="Arial" charset="0"/>
              </a:defRPr>
            </a:lvl3pPr>
            <a:lvl4pPr marL="1600200" indent="-228600" eaLnBrk="0" hangingPunct="0">
              <a:defRPr sz="2200">
                <a:solidFill>
                  <a:schemeClr val="tx1"/>
                </a:solidFill>
                <a:latin typeface="Arial" charset="0"/>
                <a:cs typeface="Arial" charset="0"/>
              </a:defRPr>
            </a:lvl4pPr>
            <a:lvl5pPr marL="2057400" indent="-228600" eaLnBrk="0" hangingPunct="0">
              <a:defRPr sz="2200">
                <a:solidFill>
                  <a:schemeClr val="tx1"/>
                </a:solidFill>
                <a:latin typeface="Arial" charset="0"/>
                <a:cs typeface="Arial" charset="0"/>
              </a:defRPr>
            </a:lvl5pPr>
            <a:lvl6pPr marL="2514600" indent="-228600" eaLnBrk="0" fontAlgn="base" hangingPunct="0">
              <a:spcBef>
                <a:spcPct val="0"/>
              </a:spcBef>
              <a:spcAft>
                <a:spcPct val="0"/>
              </a:spcAft>
              <a:defRPr sz="2200">
                <a:solidFill>
                  <a:schemeClr val="tx1"/>
                </a:solidFill>
                <a:latin typeface="Arial" charset="0"/>
                <a:cs typeface="Arial" charset="0"/>
              </a:defRPr>
            </a:lvl6pPr>
            <a:lvl7pPr marL="2971800" indent="-228600" eaLnBrk="0" fontAlgn="base" hangingPunct="0">
              <a:spcBef>
                <a:spcPct val="0"/>
              </a:spcBef>
              <a:spcAft>
                <a:spcPct val="0"/>
              </a:spcAft>
              <a:defRPr sz="2200">
                <a:solidFill>
                  <a:schemeClr val="tx1"/>
                </a:solidFill>
                <a:latin typeface="Arial" charset="0"/>
                <a:cs typeface="Arial" charset="0"/>
              </a:defRPr>
            </a:lvl7pPr>
            <a:lvl8pPr marL="3429000" indent="-228600" eaLnBrk="0" fontAlgn="base" hangingPunct="0">
              <a:spcBef>
                <a:spcPct val="0"/>
              </a:spcBef>
              <a:spcAft>
                <a:spcPct val="0"/>
              </a:spcAft>
              <a:defRPr sz="2200">
                <a:solidFill>
                  <a:schemeClr val="tx1"/>
                </a:solidFill>
                <a:latin typeface="Arial" charset="0"/>
                <a:cs typeface="Arial" charset="0"/>
              </a:defRPr>
            </a:lvl8pPr>
            <a:lvl9pPr marL="3886200" indent="-228600" eaLnBrk="0" fontAlgn="base" hangingPunct="0">
              <a:spcBef>
                <a:spcPct val="0"/>
              </a:spcBef>
              <a:spcAft>
                <a:spcPct val="0"/>
              </a:spcAft>
              <a:defRPr sz="2200">
                <a:solidFill>
                  <a:schemeClr val="tx1"/>
                </a:solidFill>
                <a:latin typeface="Arial" charset="0"/>
                <a:cs typeface="Arial" charset="0"/>
              </a:defRPr>
            </a:lvl9pPr>
          </a:lstStyle>
          <a:p>
            <a:pPr eaLnBrk="1" hangingPunct="1"/>
            <a:r>
              <a:rPr lang="en-US" sz="2800">
                <a:solidFill>
                  <a:schemeClr val="bg1"/>
                </a:solidFill>
                <a:latin typeface="Arial Black" pitchFamily="34" charset="0"/>
              </a:rPr>
              <a:t>Design the lateral system such that the drift is less then the recommended limit in ASCE 41-06.</a:t>
            </a:r>
          </a:p>
          <a:p>
            <a:pPr eaLnBrk="1" hangingPunct="1"/>
            <a:endParaRPr lang="en-US" sz="2800">
              <a:solidFill>
                <a:schemeClr val="bg1"/>
              </a:solidFill>
              <a:latin typeface="Arial Black" pitchFamily="34" charset="0"/>
            </a:endParaRPr>
          </a:p>
          <a:p>
            <a:pPr eaLnBrk="1" hangingPunct="1"/>
            <a:r>
              <a:rPr lang="en-US" sz="2800">
                <a:solidFill>
                  <a:schemeClr val="bg1"/>
                </a:solidFill>
                <a:latin typeface="Arial Black" pitchFamily="34" charset="0"/>
              </a:rPr>
              <a:t>Create an ETABS model of the lateral system and evaluate including torsional P-Delta effects.</a:t>
            </a:r>
          </a:p>
          <a:p>
            <a:pPr eaLnBrk="1" hangingPunct="1"/>
            <a:endParaRPr lang="en-US" sz="2800">
              <a:solidFill>
                <a:schemeClr val="bg1"/>
              </a:solidFill>
              <a:latin typeface="Arial Black" pitchFamily="34" charset="0"/>
            </a:endParaRPr>
          </a:p>
          <a:p>
            <a:pPr eaLnBrk="1" hangingPunct="1"/>
            <a:r>
              <a:rPr lang="en-US" sz="2800">
                <a:solidFill>
                  <a:schemeClr val="bg1"/>
                </a:solidFill>
                <a:latin typeface="Arial Black" pitchFamily="34" charset="0"/>
              </a:rPr>
              <a:t>MAE coursework was used to accomplish all of the above tasks.</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9144000" y="-7086600"/>
            <a:ext cx="9144000" cy="6858000"/>
          </a:xfrm>
          <a:prstGeom prst="rect">
            <a:avLst/>
          </a:prstGeom>
          <a:solidFill>
            <a:srgbClr val="5883DF"/>
          </a:solidFill>
          <a:ln w="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en-US" dirty="0"/>
          </a:p>
        </p:txBody>
      </p:sp>
      <p:sp>
        <p:nvSpPr>
          <p:cNvPr id="7" name="Rectangle 6"/>
          <p:cNvSpPr/>
          <p:nvPr/>
        </p:nvSpPr>
        <p:spPr>
          <a:xfrm>
            <a:off x="0" y="-7086600"/>
            <a:ext cx="9144000" cy="6858000"/>
          </a:xfrm>
          <a:prstGeom prst="rect">
            <a:avLst/>
          </a:prstGeom>
          <a:solidFill>
            <a:srgbClr val="FF0000"/>
          </a:solidFill>
          <a:ln w="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en-US" dirty="0"/>
          </a:p>
        </p:txBody>
      </p:sp>
      <p:sp>
        <p:nvSpPr>
          <p:cNvPr id="8" name="Rectangle 7"/>
          <p:cNvSpPr/>
          <p:nvPr/>
        </p:nvSpPr>
        <p:spPr>
          <a:xfrm>
            <a:off x="18288000" y="-7086600"/>
            <a:ext cx="9144000" cy="6858000"/>
          </a:xfrm>
          <a:prstGeom prst="rect">
            <a:avLst/>
          </a:prstGeom>
          <a:solidFill>
            <a:srgbClr val="00B050"/>
          </a:solidFill>
          <a:ln w="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en-US" dirty="0"/>
          </a:p>
        </p:txBody>
      </p:sp>
      <p:sp>
        <p:nvSpPr>
          <p:cNvPr id="2" name="TextBox 1"/>
          <p:cNvSpPr txBox="1"/>
          <p:nvPr/>
        </p:nvSpPr>
        <p:spPr>
          <a:xfrm>
            <a:off x="609600" y="304800"/>
            <a:ext cx="8424863" cy="6324600"/>
          </a:xfrm>
          <a:prstGeom prst="rect">
            <a:avLst/>
          </a:prstGeom>
          <a:noFill/>
        </p:spPr>
        <p:txBody>
          <a:bodyPr>
            <a:spAutoFit/>
          </a:bodyPr>
          <a:lstStyle/>
          <a:p>
            <a:pPr>
              <a:lnSpc>
                <a:spcPct val="125000"/>
              </a:lnSpc>
              <a:defRPr/>
            </a:pPr>
            <a:r>
              <a:rPr lang="en-US" sz="3600" dirty="0">
                <a:solidFill>
                  <a:schemeClr val="bg1"/>
                </a:solidFill>
                <a:latin typeface="Arial Black" pitchFamily="34" charset="0"/>
              </a:rPr>
              <a:t>Mountain Hotel</a:t>
            </a:r>
          </a:p>
          <a:p>
            <a:pPr>
              <a:lnSpc>
                <a:spcPct val="125000"/>
              </a:lnSpc>
              <a:defRPr/>
            </a:pPr>
            <a:endParaRPr lang="en-US" sz="3600" dirty="0">
              <a:solidFill>
                <a:schemeClr val="bg1"/>
              </a:solidFill>
              <a:latin typeface="Arial Black" pitchFamily="34" charset="0"/>
            </a:endParaRPr>
          </a:p>
          <a:p>
            <a:pPr>
              <a:lnSpc>
                <a:spcPct val="125000"/>
              </a:lnSpc>
              <a:defRPr/>
            </a:pPr>
            <a:r>
              <a:rPr lang="en-US" sz="3600" dirty="0">
                <a:solidFill>
                  <a:schemeClr val="bg1">
                    <a:lumMod val="85000"/>
                  </a:schemeClr>
                </a:solidFill>
                <a:latin typeface="Arial Black" pitchFamily="34" charset="0"/>
              </a:rPr>
              <a:t>   </a:t>
            </a:r>
            <a:r>
              <a:rPr lang="en-US" sz="3600" dirty="0">
                <a:solidFill>
                  <a:schemeClr val="bg1">
                    <a:lumMod val="65000"/>
                  </a:schemeClr>
                </a:solidFill>
                <a:latin typeface="Arial Black" pitchFamily="34" charset="0"/>
              </a:rPr>
              <a:t>Introduction</a:t>
            </a:r>
          </a:p>
          <a:p>
            <a:pPr>
              <a:lnSpc>
                <a:spcPct val="125000"/>
              </a:lnSpc>
              <a:defRPr/>
            </a:pPr>
            <a:r>
              <a:rPr lang="en-US" sz="3600" dirty="0">
                <a:solidFill>
                  <a:schemeClr val="bg1">
                    <a:lumMod val="65000"/>
                  </a:schemeClr>
                </a:solidFill>
                <a:latin typeface="Arial Black" pitchFamily="34" charset="0"/>
              </a:rPr>
              <a:t>   Existing Structural Systems</a:t>
            </a:r>
          </a:p>
          <a:p>
            <a:pPr>
              <a:lnSpc>
                <a:spcPct val="125000"/>
              </a:lnSpc>
              <a:defRPr/>
            </a:pPr>
            <a:r>
              <a:rPr lang="en-US" sz="3600" dirty="0">
                <a:solidFill>
                  <a:schemeClr val="bg1">
                    <a:lumMod val="65000"/>
                  </a:schemeClr>
                </a:solidFill>
                <a:latin typeface="Arial Black" pitchFamily="34" charset="0"/>
              </a:rPr>
              <a:t>   </a:t>
            </a:r>
            <a:r>
              <a:rPr lang="en-US" sz="3600" dirty="0">
                <a:solidFill>
                  <a:srgbClr val="0066CC"/>
                </a:solidFill>
                <a:latin typeface="Arial Black" pitchFamily="34" charset="0"/>
              </a:rPr>
              <a:t>Thesis Proposal</a:t>
            </a:r>
          </a:p>
          <a:p>
            <a:pPr>
              <a:lnSpc>
                <a:spcPct val="125000"/>
              </a:lnSpc>
              <a:defRPr/>
            </a:pPr>
            <a:r>
              <a:rPr lang="en-US" sz="3600" dirty="0">
                <a:solidFill>
                  <a:schemeClr val="bg1">
                    <a:lumMod val="65000"/>
                  </a:schemeClr>
                </a:solidFill>
                <a:latin typeface="Arial Black" pitchFamily="34" charset="0"/>
              </a:rPr>
              <a:t>   Concrete Redesign</a:t>
            </a:r>
          </a:p>
          <a:p>
            <a:pPr>
              <a:lnSpc>
                <a:spcPct val="125000"/>
              </a:lnSpc>
              <a:defRPr/>
            </a:pPr>
            <a:r>
              <a:rPr lang="en-US" sz="3600" dirty="0">
                <a:solidFill>
                  <a:schemeClr val="bg1">
                    <a:lumMod val="65000"/>
                  </a:schemeClr>
                </a:solidFill>
                <a:latin typeface="Arial Black" pitchFamily="34" charset="0"/>
              </a:rPr>
              <a:t>   Glazing Evaluation</a:t>
            </a:r>
          </a:p>
          <a:p>
            <a:pPr>
              <a:lnSpc>
                <a:spcPct val="125000"/>
              </a:lnSpc>
              <a:defRPr/>
            </a:pPr>
            <a:r>
              <a:rPr lang="en-US" sz="3600" dirty="0">
                <a:solidFill>
                  <a:schemeClr val="bg1">
                    <a:lumMod val="65000"/>
                  </a:schemeClr>
                </a:solidFill>
                <a:latin typeface="Arial Black" pitchFamily="34" charset="0"/>
              </a:rPr>
              <a:t>   Conclusions</a:t>
            </a:r>
          </a:p>
          <a:p>
            <a:pPr>
              <a:lnSpc>
                <a:spcPct val="125000"/>
              </a:lnSpc>
              <a:defRPr/>
            </a:pPr>
            <a:r>
              <a:rPr lang="en-US" sz="3600" dirty="0">
                <a:solidFill>
                  <a:schemeClr val="bg1">
                    <a:lumMod val="65000"/>
                  </a:schemeClr>
                </a:solidFill>
                <a:latin typeface="Arial Black" pitchFamily="34" charset="0"/>
              </a:rPr>
              <a:t>   Questions/Comments</a:t>
            </a:r>
          </a:p>
        </p:txBody>
      </p:sp>
      <p:cxnSp>
        <p:nvCxnSpPr>
          <p:cNvPr id="12" name="Straight Connector 11"/>
          <p:cNvCxnSpPr/>
          <p:nvPr/>
        </p:nvCxnSpPr>
        <p:spPr>
          <a:xfrm>
            <a:off x="609600" y="990600"/>
            <a:ext cx="17678400" cy="0"/>
          </a:xfrm>
          <a:prstGeom prst="line">
            <a:avLst/>
          </a:prstGeom>
          <a:effectLst>
            <a:glow rad="228600">
              <a:schemeClr val="accent1">
                <a:satMod val="175000"/>
                <a:alpha val="40000"/>
              </a:schemeClr>
            </a:glow>
            <a:innerShdw blurRad="114300">
              <a:prstClr val="black"/>
            </a:innerShdw>
          </a:effectLst>
        </p:spPr>
        <p:style>
          <a:lnRef idx="1">
            <a:schemeClr val="accent1"/>
          </a:lnRef>
          <a:fillRef idx="0">
            <a:schemeClr val="accent1"/>
          </a:fillRef>
          <a:effectRef idx="0">
            <a:schemeClr val="accent1"/>
          </a:effectRef>
          <a:fontRef idx="minor">
            <a:schemeClr val="tx1"/>
          </a:fontRef>
        </p:style>
      </p:cxnSp>
      <p:sp>
        <p:nvSpPr>
          <p:cNvPr id="11271" name="TextBox 21"/>
          <p:cNvSpPr txBox="1">
            <a:spLocks noChangeArrowheads="1"/>
          </p:cNvSpPr>
          <p:nvPr/>
        </p:nvSpPr>
        <p:spPr bwMode="auto">
          <a:xfrm>
            <a:off x="9144000" y="381000"/>
            <a:ext cx="9144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a:solidFill>
                  <a:schemeClr val="tx1"/>
                </a:solidFill>
                <a:latin typeface="Arial" charset="0"/>
                <a:cs typeface="Arial" charset="0"/>
              </a:defRPr>
            </a:lvl1pPr>
            <a:lvl2pPr marL="742950" indent="-285750" eaLnBrk="0" hangingPunct="0">
              <a:defRPr sz="2200">
                <a:solidFill>
                  <a:schemeClr val="tx1"/>
                </a:solidFill>
                <a:latin typeface="Arial" charset="0"/>
                <a:cs typeface="Arial" charset="0"/>
              </a:defRPr>
            </a:lvl2pPr>
            <a:lvl3pPr marL="1143000" indent="-228600" eaLnBrk="0" hangingPunct="0">
              <a:defRPr sz="2200">
                <a:solidFill>
                  <a:schemeClr val="tx1"/>
                </a:solidFill>
                <a:latin typeface="Arial" charset="0"/>
                <a:cs typeface="Arial" charset="0"/>
              </a:defRPr>
            </a:lvl3pPr>
            <a:lvl4pPr marL="1600200" indent="-228600" eaLnBrk="0" hangingPunct="0">
              <a:defRPr sz="2200">
                <a:solidFill>
                  <a:schemeClr val="tx1"/>
                </a:solidFill>
                <a:latin typeface="Arial" charset="0"/>
                <a:cs typeface="Arial" charset="0"/>
              </a:defRPr>
            </a:lvl4pPr>
            <a:lvl5pPr marL="2057400" indent="-228600" eaLnBrk="0" hangingPunct="0">
              <a:defRPr sz="2200">
                <a:solidFill>
                  <a:schemeClr val="tx1"/>
                </a:solidFill>
                <a:latin typeface="Arial" charset="0"/>
                <a:cs typeface="Arial" charset="0"/>
              </a:defRPr>
            </a:lvl5pPr>
            <a:lvl6pPr marL="2514600" indent="-228600" eaLnBrk="0" fontAlgn="base" hangingPunct="0">
              <a:spcBef>
                <a:spcPct val="0"/>
              </a:spcBef>
              <a:spcAft>
                <a:spcPct val="0"/>
              </a:spcAft>
              <a:defRPr sz="2200">
                <a:solidFill>
                  <a:schemeClr val="tx1"/>
                </a:solidFill>
                <a:latin typeface="Arial" charset="0"/>
                <a:cs typeface="Arial" charset="0"/>
              </a:defRPr>
            </a:lvl6pPr>
            <a:lvl7pPr marL="2971800" indent="-228600" eaLnBrk="0" fontAlgn="base" hangingPunct="0">
              <a:spcBef>
                <a:spcPct val="0"/>
              </a:spcBef>
              <a:spcAft>
                <a:spcPct val="0"/>
              </a:spcAft>
              <a:defRPr sz="2200">
                <a:solidFill>
                  <a:schemeClr val="tx1"/>
                </a:solidFill>
                <a:latin typeface="Arial" charset="0"/>
                <a:cs typeface="Arial" charset="0"/>
              </a:defRPr>
            </a:lvl7pPr>
            <a:lvl8pPr marL="3429000" indent="-228600" eaLnBrk="0" fontAlgn="base" hangingPunct="0">
              <a:spcBef>
                <a:spcPct val="0"/>
              </a:spcBef>
              <a:spcAft>
                <a:spcPct val="0"/>
              </a:spcAft>
              <a:defRPr sz="2200">
                <a:solidFill>
                  <a:schemeClr val="tx1"/>
                </a:solidFill>
                <a:latin typeface="Arial" charset="0"/>
                <a:cs typeface="Arial" charset="0"/>
              </a:defRPr>
            </a:lvl8pPr>
            <a:lvl9pPr marL="3886200" indent="-228600" eaLnBrk="0" fontAlgn="base" hangingPunct="0">
              <a:spcBef>
                <a:spcPct val="0"/>
              </a:spcBef>
              <a:spcAft>
                <a:spcPct val="0"/>
              </a:spcAft>
              <a:defRPr sz="2200">
                <a:solidFill>
                  <a:schemeClr val="tx1"/>
                </a:solidFill>
                <a:latin typeface="Arial" charset="0"/>
                <a:cs typeface="Arial" charset="0"/>
              </a:defRPr>
            </a:lvl9pPr>
          </a:lstStyle>
          <a:p>
            <a:pPr algn="ctr" eaLnBrk="1" hangingPunct="1"/>
            <a:r>
              <a:rPr lang="en-US" sz="3600">
                <a:solidFill>
                  <a:schemeClr val="bg1"/>
                </a:solidFill>
                <a:latin typeface="Arial Black" pitchFamily="34" charset="0"/>
              </a:rPr>
              <a:t>Impact on Other Building Systems</a:t>
            </a:r>
            <a:endParaRPr lang="en-US" sz="3600">
              <a:latin typeface="Arial Black" pitchFamily="34" charset="0"/>
            </a:endParaRPr>
          </a:p>
        </p:txBody>
      </p:sp>
      <p:sp>
        <p:nvSpPr>
          <p:cNvPr id="3" name="TextBox 2"/>
          <p:cNvSpPr txBox="1"/>
          <p:nvPr/>
        </p:nvSpPr>
        <p:spPr>
          <a:xfrm>
            <a:off x="9144000" y="1824038"/>
            <a:ext cx="9144000" cy="3230562"/>
          </a:xfrm>
          <a:prstGeom prst="rect">
            <a:avLst/>
          </a:prstGeom>
          <a:noFill/>
        </p:spPr>
        <p:txBody>
          <a:bodyPr>
            <a:spAutoFit/>
          </a:bodyPr>
          <a:lstStyle/>
          <a:p>
            <a:pPr>
              <a:defRPr/>
            </a:pPr>
            <a:r>
              <a:rPr lang="en-US" sz="3200" dirty="0">
                <a:solidFill>
                  <a:schemeClr val="bg1"/>
                </a:solidFill>
                <a:latin typeface="Arial Black" pitchFamily="34" charset="0"/>
              </a:rPr>
              <a:t>Glazing Thermal Load Evaluation</a:t>
            </a:r>
          </a:p>
          <a:p>
            <a:pPr>
              <a:defRPr/>
            </a:pPr>
            <a:endParaRPr lang="en-US" sz="3200" dirty="0">
              <a:solidFill>
                <a:schemeClr val="bg1"/>
              </a:solidFill>
              <a:latin typeface="Arial Black" pitchFamily="34" charset="0"/>
            </a:endParaRPr>
          </a:p>
          <a:p>
            <a:pPr marL="914400">
              <a:defRPr/>
            </a:pPr>
            <a:r>
              <a:rPr lang="en-US" sz="2800" dirty="0">
                <a:solidFill>
                  <a:schemeClr val="bg1"/>
                </a:solidFill>
                <a:latin typeface="Arial Black" pitchFamily="34" charset="0"/>
              </a:rPr>
              <a:t>Thermal load through existing glazing was evaluated for each location and it was to be determined what glazing would be needed to produce similar heat gain as original design.</a:t>
            </a:r>
          </a:p>
        </p:txBody>
      </p:sp>
      <p:sp>
        <p:nvSpPr>
          <p:cNvPr id="10" name="TextBox 9"/>
          <p:cNvSpPr txBox="1"/>
          <p:nvPr/>
        </p:nvSpPr>
        <p:spPr>
          <a:xfrm>
            <a:off x="18307050" y="1824038"/>
            <a:ext cx="9144000" cy="3662362"/>
          </a:xfrm>
          <a:prstGeom prst="rect">
            <a:avLst/>
          </a:prstGeom>
          <a:noFill/>
        </p:spPr>
        <p:txBody>
          <a:bodyPr>
            <a:spAutoFit/>
          </a:bodyPr>
          <a:lstStyle/>
          <a:p>
            <a:pPr>
              <a:defRPr/>
            </a:pPr>
            <a:r>
              <a:rPr lang="en-US" sz="3200" dirty="0">
                <a:solidFill>
                  <a:schemeClr val="bg1"/>
                </a:solidFill>
                <a:latin typeface="Arial Black" pitchFamily="34" charset="0"/>
              </a:rPr>
              <a:t>Acoustic Sound Isolation Analysis</a:t>
            </a:r>
          </a:p>
          <a:p>
            <a:pPr>
              <a:defRPr/>
            </a:pPr>
            <a:endParaRPr lang="en-US" sz="3200" dirty="0">
              <a:solidFill>
                <a:schemeClr val="bg1"/>
              </a:solidFill>
              <a:latin typeface="Arial Black" pitchFamily="34" charset="0"/>
            </a:endParaRPr>
          </a:p>
          <a:p>
            <a:pPr marL="914400">
              <a:defRPr/>
            </a:pPr>
            <a:r>
              <a:rPr lang="en-US" sz="2800" dirty="0">
                <a:solidFill>
                  <a:schemeClr val="bg1"/>
                </a:solidFill>
                <a:latin typeface="Arial Black" pitchFamily="34" charset="0"/>
              </a:rPr>
              <a:t>The acoustic properties of the two floor systems were to be analyzed to show that the new floor system meets the same standard as the existing floor system.  (This analysis will not be covered in this presentation)</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304800"/>
            <a:ext cx="8424863" cy="6324600"/>
          </a:xfrm>
          <a:prstGeom prst="rect">
            <a:avLst/>
          </a:prstGeom>
          <a:noFill/>
        </p:spPr>
        <p:txBody>
          <a:bodyPr>
            <a:spAutoFit/>
          </a:bodyPr>
          <a:lstStyle/>
          <a:p>
            <a:pPr>
              <a:lnSpc>
                <a:spcPct val="125000"/>
              </a:lnSpc>
              <a:defRPr/>
            </a:pPr>
            <a:r>
              <a:rPr lang="en-US" sz="3600" dirty="0">
                <a:solidFill>
                  <a:schemeClr val="bg1"/>
                </a:solidFill>
                <a:latin typeface="Arial Black" pitchFamily="34" charset="0"/>
              </a:rPr>
              <a:t>Mountain Hotel</a:t>
            </a:r>
          </a:p>
          <a:p>
            <a:pPr>
              <a:lnSpc>
                <a:spcPct val="125000"/>
              </a:lnSpc>
              <a:defRPr/>
            </a:pPr>
            <a:endParaRPr lang="en-US" sz="3600" dirty="0">
              <a:solidFill>
                <a:schemeClr val="bg1"/>
              </a:solidFill>
              <a:latin typeface="Arial Black" pitchFamily="34" charset="0"/>
            </a:endParaRPr>
          </a:p>
          <a:p>
            <a:pPr>
              <a:lnSpc>
                <a:spcPct val="125000"/>
              </a:lnSpc>
              <a:defRPr/>
            </a:pPr>
            <a:r>
              <a:rPr lang="en-US" sz="3600" dirty="0">
                <a:solidFill>
                  <a:schemeClr val="bg1">
                    <a:lumMod val="85000"/>
                  </a:schemeClr>
                </a:solidFill>
                <a:latin typeface="Arial Black" pitchFamily="34" charset="0"/>
              </a:rPr>
              <a:t>   </a:t>
            </a:r>
            <a:r>
              <a:rPr lang="en-US" sz="3600" dirty="0">
                <a:solidFill>
                  <a:schemeClr val="bg1">
                    <a:lumMod val="65000"/>
                  </a:schemeClr>
                </a:solidFill>
                <a:latin typeface="Arial Black" pitchFamily="34" charset="0"/>
              </a:rPr>
              <a:t>Introduction</a:t>
            </a:r>
          </a:p>
          <a:p>
            <a:pPr>
              <a:lnSpc>
                <a:spcPct val="125000"/>
              </a:lnSpc>
              <a:defRPr/>
            </a:pPr>
            <a:r>
              <a:rPr lang="en-US" sz="3600" dirty="0">
                <a:solidFill>
                  <a:schemeClr val="bg1">
                    <a:lumMod val="65000"/>
                  </a:schemeClr>
                </a:solidFill>
                <a:latin typeface="Arial Black" pitchFamily="34" charset="0"/>
              </a:rPr>
              <a:t>   Existing Structural Systems</a:t>
            </a:r>
          </a:p>
          <a:p>
            <a:pPr>
              <a:lnSpc>
                <a:spcPct val="125000"/>
              </a:lnSpc>
              <a:defRPr/>
            </a:pPr>
            <a:r>
              <a:rPr lang="en-US" sz="3600" dirty="0">
                <a:solidFill>
                  <a:schemeClr val="bg1">
                    <a:lumMod val="65000"/>
                  </a:schemeClr>
                </a:solidFill>
                <a:latin typeface="Arial Black" pitchFamily="34" charset="0"/>
              </a:rPr>
              <a:t>   Thesis Proposal</a:t>
            </a:r>
          </a:p>
          <a:p>
            <a:pPr>
              <a:lnSpc>
                <a:spcPct val="125000"/>
              </a:lnSpc>
              <a:defRPr/>
            </a:pPr>
            <a:r>
              <a:rPr lang="en-US" sz="3600" dirty="0">
                <a:solidFill>
                  <a:schemeClr val="bg1">
                    <a:lumMod val="65000"/>
                  </a:schemeClr>
                </a:solidFill>
                <a:latin typeface="Arial Black" pitchFamily="34" charset="0"/>
              </a:rPr>
              <a:t>   </a:t>
            </a:r>
            <a:r>
              <a:rPr lang="en-US" sz="3600" dirty="0">
                <a:solidFill>
                  <a:srgbClr val="0066CC"/>
                </a:solidFill>
                <a:latin typeface="Arial Black" pitchFamily="34" charset="0"/>
              </a:rPr>
              <a:t>Concrete Redesign</a:t>
            </a:r>
          </a:p>
          <a:p>
            <a:pPr>
              <a:lnSpc>
                <a:spcPct val="125000"/>
              </a:lnSpc>
              <a:defRPr/>
            </a:pPr>
            <a:r>
              <a:rPr lang="en-US" sz="3600" dirty="0">
                <a:solidFill>
                  <a:schemeClr val="bg1">
                    <a:lumMod val="65000"/>
                  </a:schemeClr>
                </a:solidFill>
                <a:latin typeface="Arial Black" pitchFamily="34" charset="0"/>
              </a:rPr>
              <a:t>   Glazing Evaluation</a:t>
            </a:r>
          </a:p>
          <a:p>
            <a:pPr>
              <a:lnSpc>
                <a:spcPct val="125000"/>
              </a:lnSpc>
              <a:defRPr/>
            </a:pPr>
            <a:r>
              <a:rPr lang="en-US" sz="3600" dirty="0">
                <a:solidFill>
                  <a:schemeClr val="bg1">
                    <a:lumMod val="65000"/>
                  </a:schemeClr>
                </a:solidFill>
                <a:latin typeface="Arial Black" pitchFamily="34" charset="0"/>
              </a:rPr>
              <a:t>   Conclusions</a:t>
            </a:r>
          </a:p>
          <a:p>
            <a:pPr>
              <a:lnSpc>
                <a:spcPct val="125000"/>
              </a:lnSpc>
              <a:defRPr/>
            </a:pPr>
            <a:r>
              <a:rPr lang="en-US" sz="3600" dirty="0">
                <a:solidFill>
                  <a:schemeClr val="bg1">
                    <a:lumMod val="65000"/>
                  </a:schemeClr>
                </a:solidFill>
                <a:latin typeface="Arial Black" pitchFamily="34" charset="0"/>
              </a:rPr>
              <a:t>   Questions/Comments</a:t>
            </a:r>
          </a:p>
        </p:txBody>
      </p:sp>
      <p:cxnSp>
        <p:nvCxnSpPr>
          <p:cNvPr id="12" name="Straight Connector 11"/>
          <p:cNvCxnSpPr/>
          <p:nvPr/>
        </p:nvCxnSpPr>
        <p:spPr>
          <a:xfrm>
            <a:off x="609600" y="990600"/>
            <a:ext cx="17678400" cy="0"/>
          </a:xfrm>
          <a:prstGeom prst="line">
            <a:avLst/>
          </a:prstGeom>
          <a:effectLst>
            <a:glow rad="228600">
              <a:schemeClr val="accent1">
                <a:satMod val="175000"/>
                <a:alpha val="40000"/>
              </a:schemeClr>
            </a:glow>
            <a:innerShdw blurRad="114300">
              <a:prstClr val="black"/>
            </a:innerShdw>
          </a:effectLst>
        </p:spPr>
        <p:style>
          <a:lnRef idx="1">
            <a:schemeClr val="accent1"/>
          </a:lnRef>
          <a:fillRef idx="0">
            <a:schemeClr val="accent1"/>
          </a:fillRef>
          <a:effectRef idx="0">
            <a:schemeClr val="accent1"/>
          </a:effectRef>
          <a:fontRef idx="minor">
            <a:schemeClr val="tx1"/>
          </a:fontRef>
        </p:style>
      </p:cxnSp>
      <p:pic>
        <p:nvPicPr>
          <p:cNvPr id="12292" name="Picture 5"/>
          <p:cNvPicPr>
            <a:picLocks noChangeAspect="1"/>
          </p:cNvPicPr>
          <p:nvPr/>
        </p:nvPicPr>
        <p:blipFill>
          <a:blip r:embed="rId2">
            <a:extLst>
              <a:ext uri="{28A0092B-C50C-407E-A947-70E740481C1C}">
                <a14:useLocalDpi xmlns:a14="http://schemas.microsoft.com/office/drawing/2010/main" val="0"/>
              </a:ext>
            </a:extLst>
          </a:blip>
          <a:srcRect l="7547" t="15018"/>
          <a:stretch>
            <a:fillRect/>
          </a:stretch>
        </p:blipFill>
        <p:spPr bwMode="auto">
          <a:xfrm>
            <a:off x="16230600" y="381000"/>
            <a:ext cx="112014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9144000" y="-7086600"/>
            <a:ext cx="9144000" cy="6858000"/>
          </a:xfrm>
          <a:prstGeom prst="rect">
            <a:avLst/>
          </a:prstGeom>
          <a:solidFill>
            <a:srgbClr val="5883DF"/>
          </a:solidFill>
          <a:ln w="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en-US" dirty="0"/>
          </a:p>
        </p:txBody>
      </p:sp>
      <p:sp>
        <p:nvSpPr>
          <p:cNvPr id="7" name="Rectangle 6"/>
          <p:cNvSpPr/>
          <p:nvPr/>
        </p:nvSpPr>
        <p:spPr>
          <a:xfrm>
            <a:off x="0" y="-7086600"/>
            <a:ext cx="9144000" cy="6858000"/>
          </a:xfrm>
          <a:prstGeom prst="rect">
            <a:avLst/>
          </a:prstGeom>
          <a:solidFill>
            <a:srgbClr val="FF0000"/>
          </a:solidFill>
          <a:ln w="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en-US" dirty="0"/>
          </a:p>
        </p:txBody>
      </p:sp>
      <p:sp>
        <p:nvSpPr>
          <p:cNvPr id="8" name="Rectangle 7"/>
          <p:cNvSpPr/>
          <p:nvPr/>
        </p:nvSpPr>
        <p:spPr>
          <a:xfrm>
            <a:off x="18288000" y="-7086600"/>
            <a:ext cx="9144000" cy="6858000"/>
          </a:xfrm>
          <a:prstGeom prst="rect">
            <a:avLst/>
          </a:prstGeom>
          <a:solidFill>
            <a:srgbClr val="00B050"/>
          </a:solidFill>
          <a:ln w="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en-US" dirty="0"/>
          </a:p>
        </p:txBody>
      </p:sp>
      <p:sp>
        <p:nvSpPr>
          <p:cNvPr id="12296" name="TextBox 21"/>
          <p:cNvSpPr txBox="1">
            <a:spLocks noChangeArrowheads="1"/>
          </p:cNvSpPr>
          <p:nvPr/>
        </p:nvSpPr>
        <p:spPr bwMode="auto">
          <a:xfrm>
            <a:off x="9144000" y="381000"/>
            <a:ext cx="9144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a:solidFill>
                  <a:schemeClr val="tx1"/>
                </a:solidFill>
                <a:latin typeface="Arial" charset="0"/>
                <a:cs typeface="Arial" charset="0"/>
              </a:defRPr>
            </a:lvl1pPr>
            <a:lvl2pPr marL="742950" indent="-285750" eaLnBrk="0" hangingPunct="0">
              <a:defRPr sz="2200">
                <a:solidFill>
                  <a:schemeClr val="tx1"/>
                </a:solidFill>
                <a:latin typeface="Arial" charset="0"/>
                <a:cs typeface="Arial" charset="0"/>
              </a:defRPr>
            </a:lvl2pPr>
            <a:lvl3pPr marL="1143000" indent="-228600" eaLnBrk="0" hangingPunct="0">
              <a:defRPr sz="2200">
                <a:solidFill>
                  <a:schemeClr val="tx1"/>
                </a:solidFill>
                <a:latin typeface="Arial" charset="0"/>
                <a:cs typeface="Arial" charset="0"/>
              </a:defRPr>
            </a:lvl3pPr>
            <a:lvl4pPr marL="1600200" indent="-228600" eaLnBrk="0" hangingPunct="0">
              <a:defRPr sz="2200">
                <a:solidFill>
                  <a:schemeClr val="tx1"/>
                </a:solidFill>
                <a:latin typeface="Arial" charset="0"/>
                <a:cs typeface="Arial" charset="0"/>
              </a:defRPr>
            </a:lvl4pPr>
            <a:lvl5pPr marL="2057400" indent="-228600" eaLnBrk="0" hangingPunct="0">
              <a:defRPr sz="2200">
                <a:solidFill>
                  <a:schemeClr val="tx1"/>
                </a:solidFill>
                <a:latin typeface="Arial" charset="0"/>
                <a:cs typeface="Arial" charset="0"/>
              </a:defRPr>
            </a:lvl5pPr>
            <a:lvl6pPr marL="2514600" indent="-228600" eaLnBrk="0" fontAlgn="base" hangingPunct="0">
              <a:spcBef>
                <a:spcPct val="0"/>
              </a:spcBef>
              <a:spcAft>
                <a:spcPct val="0"/>
              </a:spcAft>
              <a:defRPr sz="2200">
                <a:solidFill>
                  <a:schemeClr val="tx1"/>
                </a:solidFill>
                <a:latin typeface="Arial" charset="0"/>
                <a:cs typeface="Arial" charset="0"/>
              </a:defRPr>
            </a:lvl6pPr>
            <a:lvl7pPr marL="2971800" indent="-228600" eaLnBrk="0" fontAlgn="base" hangingPunct="0">
              <a:spcBef>
                <a:spcPct val="0"/>
              </a:spcBef>
              <a:spcAft>
                <a:spcPct val="0"/>
              </a:spcAft>
              <a:defRPr sz="2200">
                <a:solidFill>
                  <a:schemeClr val="tx1"/>
                </a:solidFill>
                <a:latin typeface="Arial" charset="0"/>
                <a:cs typeface="Arial" charset="0"/>
              </a:defRPr>
            </a:lvl7pPr>
            <a:lvl8pPr marL="3429000" indent="-228600" eaLnBrk="0" fontAlgn="base" hangingPunct="0">
              <a:spcBef>
                <a:spcPct val="0"/>
              </a:spcBef>
              <a:spcAft>
                <a:spcPct val="0"/>
              </a:spcAft>
              <a:defRPr sz="2200">
                <a:solidFill>
                  <a:schemeClr val="tx1"/>
                </a:solidFill>
                <a:latin typeface="Arial" charset="0"/>
                <a:cs typeface="Arial" charset="0"/>
              </a:defRPr>
            </a:lvl8pPr>
            <a:lvl9pPr marL="3886200" indent="-228600" eaLnBrk="0" fontAlgn="base" hangingPunct="0">
              <a:spcBef>
                <a:spcPct val="0"/>
              </a:spcBef>
              <a:spcAft>
                <a:spcPct val="0"/>
              </a:spcAft>
              <a:defRPr sz="2200">
                <a:solidFill>
                  <a:schemeClr val="tx1"/>
                </a:solidFill>
                <a:latin typeface="Arial" charset="0"/>
                <a:cs typeface="Arial" charset="0"/>
              </a:defRPr>
            </a:lvl9pPr>
          </a:lstStyle>
          <a:p>
            <a:pPr algn="ctr" eaLnBrk="1" hangingPunct="1"/>
            <a:r>
              <a:rPr lang="en-US" sz="3600">
                <a:solidFill>
                  <a:schemeClr val="bg1"/>
                </a:solidFill>
                <a:latin typeface="Arial Black" pitchFamily="34" charset="0"/>
              </a:rPr>
              <a:t>Gravity Redesign</a:t>
            </a:r>
            <a:endParaRPr lang="en-US" sz="3600">
              <a:latin typeface="Arial Black" pitchFamily="34" charset="0"/>
            </a:endParaRPr>
          </a:p>
        </p:txBody>
      </p:sp>
      <p:sp>
        <p:nvSpPr>
          <p:cNvPr id="12297" name="TextBox 3"/>
          <p:cNvSpPr txBox="1">
            <a:spLocks noChangeArrowheads="1"/>
          </p:cNvSpPr>
          <p:nvPr/>
        </p:nvSpPr>
        <p:spPr bwMode="auto">
          <a:xfrm>
            <a:off x="8996363" y="3905250"/>
            <a:ext cx="18016537" cy="280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a:solidFill>
                  <a:schemeClr val="tx1"/>
                </a:solidFill>
                <a:latin typeface="Arial" charset="0"/>
                <a:cs typeface="Arial" charset="0"/>
              </a:defRPr>
            </a:lvl1pPr>
            <a:lvl2pPr marL="742950" indent="-285750" eaLnBrk="0" hangingPunct="0">
              <a:defRPr sz="2200">
                <a:solidFill>
                  <a:schemeClr val="tx1"/>
                </a:solidFill>
                <a:latin typeface="Arial" charset="0"/>
                <a:cs typeface="Arial" charset="0"/>
              </a:defRPr>
            </a:lvl2pPr>
            <a:lvl3pPr marL="1143000" indent="-228600" eaLnBrk="0" hangingPunct="0">
              <a:defRPr sz="2200">
                <a:solidFill>
                  <a:schemeClr val="tx1"/>
                </a:solidFill>
                <a:latin typeface="Arial" charset="0"/>
                <a:cs typeface="Arial" charset="0"/>
              </a:defRPr>
            </a:lvl3pPr>
            <a:lvl4pPr marL="1600200" indent="-228600" eaLnBrk="0" hangingPunct="0">
              <a:defRPr sz="2200">
                <a:solidFill>
                  <a:schemeClr val="tx1"/>
                </a:solidFill>
                <a:latin typeface="Arial" charset="0"/>
                <a:cs typeface="Arial" charset="0"/>
              </a:defRPr>
            </a:lvl4pPr>
            <a:lvl5pPr marL="2057400" indent="-228600" eaLnBrk="0" hangingPunct="0">
              <a:defRPr sz="2200">
                <a:solidFill>
                  <a:schemeClr val="tx1"/>
                </a:solidFill>
                <a:latin typeface="Arial" charset="0"/>
                <a:cs typeface="Arial" charset="0"/>
              </a:defRPr>
            </a:lvl5pPr>
            <a:lvl6pPr marL="2514600" indent="-228600" eaLnBrk="0" fontAlgn="base" hangingPunct="0">
              <a:spcBef>
                <a:spcPct val="0"/>
              </a:spcBef>
              <a:spcAft>
                <a:spcPct val="0"/>
              </a:spcAft>
              <a:defRPr sz="2200">
                <a:solidFill>
                  <a:schemeClr val="tx1"/>
                </a:solidFill>
                <a:latin typeface="Arial" charset="0"/>
                <a:cs typeface="Arial" charset="0"/>
              </a:defRPr>
            </a:lvl6pPr>
            <a:lvl7pPr marL="2971800" indent="-228600" eaLnBrk="0" fontAlgn="base" hangingPunct="0">
              <a:spcBef>
                <a:spcPct val="0"/>
              </a:spcBef>
              <a:spcAft>
                <a:spcPct val="0"/>
              </a:spcAft>
              <a:defRPr sz="2200">
                <a:solidFill>
                  <a:schemeClr val="tx1"/>
                </a:solidFill>
                <a:latin typeface="Arial" charset="0"/>
                <a:cs typeface="Arial" charset="0"/>
              </a:defRPr>
            </a:lvl7pPr>
            <a:lvl8pPr marL="3429000" indent="-228600" eaLnBrk="0" fontAlgn="base" hangingPunct="0">
              <a:spcBef>
                <a:spcPct val="0"/>
              </a:spcBef>
              <a:spcAft>
                <a:spcPct val="0"/>
              </a:spcAft>
              <a:defRPr sz="2200">
                <a:solidFill>
                  <a:schemeClr val="tx1"/>
                </a:solidFill>
                <a:latin typeface="Arial" charset="0"/>
                <a:cs typeface="Arial" charset="0"/>
              </a:defRPr>
            </a:lvl8pPr>
            <a:lvl9pPr marL="3886200" indent="-228600" eaLnBrk="0" fontAlgn="base" hangingPunct="0">
              <a:spcBef>
                <a:spcPct val="0"/>
              </a:spcBef>
              <a:spcAft>
                <a:spcPct val="0"/>
              </a:spcAft>
              <a:defRPr sz="2200">
                <a:solidFill>
                  <a:schemeClr val="tx1"/>
                </a:solidFill>
                <a:latin typeface="Arial" charset="0"/>
                <a:cs typeface="Arial" charset="0"/>
              </a:defRPr>
            </a:lvl9pPr>
          </a:lstStyle>
          <a:p>
            <a:pPr eaLnBrk="1" hangingPunct="1"/>
            <a:r>
              <a:rPr lang="en-US" sz="3200">
                <a:solidFill>
                  <a:schemeClr val="bg1"/>
                </a:solidFill>
                <a:latin typeface="Arial Black" pitchFamily="34" charset="0"/>
              </a:rPr>
              <a:t>Flat Slab Design</a:t>
            </a:r>
          </a:p>
          <a:p>
            <a:pPr eaLnBrk="1" hangingPunct="1"/>
            <a:endParaRPr lang="en-US" sz="3200">
              <a:solidFill>
                <a:schemeClr val="bg1"/>
              </a:solidFill>
              <a:latin typeface="Arial Black" pitchFamily="34" charset="0"/>
            </a:endParaRPr>
          </a:p>
          <a:p>
            <a:pPr eaLnBrk="1" hangingPunct="1"/>
            <a:r>
              <a:rPr lang="en-US" sz="2800">
                <a:solidFill>
                  <a:schemeClr val="bg1"/>
                </a:solidFill>
                <a:latin typeface="Arial Black" pitchFamily="34" charset="0"/>
              </a:rPr>
              <a:t>Bays were divided up using the existing bearing walls between the upper story hotel rooms as natural bay divisions.  The decision was made to use only one central column line to eliminate the 5’ central span.  This created several larger 34’ x 26’ (shown in blue) on one side, and a smaller 27’ x 26’ span (shown in red).</a:t>
            </a:r>
          </a:p>
        </p:txBody>
      </p:sp>
      <p:sp>
        <p:nvSpPr>
          <p:cNvPr id="9" name="Rectangle 8"/>
          <p:cNvSpPr/>
          <p:nvPr/>
        </p:nvSpPr>
        <p:spPr>
          <a:xfrm>
            <a:off x="20193000" y="2552700"/>
            <a:ext cx="1371600" cy="1790700"/>
          </a:xfrm>
          <a:prstGeom prst="rect">
            <a:avLst/>
          </a:prstGeom>
          <a:solidFill>
            <a:srgbClr val="0066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Rectangle 9"/>
          <p:cNvSpPr/>
          <p:nvPr/>
        </p:nvSpPr>
        <p:spPr>
          <a:xfrm>
            <a:off x="20193000" y="1143000"/>
            <a:ext cx="1371600" cy="14097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 name="TextBox 12"/>
          <p:cNvSpPr txBox="1"/>
          <p:nvPr/>
        </p:nvSpPr>
        <p:spPr>
          <a:xfrm>
            <a:off x="8991600" y="1600200"/>
            <a:ext cx="7010400" cy="1477963"/>
          </a:xfrm>
          <a:prstGeom prst="rect">
            <a:avLst/>
          </a:prstGeom>
          <a:noFill/>
        </p:spPr>
        <p:txBody>
          <a:bodyPr>
            <a:spAutoFit/>
          </a:bodyPr>
          <a:lstStyle/>
          <a:p>
            <a:pPr>
              <a:lnSpc>
                <a:spcPct val="150000"/>
              </a:lnSpc>
              <a:defRPr/>
            </a:pPr>
            <a:r>
              <a:rPr lang="en-US" sz="3200" dirty="0">
                <a:solidFill>
                  <a:schemeClr val="bg1"/>
                </a:solidFill>
                <a:latin typeface="Arial Black" pitchFamily="34" charset="0"/>
              </a:rPr>
              <a:t>Controlling Load Combination:  </a:t>
            </a:r>
          </a:p>
          <a:p>
            <a:pPr marL="914400">
              <a:lnSpc>
                <a:spcPct val="150000"/>
              </a:lnSpc>
              <a:defRPr/>
            </a:pPr>
            <a:r>
              <a:rPr lang="en-US" sz="2800" dirty="0">
                <a:solidFill>
                  <a:schemeClr val="bg1"/>
                </a:solidFill>
                <a:latin typeface="Arial Black" pitchFamily="34" charset="0"/>
              </a:rPr>
              <a:t>1.2D + 1.6L</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304800"/>
            <a:ext cx="8424863" cy="6324600"/>
          </a:xfrm>
          <a:prstGeom prst="rect">
            <a:avLst/>
          </a:prstGeom>
          <a:noFill/>
        </p:spPr>
        <p:txBody>
          <a:bodyPr>
            <a:spAutoFit/>
          </a:bodyPr>
          <a:lstStyle/>
          <a:p>
            <a:pPr>
              <a:lnSpc>
                <a:spcPct val="125000"/>
              </a:lnSpc>
              <a:defRPr/>
            </a:pPr>
            <a:r>
              <a:rPr lang="en-US" sz="3600" dirty="0">
                <a:solidFill>
                  <a:schemeClr val="bg1"/>
                </a:solidFill>
                <a:latin typeface="Arial Black" pitchFamily="34" charset="0"/>
              </a:rPr>
              <a:t>Mountain Hotel</a:t>
            </a:r>
          </a:p>
          <a:p>
            <a:pPr>
              <a:lnSpc>
                <a:spcPct val="125000"/>
              </a:lnSpc>
              <a:defRPr/>
            </a:pPr>
            <a:endParaRPr lang="en-US" sz="3600" dirty="0">
              <a:solidFill>
                <a:schemeClr val="bg1"/>
              </a:solidFill>
              <a:latin typeface="Arial Black" pitchFamily="34" charset="0"/>
            </a:endParaRPr>
          </a:p>
          <a:p>
            <a:pPr>
              <a:lnSpc>
                <a:spcPct val="125000"/>
              </a:lnSpc>
              <a:defRPr/>
            </a:pPr>
            <a:r>
              <a:rPr lang="en-US" sz="3600" dirty="0">
                <a:solidFill>
                  <a:schemeClr val="bg1">
                    <a:lumMod val="85000"/>
                  </a:schemeClr>
                </a:solidFill>
                <a:latin typeface="Arial Black" pitchFamily="34" charset="0"/>
              </a:rPr>
              <a:t>   </a:t>
            </a:r>
            <a:r>
              <a:rPr lang="en-US" sz="3600" dirty="0">
                <a:solidFill>
                  <a:schemeClr val="bg1">
                    <a:lumMod val="65000"/>
                  </a:schemeClr>
                </a:solidFill>
                <a:latin typeface="Arial Black" pitchFamily="34" charset="0"/>
              </a:rPr>
              <a:t>Introduction</a:t>
            </a:r>
          </a:p>
          <a:p>
            <a:pPr>
              <a:lnSpc>
                <a:spcPct val="125000"/>
              </a:lnSpc>
              <a:defRPr/>
            </a:pPr>
            <a:r>
              <a:rPr lang="en-US" sz="3600" dirty="0">
                <a:solidFill>
                  <a:schemeClr val="bg1">
                    <a:lumMod val="65000"/>
                  </a:schemeClr>
                </a:solidFill>
                <a:latin typeface="Arial Black" pitchFamily="34" charset="0"/>
              </a:rPr>
              <a:t>   Existing Structural Systems</a:t>
            </a:r>
          </a:p>
          <a:p>
            <a:pPr>
              <a:lnSpc>
                <a:spcPct val="125000"/>
              </a:lnSpc>
              <a:defRPr/>
            </a:pPr>
            <a:r>
              <a:rPr lang="en-US" sz="3600" dirty="0">
                <a:solidFill>
                  <a:schemeClr val="bg1">
                    <a:lumMod val="65000"/>
                  </a:schemeClr>
                </a:solidFill>
                <a:latin typeface="Arial Black" pitchFamily="34" charset="0"/>
              </a:rPr>
              <a:t>   Thesis Proposal</a:t>
            </a:r>
          </a:p>
          <a:p>
            <a:pPr>
              <a:lnSpc>
                <a:spcPct val="125000"/>
              </a:lnSpc>
              <a:defRPr/>
            </a:pPr>
            <a:r>
              <a:rPr lang="en-US" sz="3600" dirty="0">
                <a:solidFill>
                  <a:schemeClr val="bg1">
                    <a:lumMod val="65000"/>
                  </a:schemeClr>
                </a:solidFill>
                <a:latin typeface="Arial Black" pitchFamily="34" charset="0"/>
              </a:rPr>
              <a:t>   </a:t>
            </a:r>
            <a:r>
              <a:rPr lang="en-US" sz="3600" dirty="0">
                <a:solidFill>
                  <a:srgbClr val="0066CC"/>
                </a:solidFill>
                <a:latin typeface="Arial Black" pitchFamily="34" charset="0"/>
              </a:rPr>
              <a:t>Concrete Redesign</a:t>
            </a:r>
          </a:p>
          <a:p>
            <a:pPr>
              <a:lnSpc>
                <a:spcPct val="125000"/>
              </a:lnSpc>
              <a:defRPr/>
            </a:pPr>
            <a:r>
              <a:rPr lang="en-US" sz="3600" dirty="0">
                <a:solidFill>
                  <a:schemeClr val="bg1">
                    <a:lumMod val="65000"/>
                  </a:schemeClr>
                </a:solidFill>
                <a:latin typeface="Arial Black" pitchFamily="34" charset="0"/>
              </a:rPr>
              <a:t>   Glazing Evaluation</a:t>
            </a:r>
          </a:p>
          <a:p>
            <a:pPr>
              <a:lnSpc>
                <a:spcPct val="125000"/>
              </a:lnSpc>
              <a:defRPr/>
            </a:pPr>
            <a:r>
              <a:rPr lang="en-US" sz="3600" dirty="0">
                <a:solidFill>
                  <a:schemeClr val="bg1">
                    <a:lumMod val="65000"/>
                  </a:schemeClr>
                </a:solidFill>
                <a:latin typeface="Arial Black" pitchFamily="34" charset="0"/>
              </a:rPr>
              <a:t>   Conclusions</a:t>
            </a:r>
          </a:p>
          <a:p>
            <a:pPr>
              <a:lnSpc>
                <a:spcPct val="125000"/>
              </a:lnSpc>
              <a:defRPr/>
            </a:pPr>
            <a:r>
              <a:rPr lang="en-US" sz="3600" dirty="0">
                <a:solidFill>
                  <a:schemeClr val="bg1">
                    <a:lumMod val="65000"/>
                  </a:schemeClr>
                </a:solidFill>
                <a:latin typeface="Arial Black" pitchFamily="34" charset="0"/>
              </a:rPr>
              <a:t>   Questions/Comments</a:t>
            </a:r>
          </a:p>
        </p:txBody>
      </p:sp>
      <p:cxnSp>
        <p:nvCxnSpPr>
          <p:cNvPr id="12" name="Straight Connector 11"/>
          <p:cNvCxnSpPr/>
          <p:nvPr/>
        </p:nvCxnSpPr>
        <p:spPr>
          <a:xfrm>
            <a:off x="609600" y="990600"/>
            <a:ext cx="17678400" cy="0"/>
          </a:xfrm>
          <a:prstGeom prst="line">
            <a:avLst/>
          </a:prstGeom>
          <a:effectLst>
            <a:glow rad="228600">
              <a:schemeClr val="accent1">
                <a:satMod val="175000"/>
                <a:alpha val="40000"/>
              </a:schemeClr>
            </a:glow>
            <a:innerShdw blurRad="114300">
              <a:prstClr val="black"/>
            </a:innerShdw>
          </a:effectLst>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9144000" y="-7086600"/>
            <a:ext cx="9144000" cy="6858000"/>
          </a:xfrm>
          <a:prstGeom prst="rect">
            <a:avLst/>
          </a:prstGeom>
          <a:solidFill>
            <a:srgbClr val="5883DF"/>
          </a:solidFill>
          <a:ln w="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en-US" dirty="0"/>
          </a:p>
        </p:txBody>
      </p:sp>
      <p:sp>
        <p:nvSpPr>
          <p:cNvPr id="7" name="Rectangle 6"/>
          <p:cNvSpPr/>
          <p:nvPr/>
        </p:nvSpPr>
        <p:spPr>
          <a:xfrm>
            <a:off x="0" y="-7086600"/>
            <a:ext cx="9144000" cy="6858000"/>
          </a:xfrm>
          <a:prstGeom prst="rect">
            <a:avLst/>
          </a:prstGeom>
          <a:solidFill>
            <a:srgbClr val="FF0000"/>
          </a:solidFill>
          <a:ln w="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en-US" dirty="0"/>
          </a:p>
        </p:txBody>
      </p:sp>
      <p:sp>
        <p:nvSpPr>
          <p:cNvPr id="8" name="Rectangle 7"/>
          <p:cNvSpPr/>
          <p:nvPr/>
        </p:nvSpPr>
        <p:spPr>
          <a:xfrm>
            <a:off x="18288000" y="-7086600"/>
            <a:ext cx="9144000" cy="6858000"/>
          </a:xfrm>
          <a:prstGeom prst="rect">
            <a:avLst/>
          </a:prstGeom>
          <a:solidFill>
            <a:srgbClr val="00B050"/>
          </a:solidFill>
          <a:ln w="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en-US" dirty="0"/>
          </a:p>
        </p:txBody>
      </p:sp>
      <p:sp>
        <p:nvSpPr>
          <p:cNvPr id="13319" name="TextBox 21"/>
          <p:cNvSpPr txBox="1">
            <a:spLocks noChangeArrowheads="1"/>
          </p:cNvSpPr>
          <p:nvPr/>
        </p:nvSpPr>
        <p:spPr bwMode="auto">
          <a:xfrm>
            <a:off x="9144000" y="381000"/>
            <a:ext cx="9144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a:solidFill>
                  <a:schemeClr val="tx1"/>
                </a:solidFill>
                <a:latin typeface="Arial" charset="0"/>
                <a:cs typeface="Arial" charset="0"/>
              </a:defRPr>
            </a:lvl1pPr>
            <a:lvl2pPr marL="742950" indent="-285750" eaLnBrk="0" hangingPunct="0">
              <a:defRPr sz="2200">
                <a:solidFill>
                  <a:schemeClr val="tx1"/>
                </a:solidFill>
                <a:latin typeface="Arial" charset="0"/>
                <a:cs typeface="Arial" charset="0"/>
              </a:defRPr>
            </a:lvl2pPr>
            <a:lvl3pPr marL="1143000" indent="-228600" eaLnBrk="0" hangingPunct="0">
              <a:defRPr sz="2200">
                <a:solidFill>
                  <a:schemeClr val="tx1"/>
                </a:solidFill>
                <a:latin typeface="Arial" charset="0"/>
                <a:cs typeface="Arial" charset="0"/>
              </a:defRPr>
            </a:lvl3pPr>
            <a:lvl4pPr marL="1600200" indent="-228600" eaLnBrk="0" hangingPunct="0">
              <a:defRPr sz="2200">
                <a:solidFill>
                  <a:schemeClr val="tx1"/>
                </a:solidFill>
                <a:latin typeface="Arial" charset="0"/>
                <a:cs typeface="Arial" charset="0"/>
              </a:defRPr>
            </a:lvl4pPr>
            <a:lvl5pPr marL="2057400" indent="-228600" eaLnBrk="0" hangingPunct="0">
              <a:defRPr sz="2200">
                <a:solidFill>
                  <a:schemeClr val="tx1"/>
                </a:solidFill>
                <a:latin typeface="Arial" charset="0"/>
                <a:cs typeface="Arial" charset="0"/>
              </a:defRPr>
            </a:lvl5pPr>
            <a:lvl6pPr marL="2514600" indent="-228600" eaLnBrk="0" fontAlgn="base" hangingPunct="0">
              <a:spcBef>
                <a:spcPct val="0"/>
              </a:spcBef>
              <a:spcAft>
                <a:spcPct val="0"/>
              </a:spcAft>
              <a:defRPr sz="2200">
                <a:solidFill>
                  <a:schemeClr val="tx1"/>
                </a:solidFill>
                <a:latin typeface="Arial" charset="0"/>
                <a:cs typeface="Arial" charset="0"/>
              </a:defRPr>
            </a:lvl6pPr>
            <a:lvl7pPr marL="2971800" indent="-228600" eaLnBrk="0" fontAlgn="base" hangingPunct="0">
              <a:spcBef>
                <a:spcPct val="0"/>
              </a:spcBef>
              <a:spcAft>
                <a:spcPct val="0"/>
              </a:spcAft>
              <a:defRPr sz="2200">
                <a:solidFill>
                  <a:schemeClr val="tx1"/>
                </a:solidFill>
                <a:latin typeface="Arial" charset="0"/>
                <a:cs typeface="Arial" charset="0"/>
              </a:defRPr>
            </a:lvl7pPr>
            <a:lvl8pPr marL="3429000" indent="-228600" eaLnBrk="0" fontAlgn="base" hangingPunct="0">
              <a:spcBef>
                <a:spcPct val="0"/>
              </a:spcBef>
              <a:spcAft>
                <a:spcPct val="0"/>
              </a:spcAft>
              <a:defRPr sz="2200">
                <a:solidFill>
                  <a:schemeClr val="tx1"/>
                </a:solidFill>
                <a:latin typeface="Arial" charset="0"/>
                <a:cs typeface="Arial" charset="0"/>
              </a:defRPr>
            </a:lvl8pPr>
            <a:lvl9pPr marL="3886200" indent="-228600" eaLnBrk="0" fontAlgn="base" hangingPunct="0">
              <a:spcBef>
                <a:spcPct val="0"/>
              </a:spcBef>
              <a:spcAft>
                <a:spcPct val="0"/>
              </a:spcAft>
              <a:defRPr sz="2200">
                <a:solidFill>
                  <a:schemeClr val="tx1"/>
                </a:solidFill>
                <a:latin typeface="Arial" charset="0"/>
                <a:cs typeface="Arial" charset="0"/>
              </a:defRPr>
            </a:lvl9pPr>
          </a:lstStyle>
          <a:p>
            <a:pPr algn="ctr" eaLnBrk="1" hangingPunct="1"/>
            <a:r>
              <a:rPr lang="en-US" sz="3600">
                <a:solidFill>
                  <a:schemeClr val="bg1"/>
                </a:solidFill>
                <a:latin typeface="Arial Black" pitchFamily="34" charset="0"/>
              </a:rPr>
              <a:t>Gravity Redesign</a:t>
            </a:r>
            <a:endParaRPr lang="en-US" sz="3600">
              <a:latin typeface="Arial Black" pitchFamily="34" charset="0"/>
            </a:endParaRPr>
          </a:p>
        </p:txBody>
      </p:sp>
      <p:sp>
        <p:nvSpPr>
          <p:cNvPr id="4" name="TextBox 3"/>
          <p:cNvSpPr txBox="1"/>
          <p:nvPr/>
        </p:nvSpPr>
        <p:spPr>
          <a:xfrm>
            <a:off x="9034463" y="1554163"/>
            <a:ext cx="5003800" cy="2062162"/>
          </a:xfrm>
          <a:prstGeom prst="rect">
            <a:avLst/>
          </a:prstGeom>
          <a:noFill/>
        </p:spPr>
        <p:txBody>
          <a:bodyPr>
            <a:spAutoFit/>
          </a:bodyPr>
          <a:lstStyle/>
          <a:p>
            <a:pPr>
              <a:defRPr/>
            </a:pPr>
            <a:r>
              <a:rPr lang="en-US" sz="3200" dirty="0">
                <a:solidFill>
                  <a:schemeClr val="bg1"/>
                </a:solidFill>
                <a:latin typeface="Arial Black" pitchFamily="34" charset="0"/>
              </a:rPr>
              <a:t>Flat Slab Design</a:t>
            </a:r>
          </a:p>
          <a:p>
            <a:pPr marL="914400">
              <a:defRPr/>
            </a:pPr>
            <a:endParaRPr lang="en-US" sz="2400" dirty="0">
              <a:solidFill>
                <a:schemeClr val="bg1"/>
              </a:solidFill>
              <a:latin typeface="Arial Black" pitchFamily="34" charset="0"/>
            </a:endParaRPr>
          </a:p>
          <a:p>
            <a:pPr marL="457200">
              <a:defRPr/>
            </a:pPr>
            <a:r>
              <a:rPr lang="en-US" sz="2400" dirty="0">
                <a:solidFill>
                  <a:schemeClr val="bg1"/>
                </a:solidFill>
                <a:latin typeface="Arial Black" pitchFamily="34" charset="0"/>
              </a:rPr>
              <a:t>A 24” x 18” column size for slab thickness calculation</a:t>
            </a:r>
          </a:p>
        </p:txBody>
      </p:sp>
      <p:sp>
        <p:nvSpPr>
          <p:cNvPr id="13321" name="TextBox 12"/>
          <p:cNvSpPr txBox="1">
            <a:spLocks noChangeArrowheads="1"/>
          </p:cNvSpPr>
          <p:nvPr/>
        </p:nvSpPr>
        <p:spPr bwMode="auto">
          <a:xfrm>
            <a:off x="9034463" y="3657600"/>
            <a:ext cx="9253537"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eaLnBrk="0" hangingPunct="0">
              <a:defRPr sz="2200">
                <a:solidFill>
                  <a:schemeClr val="tx1"/>
                </a:solidFill>
                <a:latin typeface="Arial" charset="0"/>
                <a:cs typeface="Arial" charset="0"/>
              </a:defRPr>
            </a:lvl1pPr>
            <a:lvl2pPr marL="742950" indent="-285750" eaLnBrk="0" hangingPunct="0">
              <a:defRPr sz="2200">
                <a:solidFill>
                  <a:schemeClr val="tx1"/>
                </a:solidFill>
                <a:latin typeface="Arial" charset="0"/>
                <a:cs typeface="Arial" charset="0"/>
              </a:defRPr>
            </a:lvl2pPr>
            <a:lvl3pPr marL="1143000" indent="-228600" eaLnBrk="0" hangingPunct="0">
              <a:defRPr sz="2200">
                <a:solidFill>
                  <a:schemeClr val="tx1"/>
                </a:solidFill>
                <a:latin typeface="Arial" charset="0"/>
                <a:cs typeface="Arial" charset="0"/>
              </a:defRPr>
            </a:lvl3pPr>
            <a:lvl4pPr marL="1600200" indent="-228600" eaLnBrk="0" hangingPunct="0">
              <a:defRPr sz="2200">
                <a:solidFill>
                  <a:schemeClr val="tx1"/>
                </a:solidFill>
                <a:latin typeface="Arial" charset="0"/>
                <a:cs typeface="Arial" charset="0"/>
              </a:defRPr>
            </a:lvl4pPr>
            <a:lvl5pPr marL="2057400" indent="-228600" eaLnBrk="0" hangingPunct="0">
              <a:defRPr sz="2200">
                <a:solidFill>
                  <a:schemeClr val="tx1"/>
                </a:solidFill>
                <a:latin typeface="Arial" charset="0"/>
                <a:cs typeface="Arial" charset="0"/>
              </a:defRPr>
            </a:lvl5pPr>
            <a:lvl6pPr marL="2514600" indent="-228600" eaLnBrk="0" fontAlgn="base" hangingPunct="0">
              <a:spcBef>
                <a:spcPct val="0"/>
              </a:spcBef>
              <a:spcAft>
                <a:spcPct val="0"/>
              </a:spcAft>
              <a:defRPr sz="2200">
                <a:solidFill>
                  <a:schemeClr val="tx1"/>
                </a:solidFill>
                <a:latin typeface="Arial" charset="0"/>
                <a:cs typeface="Arial" charset="0"/>
              </a:defRPr>
            </a:lvl6pPr>
            <a:lvl7pPr marL="2971800" indent="-228600" eaLnBrk="0" fontAlgn="base" hangingPunct="0">
              <a:spcBef>
                <a:spcPct val="0"/>
              </a:spcBef>
              <a:spcAft>
                <a:spcPct val="0"/>
              </a:spcAft>
              <a:defRPr sz="2200">
                <a:solidFill>
                  <a:schemeClr val="tx1"/>
                </a:solidFill>
                <a:latin typeface="Arial" charset="0"/>
                <a:cs typeface="Arial" charset="0"/>
              </a:defRPr>
            </a:lvl7pPr>
            <a:lvl8pPr marL="3429000" indent="-228600" eaLnBrk="0" fontAlgn="base" hangingPunct="0">
              <a:spcBef>
                <a:spcPct val="0"/>
              </a:spcBef>
              <a:spcAft>
                <a:spcPct val="0"/>
              </a:spcAft>
              <a:defRPr sz="2200">
                <a:solidFill>
                  <a:schemeClr val="tx1"/>
                </a:solidFill>
                <a:latin typeface="Arial" charset="0"/>
                <a:cs typeface="Arial" charset="0"/>
              </a:defRPr>
            </a:lvl8pPr>
            <a:lvl9pPr marL="3886200" indent="-228600" eaLnBrk="0" fontAlgn="base" hangingPunct="0">
              <a:spcBef>
                <a:spcPct val="0"/>
              </a:spcBef>
              <a:spcAft>
                <a:spcPct val="0"/>
              </a:spcAft>
              <a:defRPr sz="2200">
                <a:solidFill>
                  <a:schemeClr val="tx1"/>
                </a:solidFill>
                <a:latin typeface="Arial" charset="0"/>
                <a:cs typeface="Arial" charset="0"/>
              </a:defRPr>
            </a:lvl9pPr>
          </a:lstStyle>
          <a:p>
            <a:pPr eaLnBrk="1" hangingPunct="1"/>
            <a:r>
              <a:rPr lang="en-US" sz="2400">
                <a:solidFill>
                  <a:schemeClr val="bg1"/>
                </a:solidFill>
                <a:latin typeface="Arial Black" pitchFamily="34" charset="0"/>
              </a:rPr>
              <a:t>Typical column strip sections were consider using SPSlab to determine thickness and detailing.</a:t>
            </a:r>
          </a:p>
          <a:p>
            <a:pPr eaLnBrk="1" hangingPunct="1"/>
            <a:endParaRPr lang="en-US" sz="2400">
              <a:solidFill>
                <a:schemeClr val="bg1"/>
              </a:solidFill>
              <a:latin typeface="Arial Black" pitchFamily="34" charset="0"/>
            </a:endParaRPr>
          </a:p>
          <a:p>
            <a:pPr eaLnBrk="1" hangingPunct="1"/>
            <a:r>
              <a:rPr lang="en-US" sz="2400">
                <a:solidFill>
                  <a:schemeClr val="bg1"/>
                </a:solidFill>
                <a:latin typeface="Arial Black" pitchFamily="34" charset="0"/>
              </a:rPr>
              <a:t>Inclusion of combined shear and moment not consider in hand computations.</a:t>
            </a:r>
          </a:p>
          <a:p>
            <a:pPr eaLnBrk="1" hangingPunct="1"/>
            <a:endParaRPr lang="en-US" sz="2400">
              <a:solidFill>
                <a:schemeClr val="bg1"/>
              </a:solidFill>
              <a:latin typeface="Arial Black" pitchFamily="34" charset="0"/>
            </a:endParaRPr>
          </a:p>
          <a:p>
            <a:pPr eaLnBrk="1" hangingPunct="1"/>
            <a:r>
              <a:rPr lang="en-US" sz="2400">
                <a:solidFill>
                  <a:schemeClr val="bg1"/>
                </a:solidFill>
                <a:latin typeface="Arial Black" pitchFamily="34" charset="0"/>
              </a:rPr>
              <a:t>Deflections controlled thickness to 12”</a:t>
            </a:r>
          </a:p>
        </p:txBody>
      </p:sp>
      <p:pic>
        <p:nvPicPr>
          <p:cNvPr id="13322" name="Picture 1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038263" y="1504950"/>
            <a:ext cx="10058400" cy="211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3"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686463" y="-44450"/>
            <a:ext cx="2393950" cy="561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24" name="TextBox 14"/>
          <p:cNvSpPr txBox="1">
            <a:spLocks noChangeArrowheads="1"/>
          </p:cNvSpPr>
          <p:nvPr/>
        </p:nvSpPr>
        <p:spPr bwMode="auto">
          <a:xfrm>
            <a:off x="21080413" y="0"/>
            <a:ext cx="5888037" cy="563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914400" eaLnBrk="0" hangingPunct="0">
              <a:defRPr sz="2200">
                <a:solidFill>
                  <a:schemeClr val="tx1"/>
                </a:solidFill>
                <a:latin typeface="Arial" charset="0"/>
                <a:cs typeface="Arial" charset="0"/>
              </a:defRPr>
            </a:lvl1pPr>
            <a:lvl2pPr marL="742950" indent="-285750" eaLnBrk="0" hangingPunct="0">
              <a:defRPr sz="2200">
                <a:solidFill>
                  <a:schemeClr val="tx1"/>
                </a:solidFill>
                <a:latin typeface="Arial" charset="0"/>
                <a:cs typeface="Arial" charset="0"/>
              </a:defRPr>
            </a:lvl2pPr>
            <a:lvl3pPr marL="1143000" indent="-228600" eaLnBrk="0" hangingPunct="0">
              <a:defRPr sz="2200">
                <a:solidFill>
                  <a:schemeClr val="tx1"/>
                </a:solidFill>
                <a:latin typeface="Arial" charset="0"/>
                <a:cs typeface="Arial" charset="0"/>
              </a:defRPr>
            </a:lvl3pPr>
            <a:lvl4pPr marL="1600200" indent="-228600" eaLnBrk="0" hangingPunct="0">
              <a:defRPr sz="2200">
                <a:solidFill>
                  <a:schemeClr val="tx1"/>
                </a:solidFill>
                <a:latin typeface="Arial" charset="0"/>
                <a:cs typeface="Arial" charset="0"/>
              </a:defRPr>
            </a:lvl4pPr>
            <a:lvl5pPr marL="2057400" indent="-228600" eaLnBrk="0" hangingPunct="0">
              <a:defRPr sz="2200">
                <a:solidFill>
                  <a:schemeClr val="tx1"/>
                </a:solidFill>
                <a:latin typeface="Arial" charset="0"/>
                <a:cs typeface="Arial" charset="0"/>
              </a:defRPr>
            </a:lvl5pPr>
            <a:lvl6pPr marL="2514600" indent="-228600" eaLnBrk="0" fontAlgn="base" hangingPunct="0">
              <a:spcBef>
                <a:spcPct val="0"/>
              </a:spcBef>
              <a:spcAft>
                <a:spcPct val="0"/>
              </a:spcAft>
              <a:defRPr sz="2200">
                <a:solidFill>
                  <a:schemeClr val="tx1"/>
                </a:solidFill>
                <a:latin typeface="Arial" charset="0"/>
                <a:cs typeface="Arial" charset="0"/>
              </a:defRPr>
            </a:lvl6pPr>
            <a:lvl7pPr marL="2971800" indent="-228600" eaLnBrk="0" fontAlgn="base" hangingPunct="0">
              <a:spcBef>
                <a:spcPct val="0"/>
              </a:spcBef>
              <a:spcAft>
                <a:spcPct val="0"/>
              </a:spcAft>
              <a:defRPr sz="2200">
                <a:solidFill>
                  <a:schemeClr val="tx1"/>
                </a:solidFill>
                <a:latin typeface="Arial" charset="0"/>
                <a:cs typeface="Arial" charset="0"/>
              </a:defRPr>
            </a:lvl7pPr>
            <a:lvl8pPr marL="3429000" indent="-228600" eaLnBrk="0" fontAlgn="base" hangingPunct="0">
              <a:spcBef>
                <a:spcPct val="0"/>
              </a:spcBef>
              <a:spcAft>
                <a:spcPct val="0"/>
              </a:spcAft>
              <a:defRPr sz="2200">
                <a:solidFill>
                  <a:schemeClr val="tx1"/>
                </a:solidFill>
                <a:latin typeface="Arial" charset="0"/>
                <a:cs typeface="Arial" charset="0"/>
              </a:defRPr>
            </a:lvl8pPr>
            <a:lvl9pPr marL="3886200" indent="-228600" eaLnBrk="0" fontAlgn="base" hangingPunct="0">
              <a:spcBef>
                <a:spcPct val="0"/>
              </a:spcBef>
              <a:spcAft>
                <a:spcPct val="0"/>
              </a:spcAft>
              <a:defRPr sz="2200">
                <a:solidFill>
                  <a:schemeClr val="tx1"/>
                </a:solidFill>
                <a:latin typeface="Arial" charset="0"/>
                <a:cs typeface="Arial" charset="0"/>
              </a:defRPr>
            </a:lvl9pPr>
          </a:lstStyle>
          <a:p>
            <a:pPr eaLnBrk="1" hangingPunct="1"/>
            <a:endParaRPr lang="en-US" sz="2400">
              <a:solidFill>
                <a:schemeClr val="bg1"/>
              </a:solidFill>
              <a:latin typeface="Arial Black" pitchFamily="34" charset="0"/>
            </a:endParaRPr>
          </a:p>
          <a:p>
            <a:pPr eaLnBrk="1" hangingPunct="1"/>
            <a:r>
              <a:rPr lang="en-US" sz="2400">
                <a:solidFill>
                  <a:schemeClr val="bg1"/>
                </a:solidFill>
                <a:latin typeface="Arial Black" pitchFamily="34" charset="0"/>
              </a:rPr>
              <a:t>Shear capitals and some drop Panels Required</a:t>
            </a:r>
          </a:p>
          <a:p>
            <a:pPr eaLnBrk="1" hangingPunct="1"/>
            <a:endParaRPr lang="en-US" sz="2400">
              <a:solidFill>
                <a:schemeClr val="bg1"/>
              </a:solidFill>
              <a:latin typeface="Arial Black" pitchFamily="34" charset="0"/>
            </a:endParaRPr>
          </a:p>
          <a:p>
            <a:pPr eaLnBrk="1" hangingPunct="1"/>
            <a:endParaRPr lang="en-US" sz="2400">
              <a:solidFill>
                <a:schemeClr val="bg1"/>
              </a:solidFill>
              <a:latin typeface="Arial Black" pitchFamily="34" charset="0"/>
            </a:endParaRPr>
          </a:p>
          <a:p>
            <a:pPr eaLnBrk="1" hangingPunct="1"/>
            <a:endParaRPr lang="en-US" sz="2400">
              <a:solidFill>
                <a:schemeClr val="bg1"/>
              </a:solidFill>
              <a:latin typeface="Arial Black" pitchFamily="34" charset="0"/>
            </a:endParaRPr>
          </a:p>
          <a:p>
            <a:pPr eaLnBrk="1" hangingPunct="1"/>
            <a:endParaRPr lang="en-US" sz="2400">
              <a:solidFill>
                <a:schemeClr val="bg1"/>
              </a:solidFill>
              <a:latin typeface="Arial Black" pitchFamily="34" charset="0"/>
            </a:endParaRPr>
          </a:p>
          <a:p>
            <a:pPr eaLnBrk="1" hangingPunct="1"/>
            <a:endParaRPr lang="en-US" sz="2400">
              <a:solidFill>
                <a:schemeClr val="bg1"/>
              </a:solidFill>
              <a:latin typeface="Arial Black" pitchFamily="34" charset="0"/>
            </a:endParaRPr>
          </a:p>
          <a:p>
            <a:pPr eaLnBrk="1" hangingPunct="1"/>
            <a:endParaRPr lang="en-US" sz="2400">
              <a:solidFill>
                <a:schemeClr val="bg1"/>
              </a:solidFill>
              <a:latin typeface="Arial Black" pitchFamily="34" charset="0"/>
            </a:endParaRPr>
          </a:p>
          <a:p>
            <a:pPr eaLnBrk="1" hangingPunct="1"/>
            <a:endParaRPr lang="en-US" sz="2400">
              <a:solidFill>
                <a:schemeClr val="bg1"/>
              </a:solidFill>
              <a:latin typeface="Arial Black" pitchFamily="34" charset="0"/>
            </a:endParaRPr>
          </a:p>
          <a:p>
            <a:pPr eaLnBrk="1" hangingPunct="1"/>
            <a:endParaRPr lang="en-US" sz="2400">
              <a:solidFill>
                <a:schemeClr val="bg1"/>
              </a:solidFill>
              <a:latin typeface="Arial Black" pitchFamily="34" charset="0"/>
            </a:endParaRPr>
          </a:p>
          <a:p>
            <a:pPr eaLnBrk="1" hangingPunct="1"/>
            <a:r>
              <a:rPr lang="en-US" sz="2400">
                <a:solidFill>
                  <a:schemeClr val="bg1"/>
                </a:solidFill>
                <a:latin typeface="Arial Black" pitchFamily="34" charset="0"/>
              </a:rPr>
              <a:t>First and second floor exterior columns were enlarged to 24” x 24” to increase shear resistance.</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304800"/>
            <a:ext cx="8424863" cy="6324600"/>
          </a:xfrm>
          <a:prstGeom prst="rect">
            <a:avLst/>
          </a:prstGeom>
          <a:noFill/>
        </p:spPr>
        <p:txBody>
          <a:bodyPr>
            <a:spAutoFit/>
          </a:bodyPr>
          <a:lstStyle/>
          <a:p>
            <a:pPr>
              <a:lnSpc>
                <a:spcPct val="125000"/>
              </a:lnSpc>
              <a:defRPr/>
            </a:pPr>
            <a:r>
              <a:rPr lang="en-US" sz="3600" dirty="0">
                <a:solidFill>
                  <a:schemeClr val="bg1"/>
                </a:solidFill>
                <a:latin typeface="Arial Black" pitchFamily="34" charset="0"/>
              </a:rPr>
              <a:t>Mountain Hotel</a:t>
            </a:r>
          </a:p>
          <a:p>
            <a:pPr>
              <a:lnSpc>
                <a:spcPct val="125000"/>
              </a:lnSpc>
              <a:defRPr/>
            </a:pPr>
            <a:endParaRPr lang="en-US" sz="3600" dirty="0">
              <a:solidFill>
                <a:schemeClr val="bg1"/>
              </a:solidFill>
              <a:latin typeface="Arial Black" pitchFamily="34" charset="0"/>
            </a:endParaRPr>
          </a:p>
          <a:p>
            <a:pPr>
              <a:lnSpc>
                <a:spcPct val="125000"/>
              </a:lnSpc>
              <a:defRPr/>
            </a:pPr>
            <a:r>
              <a:rPr lang="en-US" sz="3600" dirty="0">
                <a:solidFill>
                  <a:schemeClr val="bg1">
                    <a:lumMod val="85000"/>
                  </a:schemeClr>
                </a:solidFill>
                <a:latin typeface="Arial Black" pitchFamily="34" charset="0"/>
              </a:rPr>
              <a:t>   </a:t>
            </a:r>
            <a:r>
              <a:rPr lang="en-US" sz="3600" dirty="0">
                <a:solidFill>
                  <a:schemeClr val="bg1">
                    <a:lumMod val="65000"/>
                  </a:schemeClr>
                </a:solidFill>
                <a:latin typeface="Arial Black" pitchFamily="34" charset="0"/>
              </a:rPr>
              <a:t>Introduction</a:t>
            </a:r>
          </a:p>
          <a:p>
            <a:pPr>
              <a:lnSpc>
                <a:spcPct val="125000"/>
              </a:lnSpc>
              <a:defRPr/>
            </a:pPr>
            <a:r>
              <a:rPr lang="en-US" sz="3600" dirty="0">
                <a:solidFill>
                  <a:schemeClr val="bg1">
                    <a:lumMod val="65000"/>
                  </a:schemeClr>
                </a:solidFill>
                <a:latin typeface="Arial Black" pitchFamily="34" charset="0"/>
              </a:rPr>
              <a:t>   Existing Structural Systems</a:t>
            </a:r>
          </a:p>
          <a:p>
            <a:pPr>
              <a:lnSpc>
                <a:spcPct val="125000"/>
              </a:lnSpc>
              <a:defRPr/>
            </a:pPr>
            <a:r>
              <a:rPr lang="en-US" sz="3600" dirty="0">
                <a:solidFill>
                  <a:schemeClr val="bg1">
                    <a:lumMod val="65000"/>
                  </a:schemeClr>
                </a:solidFill>
                <a:latin typeface="Arial Black" pitchFamily="34" charset="0"/>
              </a:rPr>
              <a:t>   Thesis Proposal</a:t>
            </a:r>
          </a:p>
          <a:p>
            <a:pPr>
              <a:lnSpc>
                <a:spcPct val="125000"/>
              </a:lnSpc>
              <a:defRPr/>
            </a:pPr>
            <a:r>
              <a:rPr lang="en-US" sz="3600" dirty="0">
                <a:solidFill>
                  <a:schemeClr val="bg1">
                    <a:lumMod val="65000"/>
                  </a:schemeClr>
                </a:solidFill>
                <a:latin typeface="Arial Black" pitchFamily="34" charset="0"/>
              </a:rPr>
              <a:t>   </a:t>
            </a:r>
            <a:r>
              <a:rPr lang="en-US" sz="3600" dirty="0">
                <a:solidFill>
                  <a:srgbClr val="0066CC"/>
                </a:solidFill>
                <a:latin typeface="Arial Black" pitchFamily="34" charset="0"/>
              </a:rPr>
              <a:t>Concrete Redesign</a:t>
            </a:r>
          </a:p>
          <a:p>
            <a:pPr>
              <a:lnSpc>
                <a:spcPct val="125000"/>
              </a:lnSpc>
              <a:defRPr/>
            </a:pPr>
            <a:r>
              <a:rPr lang="en-US" sz="3600" dirty="0">
                <a:solidFill>
                  <a:schemeClr val="bg1">
                    <a:lumMod val="65000"/>
                  </a:schemeClr>
                </a:solidFill>
                <a:latin typeface="Arial Black" pitchFamily="34" charset="0"/>
              </a:rPr>
              <a:t>   Glazing Evaluation</a:t>
            </a:r>
          </a:p>
          <a:p>
            <a:pPr>
              <a:lnSpc>
                <a:spcPct val="125000"/>
              </a:lnSpc>
              <a:defRPr/>
            </a:pPr>
            <a:r>
              <a:rPr lang="en-US" sz="3600" dirty="0">
                <a:solidFill>
                  <a:schemeClr val="bg1">
                    <a:lumMod val="65000"/>
                  </a:schemeClr>
                </a:solidFill>
                <a:latin typeface="Arial Black" pitchFamily="34" charset="0"/>
              </a:rPr>
              <a:t>   Conclusions</a:t>
            </a:r>
          </a:p>
          <a:p>
            <a:pPr>
              <a:lnSpc>
                <a:spcPct val="125000"/>
              </a:lnSpc>
              <a:defRPr/>
            </a:pPr>
            <a:r>
              <a:rPr lang="en-US" sz="3600" dirty="0">
                <a:solidFill>
                  <a:schemeClr val="bg1">
                    <a:lumMod val="65000"/>
                  </a:schemeClr>
                </a:solidFill>
                <a:latin typeface="Arial Black" pitchFamily="34" charset="0"/>
              </a:rPr>
              <a:t>   Questions/Comments</a:t>
            </a:r>
          </a:p>
        </p:txBody>
      </p:sp>
      <p:cxnSp>
        <p:nvCxnSpPr>
          <p:cNvPr id="12" name="Straight Connector 11"/>
          <p:cNvCxnSpPr/>
          <p:nvPr/>
        </p:nvCxnSpPr>
        <p:spPr>
          <a:xfrm>
            <a:off x="609600" y="990600"/>
            <a:ext cx="17678400" cy="0"/>
          </a:xfrm>
          <a:prstGeom prst="line">
            <a:avLst/>
          </a:prstGeom>
          <a:effectLst>
            <a:glow rad="228600">
              <a:schemeClr val="accent1">
                <a:satMod val="175000"/>
                <a:alpha val="40000"/>
              </a:schemeClr>
            </a:glow>
            <a:innerShdw blurRad="114300">
              <a:prstClr val="black"/>
            </a:innerShdw>
          </a:effectLst>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9144000" y="-7086600"/>
            <a:ext cx="9144000" cy="6858000"/>
          </a:xfrm>
          <a:prstGeom prst="rect">
            <a:avLst/>
          </a:prstGeom>
          <a:solidFill>
            <a:srgbClr val="5883DF"/>
          </a:solidFill>
          <a:ln w="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en-US" dirty="0"/>
          </a:p>
        </p:txBody>
      </p:sp>
      <p:sp>
        <p:nvSpPr>
          <p:cNvPr id="7" name="Rectangle 6"/>
          <p:cNvSpPr/>
          <p:nvPr/>
        </p:nvSpPr>
        <p:spPr>
          <a:xfrm>
            <a:off x="0" y="-7086600"/>
            <a:ext cx="9144000" cy="6858000"/>
          </a:xfrm>
          <a:prstGeom prst="rect">
            <a:avLst/>
          </a:prstGeom>
          <a:solidFill>
            <a:srgbClr val="FF0000"/>
          </a:solidFill>
          <a:ln w="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en-US" dirty="0"/>
          </a:p>
        </p:txBody>
      </p:sp>
      <p:sp>
        <p:nvSpPr>
          <p:cNvPr id="8" name="Rectangle 7"/>
          <p:cNvSpPr/>
          <p:nvPr/>
        </p:nvSpPr>
        <p:spPr>
          <a:xfrm>
            <a:off x="18288000" y="-7086600"/>
            <a:ext cx="9144000" cy="6858000"/>
          </a:xfrm>
          <a:prstGeom prst="rect">
            <a:avLst/>
          </a:prstGeom>
          <a:solidFill>
            <a:srgbClr val="00B050"/>
          </a:solidFill>
          <a:ln w="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en-US" dirty="0"/>
          </a:p>
        </p:txBody>
      </p:sp>
      <p:sp>
        <p:nvSpPr>
          <p:cNvPr id="14343" name="TextBox 21"/>
          <p:cNvSpPr txBox="1">
            <a:spLocks noChangeArrowheads="1"/>
          </p:cNvSpPr>
          <p:nvPr/>
        </p:nvSpPr>
        <p:spPr bwMode="auto">
          <a:xfrm>
            <a:off x="9144000" y="381000"/>
            <a:ext cx="9144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a:solidFill>
                  <a:schemeClr val="tx1"/>
                </a:solidFill>
                <a:latin typeface="Arial" charset="0"/>
                <a:cs typeface="Arial" charset="0"/>
              </a:defRPr>
            </a:lvl1pPr>
            <a:lvl2pPr marL="742950" indent="-285750" eaLnBrk="0" hangingPunct="0">
              <a:defRPr sz="2200">
                <a:solidFill>
                  <a:schemeClr val="tx1"/>
                </a:solidFill>
                <a:latin typeface="Arial" charset="0"/>
                <a:cs typeface="Arial" charset="0"/>
              </a:defRPr>
            </a:lvl2pPr>
            <a:lvl3pPr marL="1143000" indent="-228600" eaLnBrk="0" hangingPunct="0">
              <a:defRPr sz="2200">
                <a:solidFill>
                  <a:schemeClr val="tx1"/>
                </a:solidFill>
                <a:latin typeface="Arial" charset="0"/>
                <a:cs typeface="Arial" charset="0"/>
              </a:defRPr>
            </a:lvl3pPr>
            <a:lvl4pPr marL="1600200" indent="-228600" eaLnBrk="0" hangingPunct="0">
              <a:defRPr sz="2200">
                <a:solidFill>
                  <a:schemeClr val="tx1"/>
                </a:solidFill>
                <a:latin typeface="Arial" charset="0"/>
                <a:cs typeface="Arial" charset="0"/>
              </a:defRPr>
            </a:lvl4pPr>
            <a:lvl5pPr marL="2057400" indent="-228600" eaLnBrk="0" hangingPunct="0">
              <a:defRPr sz="2200">
                <a:solidFill>
                  <a:schemeClr val="tx1"/>
                </a:solidFill>
                <a:latin typeface="Arial" charset="0"/>
                <a:cs typeface="Arial" charset="0"/>
              </a:defRPr>
            </a:lvl5pPr>
            <a:lvl6pPr marL="2514600" indent="-228600" eaLnBrk="0" fontAlgn="base" hangingPunct="0">
              <a:spcBef>
                <a:spcPct val="0"/>
              </a:spcBef>
              <a:spcAft>
                <a:spcPct val="0"/>
              </a:spcAft>
              <a:defRPr sz="2200">
                <a:solidFill>
                  <a:schemeClr val="tx1"/>
                </a:solidFill>
                <a:latin typeface="Arial" charset="0"/>
                <a:cs typeface="Arial" charset="0"/>
              </a:defRPr>
            </a:lvl6pPr>
            <a:lvl7pPr marL="2971800" indent="-228600" eaLnBrk="0" fontAlgn="base" hangingPunct="0">
              <a:spcBef>
                <a:spcPct val="0"/>
              </a:spcBef>
              <a:spcAft>
                <a:spcPct val="0"/>
              </a:spcAft>
              <a:defRPr sz="2200">
                <a:solidFill>
                  <a:schemeClr val="tx1"/>
                </a:solidFill>
                <a:latin typeface="Arial" charset="0"/>
                <a:cs typeface="Arial" charset="0"/>
              </a:defRPr>
            </a:lvl7pPr>
            <a:lvl8pPr marL="3429000" indent="-228600" eaLnBrk="0" fontAlgn="base" hangingPunct="0">
              <a:spcBef>
                <a:spcPct val="0"/>
              </a:spcBef>
              <a:spcAft>
                <a:spcPct val="0"/>
              </a:spcAft>
              <a:defRPr sz="2200">
                <a:solidFill>
                  <a:schemeClr val="tx1"/>
                </a:solidFill>
                <a:latin typeface="Arial" charset="0"/>
                <a:cs typeface="Arial" charset="0"/>
              </a:defRPr>
            </a:lvl8pPr>
            <a:lvl9pPr marL="3886200" indent="-228600" eaLnBrk="0" fontAlgn="base" hangingPunct="0">
              <a:spcBef>
                <a:spcPct val="0"/>
              </a:spcBef>
              <a:spcAft>
                <a:spcPct val="0"/>
              </a:spcAft>
              <a:defRPr sz="2200">
                <a:solidFill>
                  <a:schemeClr val="tx1"/>
                </a:solidFill>
                <a:latin typeface="Arial" charset="0"/>
                <a:cs typeface="Arial" charset="0"/>
              </a:defRPr>
            </a:lvl9pPr>
          </a:lstStyle>
          <a:p>
            <a:pPr algn="ctr" eaLnBrk="1" hangingPunct="1"/>
            <a:r>
              <a:rPr lang="en-US" sz="3600">
                <a:solidFill>
                  <a:schemeClr val="bg1"/>
                </a:solidFill>
                <a:latin typeface="Arial Black" pitchFamily="34" charset="0"/>
              </a:rPr>
              <a:t>Gravity Redesign</a:t>
            </a:r>
            <a:endParaRPr lang="en-US" sz="3600">
              <a:latin typeface="Arial Black" pitchFamily="34" charset="0"/>
            </a:endParaRPr>
          </a:p>
        </p:txBody>
      </p:sp>
      <p:sp>
        <p:nvSpPr>
          <p:cNvPr id="14344" name="TextBox 3"/>
          <p:cNvSpPr txBox="1">
            <a:spLocks noChangeArrowheads="1"/>
          </p:cNvSpPr>
          <p:nvPr/>
        </p:nvSpPr>
        <p:spPr bwMode="auto">
          <a:xfrm>
            <a:off x="14782800" y="1658938"/>
            <a:ext cx="3505200" cy="501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a:solidFill>
                  <a:schemeClr val="tx1"/>
                </a:solidFill>
                <a:latin typeface="Arial" charset="0"/>
                <a:cs typeface="Arial" charset="0"/>
              </a:defRPr>
            </a:lvl1pPr>
            <a:lvl2pPr marL="742950" indent="-285750" eaLnBrk="0" hangingPunct="0">
              <a:defRPr sz="2200">
                <a:solidFill>
                  <a:schemeClr val="tx1"/>
                </a:solidFill>
                <a:latin typeface="Arial" charset="0"/>
                <a:cs typeface="Arial" charset="0"/>
              </a:defRPr>
            </a:lvl2pPr>
            <a:lvl3pPr marL="1143000" indent="-228600" eaLnBrk="0" hangingPunct="0">
              <a:defRPr sz="2200">
                <a:solidFill>
                  <a:schemeClr val="tx1"/>
                </a:solidFill>
                <a:latin typeface="Arial" charset="0"/>
                <a:cs typeface="Arial" charset="0"/>
              </a:defRPr>
            </a:lvl3pPr>
            <a:lvl4pPr marL="1600200" indent="-228600" eaLnBrk="0" hangingPunct="0">
              <a:defRPr sz="2200">
                <a:solidFill>
                  <a:schemeClr val="tx1"/>
                </a:solidFill>
                <a:latin typeface="Arial" charset="0"/>
                <a:cs typeface="Arial" charset="0"/>
              </a:defRPr>
            </a:lvl4pPr>
            <a:lvl5pPr marL="2057400" indent="-228600" eaLnBrk="0" hangingPunct="0">
              <a:defRPr sz="2200">
                <a:solidFill>
                  <a:schemeClr val="tx1"/>
                </a:solidFill>
                <a:latin typeface="Arial" charset="0"/>
                <a:cs typeface="Arial" charset="0"/>
              </a:defRPr>
            </a:lvl5pPr>
            <a:lvl6pPr marL="2514600" indent="-228600" eaLnBrk="0" fontAlgn="base" hangingPunct="0">
              <a:spcBef>
                <a:spcPct val="0"/>
              </a:spcBef>
              <a:spcAft>
                <a:spcPct val="0"/>
              </a:spcAft>
              <a:defRPr sz="2200">
                <a:solidFill>
                  <a:schemeClr val="tx1"/>
                </a:solidFill>
                <a:latin typeface="Arial" charset="0"/>
                <a:cs typeface="Arial" charset="0"/>
              </a:defRPr>
            </a:lvl6pPr>
            <a:lvl7pPr marL="2971800" indent="-228600" eaLnBrk="0" fontAlgn="base" hangingPunct="0">
              <a:spcBef>
                <a:spcPct val="0"/>
              </a:spcBef>
              <a:spcAft>
                <a:spcPct val="0"/>
              </a:spcAft>
              <a:defRPr sz="2200">
                <a:solidFill>
                  <a:schemeClr val="tx1"/>
                </a:solidFill>
                <a:latin typeface="Arial" charset="0"/>
                <a:cs typeface="Arial" charset="0"/>
              </a:defRPr>
            </a:lvl7pPr>
            <a:lvl8pPr marL="3429000" indent="-228600" eaLnBrk="0" fontAlgn="base" hangingPunct="0">
              <a:spcBef>
                <a:spcPct val="0"/>
              </a:spcBef>
              <a:spcAft>
                <a:spcPct val="0"/>
              </a:spcAft>
              <a:defRPr sz="2200">
                <a:solidFill>
                  <a:schemeClr val="tx1"/>
                </a:solidFill>
                <a:latin typeface="Arial" charset="0"/>
                <a:cs typeface="Arial" charset="0"/>
              </a:defRPr>
            </a:lvl8pPr>
            <a:lvl9pPr marL="3886200" indent="-228600" eaLnBrk="0" fontAlgn="base" hangingPunct="0">
              <a:spcBef>
                <a:spcPct val="0"/>
              </a:spcBef>
              <a:spcAft>
                <a:spcPct val="0"/>
              </a:spcAft>
              <a:defRPr sz="2200">
                <a:solidFill>
                  <a:schemeClr val="tx1"/>
                </a:solidFill>
                <a:latin typeface="Arial" charset="0"/>
                <a:cs typeface="Arial" charset="0"/>
              </a:defRPr>
            </a:lvl9pPr>
          </a:lstStyle>
          <a:p>
            <a:pPr eaLnBrk="1" hangingPunct="1"/>
            <a:r>
              <a:rPr lang="en-US" sz="3200">
                <a:solidFill>
                  <a:schemeClr val="bg1"/>
                </a:solidFill>
                <a:latin typeface="Arial Black" pitchFamily="34" charset="0"/>
              </a:rPr>
              <a:t>Left:  Reinforcement of a 1</a:t>
            </a:r>
            <a:r>
              <a:rPr lang="en-US" sz="3200" baseline="30000">
                <a:solidFill>
                  <a:schemeClr val="bg1"/>
                </a:solidFill>
                <a:latin typeface="Arial Black" pitchFamily="34" charset="0"/>
              </a:rPr>
              <a:t>st</a:t>
            </a:r>
            <a:r>
              <a:rPr lang="en-US" sz="3200">
                <a:solidFill>
                  <a:schemeClr val="bg1"/>
                </a:solidFill>
                <a:latin typeface="Arial Black" pitchFamily="34" charset="0"/>
              </a:rPr>
              <a:t> story bay</a:t>
            </a:r>
          </a:p>
          <a:p>
            <a:pPr eaLnBrk="1" hangingPunct="1"/>
            <a:endParaRPr lang="en-US" sz="3200">
              <a:solidFill>
                <a:schemeClr val="bg1"/>
              </a:solidFill>
              <a:latin typeface="Arial Black" pitchFamily="34" charset="0"/>
            </a:endParaRPr>
          </a:p>
          <a:p>
            <a:pPr eaLnBrk="1" hangingPunct="1"/>
            <a:r>
              <a:rPr lang="en-US" sz="3200">
                <a:solidFill>
                  <a:schemeClr val="bg1"/>
                </a:solidFill>
                <a:latin typeface="Arial Black" pitchFamily="34" charset="0"/>
              </a:rPr>
              <a:t>RIGHT:  Reinforcement in a typical upper story bay</a:t>
            </a:r>
          </a:p>
        </p:txBody>
      </p:sp>
      <p:pic>
        <p:nvPicPr>
          <p:cNvPr id="14345"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144000" y="1938338"/>
            <a:ext cx="4818063" cy="463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6" name="Picture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040600" y="533400"/>
            <a:ext cx="6400800" cy="582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9144000" y="-7086600"/>
            <a:ext cx="9144000" cy="6858000"/>
          </a:xfrm>
          <a:prstGeom prst="rect">
            <a:avLst/>
          </a:prstGeom>
          <a:solidFill>
            <a:srgbClr val="5883DF"/>
          </a:solidFill>
          <a:ln w="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en-US" dirty="0"/>
          </a:p>
        </p:txBody>
      </p:sp>
      <p:sp>
        <p:nvSpPr>
          <p:cNvPr id="7" name="Rectangle 6"/>
          <p:cNvSpPr/>
          <p:nvPr/>
        </p:nvSpPr>
        <p:spPr>
          <a:xfrm>
            <a:off x="0" y="-7086600"/>
            <a:ext cx="9144000" cy="6858000"/>
          </a:xfrm>
          <a:prstGeom prst="rect">
            <a:avLst/>
          </a:prstGeom>
          <a:solidFill>
            <a:srgbClr val="FF0000"/>
          </a:solidFill>
          <a:ln w="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en-US" dirty="0"/>
          </a:p>
        </p:txBody>
      </p:sp>
      <p:sp>
        <p:nvSpPr>
          <p:cNvPr id="8" name="Rectangle 7"/>
          <p:cNvSpPr/>
          <p:nvPr/>
        </p:nvSpPr>
        <p:spPr>
          <a:xfrm>
            <a:off x="18288000" y="-7086600"/>
            <a:ext cx="9144000" cy="6858000"/>
          </a:xfrm>
          <a:prstGeom prst="rect">
            <a:avLst/>
          </a:prstGeom>
          <a:solidFill>
            <a:srgbClr val="00B050"/>
          </a:solidFill>
          <a:ln w="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en-US" dirty="0"/>
          </a:p>
        </p:txBody>
      </p:sp>
      <p:sp>
        <p:nvSpPr>
          <p:cNvPr id="2" name="TextBox 1"/>
          <p:cNvSpPr txBox="1"/>
          <p:nvPr/>
        </p:nvSpPr>
        <p:spPr>
          <a:xfrm>
            <a:off x="609600" y="304800"/>
            <a:ext cx="8424863" cy="6324600"/>
          </a:xfrm>
          <a:prstGeom prst="rect">
            <a:avLst/>
          </a:prstGeom>
          <a:noFill/>
        </p:spPr>
        <p:txBody>
          <a:bodyPr>
            <a:spAutoFit/>
          </a:bodyPr>
          <a:lstStyle/>
          <a:p>
            <a:pPr>
              <a:lnSpc>
                <a:spcPct val="125000"/>
              </a:lnSpc>
              <a:defRPr/>
            </a:pPr>
            <a:r>
              <a:rPr lang="en-US" sz="3600" dirty="0">
                <a:solidFill>
                  <a:schemeClr val="bg1"/>
                </a:solidFill>
                <a:latin typeface="Arial Black" pitchFamily="34" charset="0"/>
              </a:rPr>
              <a:t>Mountain Hotel</a:t>
            </a:r>
          </a:p>
          <a:p>
            <a:pPr>
              <a:lnSpc>
                <a:spcPct val="125000"/>
              </a:lnSpc>
              <a:defRPr/>
            </a:pPr>
            <a:endParaRPr lang="en-US" sz="3600" dirty="0">
              <a:solidFill>
                <a:schemeClr val="bg1"/>
              </a:solidFill>
              <a:latin typeface="Arial Black" pitchFamily="34" charset="0"/>
            </a:endParaRPr>
          </a:p>
          <a:p>
            <a:pPr>
              <a:lnSpc>
                <a:spcPct val="125000"/>
              </a:lnSpc>
              <a:defRPr/>
            </a:pPr>
            <a:r>
              <a:rPr lang="en-US" sz="3600" dirty="0">
                <a:solidFill>
                  <a:schemeClr val="bg1">
                    <a:lumMod val="85000"/>
                  </a:schemeClr>
                </a:solidFill>
                <a:latin typeface="Arial Black" pitchFamily="34" charset="0"/>
              </a:rPr>
              <a:t>   </a:t>
            </a:r>
            <a:r>
              <a:rPr lang="en-US" sz="3600" dirty="0">
                <a:solidFill>
                  <a:schemeClr val="bg1">
                    <a:lumMod val="65000"/>
                  </a:schemeClr>
                </a:solidFill>
                <a:latin typeface="Arial Black" pitchFamily="34" charset="0"/>
              </a:rPr>
              <a:t>Introduction</a:t>
            </a:r>
          </a:p>
          <a:p>
            <a:pPr>
              <a:lnSpc>
                <a:spcPct val="125000"/>
              </a:lnSpc>
              <a:defRPr/>
            </a:pPr>
            <a:r>
              <a:rPr lang="en-US" sz="3600" dirty="0">
                <a:solidFill>
                  <a:schemeClr val="bg1">
                    <a:lumMod val="65000"/>
                  </a:schemeClr>
                </a:solidFill>
                <a:latin typeface="Arial Black" pitchFamily="34" charset="0"/>
              </a:rPr>
              <a:t>   Existing Structural Systems</a:t>
            </a:r>
          </a:p>
          <a:p>
            <a:pPr>
              <a:lnSpc>
                <a:spcPct val="125000"/>
              </a:lnSpc>
              <a:defRPr/>
            </a:pPr>
            <a:r>
              <a:rPr lang="en-US" sz="3600" dirty="0">
                <a:solidFill>
                  <a:schemeClr val="bg1">
                    <a:lumMod val="65000"/>
                  </a:schemeClr>
                </a:solidFill>
                <a:latin typeface="Arial Black" pitchFamily="34" charset="0"/>
              </a:rPr>
              <a:t>   Thesis Proposal</a:t>
            </a:r>
          </a:p>
          <a:p>
            <a:pPr>
              <a:lnSpc>
                <a:spcPct val="125000"/>
              </a:lnSpc>
              <a:defRPr/>
            </a:pPr>
            <a:r>
              <a:rPr lang="en-US" sz="3600" dirty="0">
                <a:solidFill>
                  <a:schemeClr val="bg1">
                    <a:lumMod val="65000"/>
                  </a:schemeClr>
                </a:solidFill>
                <a:latin typeface="Arial Black" pitchFamily="34" charset="0"/>
              </a:rPr>
              <a:t>   </a:t>
            </a:r>
            <a:r>
              <a:rPr lang="en-US" sz="3600" dirty="0">
                <a:solidFill>
                  <a:srgbClr val="0066CC"/>
                </a:solidFill>
                <a:latin typeface="Arial Black" pitchFamily="34" charset="0"/>
              </a:rPr>
              <a:t>Concrete Redesign</a:t>
            </a:r>
          </a:p>
          <a:p>
            <a:pPr>
              <a:lnSpc>
                <a:spcPct val="125000"/>
              </a:lnSpc>
              <a:defRPr/>
            </a:pPr>
            <a:r>
              <a:rPr lang="en-US" sz="3600" dirty="0">
                <a:solidFill>
                  <a:schemeClr val="bg1">
                    <a:lumMod val="65000"/>
                  </a:schemeClr>
                </a:solidFill>
                <a:latin typeface="Arial Black" pitchFamily="34" charset="0"/>
              </a:rPr>
              <a:t>   Glazing Evaluation</a:t>
            </a:r>
          </a:p>
          <a:p>
            <a:pPr>
              <a:lnSpc>
                <a:spcPct val="125000"/>
              </a:lnSpc>
              <a:defRPr/>
            </a:pPr>
            <a:r>
              <a:rPr lang="en-US" sz="3600" dirty="0">
                <a:solidFill>
                  <a:schemeClr val="bg1">
                    <a:lumMod val="65000"/>
                  </a:schemeClr>
                </a:solidFill>
                <a:latin typeface="Arial Black" pitchFamily="34" charset="0"/>
              </a:rPr>
              <a:t>   Conclusions</a:t>
            </a:r>
          </a:p>
          <a:p>
            <a:pPr>
              <a:lnSpc>
                <a:spcPct val="125000"/>
              </a:lnSpc>
              <a:defRPr/>
            </a:pPr>
            <a:r>
              <a:rPr lang="en-US" sz="3600" dirty="0">
                <a:solidFill>
                  <a:schemeClr val="bg1">
                    <a:lumMod val="65000"/>
                  </a:schemeClr>
                </a:solidFill>
                <a:latin typeface="Arial Black" pitchFamily="34" charset="0"/>
              </a:rPr>
              <a:t>   Questions/Comments</a:t>
            </a:r>
          </a:p>
        </p:txBody>
      </p:sp>
      <p:cxnSp>
        <p:nvCxnSpPr>
          <p:cNvPr id="12" name="Straight Connector 11"/>
          <p:cNvCxnSpPr/>
          <p:nvPr/>
        </p:nvCxnSpPr>
        <p:spPr>
          <a:xfrm>
            <a:off x="609600" y="990600"/>
            <a:ext cx="17678400" cy="0"/>
          </a:xfrm>
          <a:prstGeom prst="line">
            <a:avLst/>
          </a:prstGeom>
          <a:effectLst>
            <a:glow rad="228600">
              <a:schemeClr val="accent1">
                <a:satMod val="175000"/>
                <a:alpha val="40000"/>
              </a:schemeClr>
            </a:glow>
            <a:innerShdw blurRad="114300">
              <a:prstClr val="black"/>
            </a:innerShdw>
          </a:effectLst>
        </p:spPr>
        <p:style>
          <a:lnRef idx="1">
            <a:schemeClr val="accent1"/>
          </a:lnRef>
          <a:fillRef idx="0">
            <a:schemeClr val="accent1"/>
          </a:fillRef>
          <a:effectRef idx="0">
            <a:schemeClr val="accent1"/>
          </a:effectRef>
          <a:fontRef idx="minor">
            <a:schemeClr val="tx1"/>
          </a:fontRef>
        </p:style>
      </p:cxnSp>
      <p:sp>
        <p:nvSpPr>
          <p:cNvPr id="15367" name="TextBox 21"/>
          <p:cNvSpPr txBox="1">
            <a:spLocks noChangeArrowheads="1"/>
          </p:cNvSpPr>
          <p:nvPr/>
        </p:nvSpPr>
        <p:spPr bwMode="auto">
          <a:xfrm>
            <a:off x="9144000" y="381000"/>
            <a:ext cx="9144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a:solidFill>
                  <a:schemeClr val="tx1"/>
                </a:solidFill>
                <a:latin typeface="Arial" charset="0"/>
                <a:cs typeface="Arial" charset="0"/>
              </a:defRPr>
            </a:lvl1pPr>
            <a:lvl2pPr marL="742950" indent="-285750" eaLnBrk="0" hangingPunct="0">
              <a:defRPr sz="2200">
                <a:solidFill>
                  <a:schemeClr val="tx1"/>
                </a:solidFill>
                <a:latin typeface="Arial" charset="0"/>
                <a:cs typeface="Arial" charset="0"/>
              </a:defRPr>
            </a:lvl2pPr>
            <a:lvl3pPr marL="1143000" indent="-228600" eaLnBrk="0" hangingPunct="0">
              <a:defRPr sz="2200">
                <a:solidFill>
                  <a:schemeClr val="tx1"/>
                </a:solidFill>
                <a:latin typeface="Arial" charset="0"/>
                <a:cs typeface="Arial" charset="0"/>
              </a:defRPr>
            </a:lvl3pPr>
            <a:lvl4pPr marL="1600200" indent="-228600" eaLnBrk="0" hangingPunct="0">
              <a:defRPr sz="2200">
                <a:solidFill>
                  <a:schemeClr val="tx1"/>
                </a:solidFill>
                <a:latin typeface="Arial" charset="0"/>
                <a:cs typeface="Arial" charset="0"/>
              </a:defRPr>
            </a:lvl4pPr>
            <a:lvl5pPr marL="2057400" indent="-228600" eaLnBrk="0" hangingPunct="0">
              <a:defRPr sz="2200">
                <a:solidFill>
                  <a:schemeClr val="tx1"/>
                </a:solidFill>
                <a:latin typeface="Arial" charset="0"/>
                <a:cs typeface="Arial" charset="0"/>
              </a:defRPr>
            </a:lvl5pPr>
            <a:lvl6pPr marL="2514600" indent="-228600" eaLnBrk="0" fontAlgn="base" hangingPunct="0">
              <a:spcBef>
                <a:spcPct val="0"/>
              </a:spcBef>
              <a:spcAft>
                <a:spcPct val="0"/>
              </a:spcAft>
              <a:defRPr sz="2200">
                <a:solidFill>
                  <a:schemeClr val="tx1"/>
                </a:solidFill>
                <a:latin typeface="Arial" charset="0"/>
                <a:cs typeface="Arial" charset="0"/>
              </a:defRPr>
            </a:lvl6pPr>
            <a:lvl7pPr marL="2971800" indent="-228600" eaLnBrk="0" fontAlgn="base" hangingPunct="0">
              <a:spcBef>
                <a:spcPct val="0"/>
              </a:spcBef>
              <a:spcAft>
                <a:spcPct val="0"/>
              </a:spcAft>
              <a:defRPr sz="2200">
                <a:solidFill>
                  <a:schemeClr val="tx1"/>
                </a:solidFill>
                <a:latin typeface="Arial" charset="0"/>
                <a:cs typeface="Arial" charset="0"/>
              </a:defRPr>
            </a:lvl7pPr>
            <a:lvl8pPr marL="3429000" indent="-228600" eaLnBrk="0" fontAlgn="base" hangingPunct="0">
              <a:spcBef>
                <a:spcPct val="0"/>
              </a:spcBef>
              <a:spcAft>
                <a:spcPct val="0"/>
              </a:spcAft>
              <a:defRPr sz="2200">
                <a:solidFill>
                  <a:schemeClr val="tx1"/>
                </a:solidFill>
                <a:latin typeface="Arial" charset="0"/>
                <a:cs typeface="Arial" charset="0"/>
              </a:defRPr>
            </a:lvl8pPr>
            <a:lvl9pPr marL="3886200" indent="-228600" eaLnBrk="0" fontAlgn="base" hangingPunct="0">
              <a:spcBef>
                <a:spcPct val="0"/>
              </a:spcBef>
              <a:spcAft>
                <a:spcPct val="0"/>
              </a:spcAft>
              <a:defRPr sz="2200">
                <a:solidFill>
                  <a:schemeClr val="tx1"/>
                </a:solidFill>
                <a:latin typeface="Arial" charset="0"/>
                <a:cs typeface="Arial" charset="0"/>
              </a:defRPr>
            </a:lvl9pPr>
          </a:lstStyle>
          <a:p>
            <a:pPr algn="ctr" eaLnBrk="1" hangingPunct="1"/>
            <a:r>
              <a:rPr lang="en-US" sz="3600">
                <a:solidFill>
                  <a:schemeClr val="bg1"/>
                </a:solidFill>
                <a:latin typeface="Arial Black" pitchFamily="34" charset="0"/>
              </a:rPr>
              <a:t>Gravity Redesign</a:t>
            </a:r>
            <a:endParaRPr lang="en-US" sz="3600">
              <a:latin typeface="Arial Black" pitchFamily="34" charset="0"/>
            </a:endParaRPr>
          </a:p>
        </p:txBody>
      </p:sp>
      <p:sp>
        <p:nvSpPr>
          <p:cNvPr id="15368" name="TextBox 3"/>
          <p:cNvSpPr txBox="1">
            <a:spLocks noChangeArrowheads="1"/>
          </p:cNvSpPr>
          <p:nvPr/>
        </p:nvSpPr>
        <p:spPr bwMode="auto">
          <a:xfrm>
            <a:off x="18538825" y="1482725"/>
            <a:ext cx="8642350" cy="397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a:solidFill>
                  <a:schemeClr val="tx1"/>
                </a:solidFill>
                <a:latin typeface="Arial" charset="0"/>
                <a:cs typeface="Arial" charset="0"/>
              </a:defRPr>
            </a:lvl1pPr>
            <a:lvl2pPr marL="742950" indent="-285750" eaLnBrk="0" hangingPunct="0">
              <a:defRPr sz="2200">
                <a:solidFill>
                  <a:schemeClr val="tx1"/>
                </a:solidFill>
                <a:latin typeface="Arial" charset="0"/>
                <a:cs typeface="Arial" charset="0"/>
              </a:defRPr>
            </a:lvl2pPr>
            <a:lvl3pPr marL="1143000" indent="-228600" eaLnBrk="0" hangingPunct="0">
              <a:defRPr sz="2200">
                <a:solidFill>
                  <a:schemeClr val="tx1"/>
                </a:solidFill>
                <a:latin typeface="Arial" charset="0"/>
                <a:cs typeface="Arial" charset="0"/>
              </a:defRPr>
            </a:lvl3pPr>
            <a:lvl4pPr marL="1600200" indent="-228600" eaLnBrk="0" hangingPunct="0">
              <a:defRPr sz="2200">
                <a:solidFill>
                  <a:schemeClr val="tx1"/>
                </a:solidFill>
                <a:latin typeface="Arial" charset="0"/>
                <a:cs typeface="Arial" charset="0"/>
              </a:defRPr>
            </a:lvl4pPr>
            <a:lvl5pPr marL="2057400" indent="-228600" eaLnBrk="0" hangingPunct="0">
              <a:defRPr sz="2200">
                <a:solidFill>
                  <a:schemeClr val="tx1"/>
                </a:solidFill>
                <a:latin typeface="Arial" charset="0"/>
                <a:cs typeface="Arial" charset="0"/>
              </a:defRPr>
            </a:lvl5pPr>
            <a:lvl6pPr marL="2514600" indent="-228600" eaLnBrk="0" fontAlgn="base" hangingPunct="0">
              <a:spcBef>
                <a:spcPct val="0"/>
              </a:spcBef>
              <a:spcAft>
                <a:spcPct val="0"/>
              </a:spcAft>
              <a:defRPr sz="2200">
                <a:solidFill>
                  <a:schemeClr val="tx1"/>
                </a:solidFill>
                <a:latin typeface="Arial" charset="0"/>
                <a:cs typeface="Arial" charset="0"/>
              </a:defRPr>
            </a:lvl6pPr>
            <a:lvl7pPr marL="2971800" indent="-228600" eaLnBrk="0" fontAlgn="base" hangingPunct="0">
              <a:spcBef>
                <a:spcPct val="0"/>
              </a:spcBef>
              <a:spcAft>
                <a:spcPct val="0"/>
              </a:spcAft>
              <a:defRPr sz="2200">
                <a:solidFill>
                  <a:schemeClr val="tx1"/>
                </a:solidFill>
                <a:latin typeface="Arial" charset="0"/>
                <a:cs typeface="Arial" charset="0"/>
              </a:defRPr>
            </a:lvl7pPr>
            <a:lvl8pPr marL="3429000" indent="-228600" eaLnBrk="0" fontAlgn="base" hangingPunct="0">
              <a:spcBef>
                <a:spcPct val="0"/>
              </a:spcBef>
              <a:spcAft>
                <a:spcPct val="0"/>
              </a:spcAft>
              <a:defRPr sz="2200">
                <a:solidFill>
                  <a:schemeClr val="tx1"/>
                </a:solidFill>
                <a:latin typeface="Arial" charset="0"/>
                <a:cs typeface="Arial" charset="0"/>
              </a:defRPr>
            </a:lvl8pPr>
            <a:lvl9pPr marL="3886200" indent="-228600" eaLnBrk="0" fontAlgn="base" hangingPunct="0">
              <a:spcBef>
                <a:spcPct val="0"/>
              </a:spcBef>
              <a:spcAft>
                <a:spcPct val="0"/>
              </a:spcAft>
              <a:defRPr sz="2200">
                <a:solidFill>
                  <a:schemeClr val="tx1"/>
                </a:solidFill>
                <a:latin typeface="Arial" charset="0"/>
                <a:cs typeface="Arial" charset="0"/>
              </a:defRPr>
            </a:lvl9pPr>
          </a:lstStyle>
          <a:p>
            <a:pPr eaLnBrk="1" hangingPunct="1"/>
            <a:r>
              <a:rPr lang="en-US" sz="3200">
                <a:solidFill>
                  <a:schemeClr val="bg1"/>
                </a:solidFill>
                <a:latin typeface="Arial Black" pitchFamily="34" charset="0"/>
              </a:rPr>
              <a:t>Column Design</a:t>
            </a:r>
          </a:p>
          <a:p>
            <a:pPr eaLnBrk="1" hangingPunct="1"/>
            <a:endParaRPr lang="en-US" sz="2800">
              <a:solidFill>
                <a:schemeClr val="bg1"/>
              </a:solidFill>
              <a:latin typeface="Arial Black" pitchFamily="34" charset="0"/>
            </a:endParaRPr>
          </a:p>
          <a:p>
            <a:pPr eaLnBrk="1" hangingPunct="1"/>
            <a:r>
              <a:rPr lang="en-US" sz="2400">
                <a:solidFill>
                  <a:schemeClr val="bg1"/>
                </a:solidFill>
                <a:latin typeface="Arial Black" pitchFamily="34" charset="0"/>
              </a:rPr>
              <a:t>Maximum column axial loads were determined by tributary area above.</a:t>
            </a:r>
          </a:p>
          <a:p>
            <a:pPr eaLnBrk="1" hangingPunct="1"/>
            <a:endParaRPr lang="en-US" sz="2400">
              <a:solidFill>
                <a:schemeClr val="bg1"/>
              </a:solidFill>
              <a:latin typeface="Arial Black" pitchFamily="34" charset="0"/>
            </a:endParaRPr>
          </a:p>
          <a:p>
            <a:pPr eaLnBrk="1" hangingPunct="1"/>
            <a:r>
              <a:rPr lang="en-US" sz="2400">
                <a:solidFill>
                  <a:schemeClr val="bg1"/>
                </a:solidFill>
                <a:latin typeface="Arial Black" pitchFamily="34" charset="0"/>
              </a:rPr>
              <a:t>Live loads were reduced per ASCE 7-10 where less than 100psf.</a:t>
            </a:r>
          </a:p>
          <a:p>
            <a:pPr eaLnBrk="1" hangingPunct="1"/>
            <a:endParaRPr lang="en-US" sz="2400">
              <a:solidFill>
                <a:schemeClr val="bg1"/>
              </a:solidFill>
              <a:latin typeface="Arial Black" pitchFamily="34" charset="0"/>
            </a:endParaRPr>
          </a:p>
          <a:p>
            <a:pPr eaLnBrk="1" hangingPunct="1"/>
            <a:r>
              <a:rPr lang="en-US" sz="2400">
                <a:solidFill>
                  <a:schemeClr val="bg1"/>
                </a:solidFill>
                <a:latin typeface="Arial Black" pitchFamily="34" charset="0"/>
              </a:rPr>
              <a:t>Column eccentricity from SPSlab analysis performed for the design of the floor system.</a:t>
            </a:r>
          </a:p>
        </p:txBody>
      </p:sp>
      <p:pic>
        <p:nvPicPr>
          <p:cNvPr id="15369" name="Picture 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058400" y="1612900"/>
            <a:ext cx="7315200" cy="4960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9144000" y="-7086600"/>
            <a:ext cx="9144000" cy="6858000"/>
          </a:xfrm>
          <a:prstGeom prst="rect">
            <a:avLst/>
          </a:prstGeom>
          <a:solidFill>
            <a:srgbClr val="5883DF"/>
          </a:solidFill>
          <a:ln w="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en-US" dirty="0"/>
          </a:p>
        </p:txBody>
      </p:sp>
      <p:sp>
        <p:nvSpPr>
          <p:cNvPr id="7" name="Rectangle 6"/>
          <p:cNvSpPr/>
          <p:nvPr/>
        </p:nvSpPr>
        <p:spPr>
          <a:xfrm>
            <a:off x="0" y="-7086600"/>
            <a:ext cx="9144000" cy="6858000"/>
          </a:xfrm>
          <a:prstGeom prst="rect">
            <a:avLst/>
          </a:prstGeom>
          <a:solidFill>
            <a:srgbClr val="FF0000"/>
          </a:solidFill>
          <a:ln w="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en-US" dirty="0"/>
          </a:p>
        </p:txBody>
      </p:sp>
      <p:sp>
        <p:nvSpPr>
          <p:cNvPr id="8" name="Rectangle 7"/>
          <p:cNvSpPr/>
          <p:nvPr/>
        </p:nvSpPr>
        <p:spPr>
          <a:xfrm>
            <a:off x="18288000" y="-7086600"/>
            <a:ext cx="9144000" cy="6858000"/>
          </a:xfrm>
          <a:prstGeom prst="rect">
            <a:avLst/>
          </a:prstGeom>
          <a:solidFill>
            <a:srgbClr val="00B050"/>
          </a:solidFill>
          <a:ln w="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en-US" dirty="0"/>
          </a:p>
        </p:txBody>
      </p:sp>
      <p:sp>
        <p:nvSpPr>
          <p:cNvPr id="2" name="TextBox 1"/>
          <p:cNvSpPr txBox="1"/>
          <p:nvPr/>
        </p:nvSpPr>
        <p:spPr>
          <a:xfrm>
            <a:off x="609600" y="304800"/>
            <a:ext cx="8424863" cy="6324600"/>
          </a:xfrm>
          <a:prstGeom prst="rect">
            <a:avLst/>
          </a:prstGeom>
          <a:noFill/>
        </p:spPr>
        <p:txBody>
          <a:bodyPr>
            <a:spAutoFit/>
          </a:bodyPr>
          <a:lstStyle/>
          <a:p>
            <a:pPr>
              <a:lnSpc>
                <a:spcPct val="125000"/>
              </a:lnSpc>
              <a:defRPr/>
            </a:pPr>
            <a:r>
              <a:rPr lang="en-US" sz="3600" dirty="0">
                <a:solidFill>
                  <a:schemeClr val="bg1"/>
                </a:solidFill>
                <a:latin typeface="Arial Black" pitchFamily="34" charset="0"/>
              </a:rPr>
              <a:t>Mountain Hotel</a:t>
            </a:r>
          </a:p>
          <a:p>
            <a:pPr>
              <a:lnSpc>
                <a:spcPct val="125000"/>
              </a:lnSpc>
              <a:defRPr/>
            </a:pPr>
            <a:endParaRPr lang="en-US" sz="3600" dirty="0">
              <a:solidFill>
                <a:schemeClr val="bg1"/>
              </a:solidFill>
              <a:latin typeface="Arial Black" pitchFamily="34" charset="0"/>
            </a:endParaRPr>
          </a:p>
          <a:p>
            <a:pPr>
              <a:lnSpc>
                <a:spcPct val="125000"/>
              </a:lnSpc>
              <a:defRPr/>
            </a:pPr>
            <a:r>
              <a:rPr lang="en-US" sz="3600" dirty="0">
                <a:solidFill>
                  <a:schemeClr val="bg1">
                    <a:lumMod val="85000"/>
                  </a:schemeClr>
                </a:solidFill>
                <a:latin typeface="Arial Black" pitchFamily="34" charset="0"/>
              </a:rPr>
              <a:t>   </a:t>
            </a:r>
            <a:r>
              <a:rPr lang="en-US" sz="3600" dirty="0">
                <a:solidFill>
                  <a:schemeClr val="bg1">
                    <a:lumMod val="65000"/>
                  </a:schemeClr>
                </a:solidFill>
                <a:latin typeface="Arial Black" pitchFamily="34" charset="0"/>
              </a:rPr>
              <a:t>Introduction</a:t>
            </a:r>
          </a:p>
          <a:p>
            <a:pPr>
              <a:lnSpc>
                <a:spcPct val="125000"/>
              </a:lnSpc>
              <a:defRPr/>
            </a:pPr>
            <a:r>
              <a:rPr lang="en-US" sz="3600" dirty="0">
                <a:solidFill>
                  <a:schemeClr val="bg1">
                    <a:lumMod val="65000"/>
                  </a:schemeClr>
                </a:solidFill>
                <a:latin typeface="Arial Black" pitchFamily="34" charset="0"/>
              </a:rPr>
              <a:t>   Existing Structural Systems</a:t>
            </a:r>
          </a:p>
          <a:p>
            <a:pPr>
              <a:lnSpc>
                <a:spcPct val="125000"/>
              </a:lnSpc>
              <a:defRPr/>
            </a:pPr>
            <a:r>
              <a:rPr lang="en-US" sz="3600" dirty="0">
                <a:solidFill>
                  <a:schemeClr val="bg1">
                    <a:lumMod val="65000"/>
                  </a:schemeClr>
                </a:solidFill>
                <a:latin typeface="Arial Black" pitchFamily="34" charset="0"/>
              </a:rPr>
              <a:t>   Thesis Proposal</a:t>
            </a:r>
          </a:p>
          <a:p>
            <a:pPr>
              <a:lnSpc>
                <a:spcPct val="125000"/>
              </a:lnSpc>
              <a:defRPr/>
            </a:pPr>
            <a:r>
              <a:rPr lang="en-US" sz="3600" dirty="0">
                <a:solidFill>
                  <a:schemeClr val="bg1">
                    <a:lumMod val="65000"/>
                  </a:schemeClr>
                </a:solidFill>
                <a:latin typeface="Arial Black" pitchFamily="34" charset="0"/>
              </a:rPr>
              <a:t>   </a:t>
            </a:r>
            <a:r>
              <a:rPr lang="en-US" sz="3600" dirty="0">
                <a:solidFill>
                  <a:srgbClr val="0066CC"/>
                </a:solidFill>
                <a:latin typeface="Arial Black" pitchFamily="34" charset="0"/>
              </a:rPr>
              <a:t>Concrete Redesign</a:t>
            </a:r>
          </a:p>
          <a:p>
            <a:pPr>
              <a:lnSpc>
                <a:spcPct val="125000"/>
              </a:lnSpc>
              <a:defRPr/>
            </a:pPr>
            <a:r>
              <a:rPr lang="en-US" sz="3600" dirty="0">
                <a:solidFill>
                  <a:schemeClr val="bg1">
                    <a:lumMod val="65000"/>
                  </a:schemeClr>
                </a:solidFill>
                <a:latin typeface="Arial Black" pitchFamily="34" charset="0"/>
              </a:rPr>
              <a:t>   Glazing Evaluation</a:t>
            </a:r>
          </a:p>
          <a:p>
            <a:pPr>
              <a:lnSpc>
                <a:spcPct val="125000"/>
              </a:lnSpc>
              <a:defRPr/>
            </a:pPr>
            <a:r>
              <a:rPr lang="en-US" sz="3600" dirty="0">
                <a:solidFill>
                  <a:schemeClr val="bg1">
                    <a:lumMod val="65000"/>
                  </a:schemeClr>
                </a:solidFill>
                <a:latin typeface="Arial Black" pitchFamily="34" charset="0"/>
              </a:rPr>
              <a:t>   Conclusions</a:t>
            </a:r>
          </a:p>
          <a:p>
            <a:pPr>
              <a:lnSpc>
                <a:spcPct val="125000"/>
              </a:lnSpc>
              <a:defRPr/>
            </a:pPr>
            <a:r>
              <a:rPr lang="en-US" sz="3600" dirty="0">
                <a:solidFill>
                  <a:schemeClr val="bg1">
                    <a:lumMod val="65000"/>
                  </a:schemeClr>
                </a:solidFill>
                <a:latin typeface="Arial Black" pitchFamily="34" charset="0"/>
              </a:rPr>
              <a:t>   Questions/Comments</a:t>
            </a:r>
          </a:p>
        </p:txBody>
      </p:sp>
      <p:cxnSp>
        <p:nvCxnSpPr>
          <p:cNvPr id="12" name="Straight Connector 11"/>
          <p:cNvCxnSpPr/>
          <p:nvPr/>
        </p:nvCxnSpPr>
        <p:spPr>
          <a:xfrm>
            <a:off x="609600" y="990600"/>
            <a:ext cx="17678400" cy="0"/>
          </a:xfrm>
          <a:prstGeom prst="line">
            <a:avLst/>
          </a:prstGeom>
          <a:effectLst>
            <a:glow rad="228600">
              <a:schemeClr val="accent1">
                <a:satMod val="175000"/>
                <a:alpha val="40000"/>
              </a:schemeClr>
            </a:glow>
            <a:innerShdw blurRad="114300">
              <a:prstClr val="black"/>
            </a:innerShdw>
          </a:effectLst>
        </p:spPr>
        <p:style>
          <a:lnRef idx="1">
            <a:schemeClr val="accent1"/>
          </a:lnRef>
          <a:fillRef idx="0">
            <a:schemeClr val="accent1"/>
          </a:fillRef>
          <a:effectRef idx="0">
            <a:schemeClr val="accent1"/>
          </a:effectRef>
          <a:fontRef idx="minor">
            <a:schemeClr val="tx1"/>
          </a:fontRef>
        </p:style>
      </p:cxnSp>
      <p:sp>
        <p:nvSpPr>
          <p:cNvPr id="16391" name="TextBox 21"/>
          <p:cNvSpPr txBox="1">
            <a:spLocks noChangeArrowheads="1"/>
          </p:cNvSpPr>
          <p:nvPr/>
        </p:nvSpPr>
        <p:spPr bwMode="auto">
          <a:xfrm>
            <a:off x="9144000" y="381000"/>
            <a:ext cx="9144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a:solidFill>
                  <a:schemeClr val="tx1"/>
                </a:solidFill>
                <a:latin typeface="Arial" charset="0"/>
                <a:cs typeface="Arial" charset="0"/>
              </a:defRPr>
            </a:lvl1pPr>
            <a:lvl2pPr marL="742950" indent="-285750" eaLnBrk="0" hangingPunct="0">
              <a:defRPr sz="2200">
                <a:solidFill>
                  <a:schemeClr val="tx1"/>
                </a:solidFill>
                <a:latin typeface="Arial" charset="0"/>
                <a:cs typeface="Arial" charset="0"/>
              </a:defRPr>
            </a:lvl2pPr>
            <a:lvl3pPr marL="1143000" indent="-228600" eaLnBrk="0" hangingPunct="0">
              <a:defRPr sz="2200">
                <a:solidFill>
                  <a:schemeClr val="tx1"/>
                </a:solidFill>
                <a:latin typeface="Arial" charset="0"/>
                <a:cs typeface="Arial" charset="0"/>
              </a:defRPr>
            </a:lvl3pPr>
            <a:lvl4pPr marL="1600200" indent="-228600" eaLnBrk="0" hangingPunct="0">
              <a:defRPr sz="2200">
                <a:solidFill>
                  <a:schemeClr val="tx1"/>
                </a:solidFill>
                <a:latin typeface="Arial" charset="0"/>
                <a:cs typeface="Arial" charset="0"/>
              </a:defRPr>
            </a:lvl4pPr>
            <a:lvl5pPr marL="2057400" indent="-228600" eaLnBrk="0" hangingPunct="0">
              <a:defRPr sz="2200">
                <a:solidFill>
                  <a:schemeClr val="tx1"/>
                </a:solidFill>
                <a:latin typeface="Arial" charset="0"/>
                <a:cs typeface="Arial" charset="0"/>
              </a:defRPr>
            </a:lvl5pPr>
            <a:lvl6pPr marL="2514600" indent="-228600" eaLnBrk="0" fontAlgn="base" hangingPunct="0">
              <a:spcBef>
                <a:spcPct val="0"/>
              </a:spcBef>
              <a:spcAft>
                <a:spcPct val="0"/>
              </a:spcAft>
              <a:defRPr sz="2200">
                <a:solidFill>
                  <a:schemeClr val="tx1"/>
                </a:solidFill>
                <a:latin typeface="Arial" charset="0"/>
                <a:cs typeface="Arial" charset="0"/>
              </a:defRPr>
            </a:lvl6pPr>
            <a:lvl7pPr marL="2971800" indent="-228600" eaLnBrk="0" fontAlgn="base" hangingPunct="0">
              <a:spcBef>
                <a:spcPct val="0"/>
              </a:spcBef>
              <a:spcAft>
                <a:spcPct val="0"/>
              </a:spcAft>
              <a:defRPr sz="2200">
                <a:solidFill>
                  <a:schemeClr val="tx1"/>
                </a:solidFill>
                <a:latin typeface="Arial" charset="0"/>
                <a:cs typeface="Arial" charset="0"/>
              </a:defRPr>
            </a:lvl7pPr>
            <a:lvl8pPr marL="3429000" indent="-228600" eaLnBrk="0" fontAlgn="base" hangingPunct="0">
              <a:spcBef>
                <a:spcPct val="0"/>
              </a:spcBef>
              <a:spcAft>
                <a:spcPct val="0"/>
              </a:spcAft>
              <a:defRPr sz="2200">
                <a:solidFill>
                  <a:schemeClr val="tx1"/>
                </a:solidFill>
                <a:latin typeface="Arial" charset="0"/>
                <a:cs typeface="Arial" charset="0"/>
              </a:defRPr>
            </a:lvl8pPr>
            <a:lvl9pPr marL="3886200" indent="-228600" eaLnBrk="0" fontAlgn="base" hangingPunct="0">
              <a:spcBef>
                <a:spcPct val="0"/>
              </a:spcBef>
              <a:spcAft>
                <a:spcPct val="0"/>
              </a:spcAft>
              <a:defRPr sz="2200">
                <a:solidFill>
                  <a:schemeClr val="tx1"/>
                </a:solidFill>
                <a:latin typeface="Arial" charset="0"/>
                <a:cs typeface="Arial" charset="0"/>
              </a:defRPr>
            </a:lvl9pPr>
          </a:lstStyle>
          <a:p>
            <a:pPr algn="ctr" eaLnBrk="1" hangingPunct="1"/>
            <a:r>
              <a:rPr lang="en-US" sz="3600">
                <a:solidFill>
                  <a:schemeClr val="bg1"/>
                </a:solidFill>
                <a:latin typeface="Arial Black" pitchFamily="34" charset="0"/>
              </a:rPr>
              <a:t>Gravity Redesign</a:t>
            </a:r>
            <a:endParaRPr lang="en-US" sz="3600">
              <a:latin typeface="Arial Black" pitchFamily="34" charset="0"/>
            </a:endParaRPr>
          </a:p>
        </p:txBody>
      </p:sp>
      <p:pic>
        <p:nvPicPr>
          <p:cNvPr id="16392" name="Picture 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058400" y="1612900"/>
            <a:ext cx="7315200" cy="4960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3" name="Picture 12"/>
          <p:cNvPicPr>
            <a:picLocks noChangeAspect="1"/>
          </p:cNvPicPr>
          <p:nvPr/>
        </p:nvPicPr>
        <p:blipFill>
          <a:blip r:embed="rId3">
            <a:extLst>
              <a:ext uri="{28A0092B-C50C-407E-A947-70E740481C1C}">
                <a14:useLocalDpi xmlns:a14="http://schemas.microsoft.com/office/drawing/2010/main" val="0"/>
              </a:ext>
            </a:extLst>
          </a:blip>
          <a:srcRect l="8885" t="5556" r="7951" b="3329"/>
          <a:stretch>
            <a:fillRect/>
          </a:stretch>
        </p:blipFill>
        <p:spPr bwMode="auto">
          <a:xfrm>
            <a:off x="19278600" y="304800"/>
            <a:ext cx="7629525" cy="624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9144000" y="-7086600"/>
            <a:ext cx="9144000" cy="6858000"/>
          </a:xfrm>
          <a:prstGeom prst="rect">
            <a:avLst/>
          </a:prstGeom>
          <a:solidFill>
            <a:srgbClr val="5883DF"/>
          </a:solidFill>
          <a:ln w="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en-US" dirty="0"/>
          </a:p>
        </p:txBody>
      </p:sp>
      <p:sp>
        <p:nvSpPr>
          <p:cNvPr id="7" name="Rectangle 6"/>
          <p:cNvSpPr/>
          <p:nvPr/>
        </p:nvSpPr>
        <p:spPr>
          <a:xfrm>
            <a:off x="0" y="-7086600"/>
            <a:ext cx="9144000" cy="6858000"/>
          </a:xfrm>
          <a:prstGeom prst="rect">
            <a:avLst/>
          </a:prstGeom>
          <a:solidFill>
            <a:srgbClr val="FF0000"/>
          </a:solidFill>
          <a:ln w="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en-US" dirty="0"/>
          </a:p>
        </p:txBody>
      </p:sp>
      <p:sp>
        <p:nvSpPr>
          <p:cNvPr id="8" name="Rectangle 7"/>
          <p:cNvSpPr/>
          <p:nvPr/>
        </p:nvSpPr>
        <p:spPr>
          <a:xfrm>
            <a:off x="18288000" y="-7086600"/>
            <a:ext cx="9144000" cy="6858000"/>
          </a:xfrm>
          <a:prstGeom prst="rect">
            <a:avLst/>
          </a:prstGeom>
          <a:solidFill>
            <a:srgbClr val="00B050"/>
          </a:solidFill>
          <a:ln w="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en-US" dirty="0"/>
          </a:p>
        </p:txBody>
      </p:sp>
      <p:sp>
        <p:nvSpPr>
          <p:cNvPr id="2" name="TextBox 1"/>
          <p:cNvSpPr txBox="1"/>
          <p:nvPr/>
        </p:nvSpPr>
        <p:spPr>
          <a:xfrm>
            <a:off x="609600" y="304800"/>
            <a:ext cx="8424863" cy="6324600"/>
          </a:xfrm>
          <a:prstGeom prst="rect">
            <a:avLst/>
          </a:prstGeom>
          <a:noFill/>
        </p:spPr>
        <p:txBody>
          <a:bodyPr>
            <a:spAutoFit/>
          </a:bodyPr>
          <a:lstStyle/>
          <a:p>
            <a:pPr>
              <a:lnSpc>
                <a:spcPct val="125000"/>
              </a:lnSpc>
              <a:defRPr/>
            </a:pPr>
            <a:r>
              <a:rPr lang="en-US" sz="3600" dirty="0">
                <a:solidFill>
                  <a:schemeClr val="bg1"/>
                </a:solidFill>
                <a:latin typeface="Arial Black" pitchFamily="34" charset="0"/>
              </a:rPr>
              <a:t>Mountain Hotel</a:t>
            </a:r>
          </a:p>
          <a:p>
            <a:pPr>
              <a:lnSpc>
                <a:spcPct val="125000"/>
              </a:lnSpc>
              <a:defRPr/>
            </a:pPr>
            <a:endParaRPr lang="en-US" sz="3600" dirty="0">
              <a:solidFill>
                <a:schemeClr val="bg1"/>
              </a:solidFill>
              <a:latin typeface="Arial Black" pitchFamily="34" charset="0"/>
            </a:endParaRPr>
          </a:p>
          <a:p>
            <a:pPr>
              <a:lnSpc>
                <a:spcPct val="125000"/>
              </a:lnSpc>
              <a:defRPr/>
            </a:pPr>
            <a:r>
              <a:rPr lang="en-US" sz="3600" dirty="0">
                <a:solidFill>
                  <a:schemeClr val="bg1">
                    <a:lumMod val="85000"/>
                  </a:schemeClr>
                </a:solidFill>
                <a:latin typeface="Arial Black" pitchFamily="34" charset="0"/>
              </a:rPr>
              <a:t>   </a:t>
            </a:r>
            <a:r>
              <a:rPr lang="en-US" sz="3600" dirty="0">
                <a:solidFill>
                  <a:schemeClr val="bg1">
                    <a:lumMod val="65000"/>
                  </a:schemeClr>
                </a:solidFill>
                <a:latin typeface="Arial Black" pitchFamily="34" charset="0"/>
              </a:rPr>
              <a:t>Introduction</a:t>
            </a:r>
          </a:p>
          <a:p>
            <a:pPr>
              <a:lnSpc>
                <a:spcPct val="125000"/>
              </a:lnSpc>
              <a:defRPr/>
            </a:pPr>
            <a:r>
              <a:rPr lang="en-US" sz="3600" dirty="0">
                <a:solidFill>
                  <a:schemeClr val="bg1">
                    <a:lumMod val="65000"/>
                  </a:schemeClr>
                </a:solidFill>
                <a:latin typeface="Arial Black" pitchFamily="34" charset="0"/>
              </a:rPr>
              <a:t>   Existing Structural Systems</a:t>
            </a:r>
          </a:p>
          <a:p>
            <a:pPr>
              <a:lnSpc>
                <a:spcPct val="125000"/>
              </a:lnSpc>
              <a:defRPr/>
            </a:pPr>
            <a:r>
              <a:rPr lang="en-US" sz="3600" dirty="0">
                <a:solidFill>
                  <a:schemeClr val="bg1">
                    <a:lumMod val="65000"/>
                  </a:schemeClr>
                </a:solidFill>
                <a:latin typeface="Arial Black" pitchFamily="34" charset="0"/>
              </a:rPr>
              <a:t>   Thesis Proposal</a:t>
            </a:r>
          </a:p>
          <a:p>
            <a:pPr>
              <a:lnSpc>
                <a:spcPct val="125000"/>
              </a:lnSpc>
              <a:defRPr/>
            </a:pPr>
            <a:r>
              <a:rPr lang="en-US" sz="3600" dirty="0">
                <a:solidFill>
                  <a:schemeClr val="bg1">
                    <a:lumMod val="65000"/>
                  </a:schemeClr>
                </a:solidFill>
                <a:latin typeface="Arial Black" pitchFamily="34" charset="0"/>
              </a:rPr>
              <a:t>   </a:t>
            </a:r>
            <a:r>
              <a:rPr lang="en-US" sz="3600" dirty="0">
                <a:solidFill>
                  <a:srgbClr val="0066CC"/>
                </a:solidFill>
                <a:latin typeface="Arial Black" pitchFamily="34" charset="0"/>
              </a:rPr>
              <a:t>Concrete Redesign</a:t>
            </a:r>
          </a:p>
          <a:p>
            <a:pPr>
              <a:lnSpc>
                <a:spcPct val="125000"/>
              </a:lnSpc>
              <a:defRPr/>
            </a:pPr>
            <a:r>
              <a:rPr lang="en-US" sz="3600" dirty="0">
                <a:solidFill>
                  <a:schemeClr val="bg1">
                    <a:lumMod val="65000"/>
                  </a:schemeClr>
                </a:solidFill>
                <a:latin typeface="Arial Black" pitchFamily="34" charset="0"/>
              </a:rPr>
              <a:t>   Glazing Evaluation</a:t>
            </a:r>
          </a:p>
          <a:p>
            <a:pPr>
              <a:lnSpc>
                <a:spcPct val="125000"/>
              </a:lnSpc>
              <a:defRPr/>
            </a:pPr>
            <a:r>
              <a:rPr lang="en-US" sz="3600" dirty="0">
                <a:solidFill>
                  <a:schemeClr val="bg1">
                    <a:lumMod val="65000"/>
                  </a:schemeClr>
                </a:solidFill>
                <a:latin typeface="Arial Black" pitchFamily="34" charset="0"/>
              </a:rPr>
              <a:t>   Conclusions</a:t>
            </a:r>
          </a:p>
          <a:p>
            <a:pPr>
              <a:lnSpc>
                <a:spcPct val="125000"/>
              </a:lnSpc>
              <a:defRPr/>
            </a:pPr>
            <a:r>
              <a:rPr lang="en-US" sz="3600" dirty="0">
                <a:solidFill>
                  <a:schemeClr val="bg1">
                    <a:lumMod val="65000"/>
                  </a:schemeClr>
                </a:solidFill>
                <a:latin typeface="Arial Black" pitchFamily="34" charset="0"/>
              </a:rPr>
              <a:t>   Questions/Comments</a:t>
            </a:r>
          </a:p>
        </p:txBody>
      </p:sp>
      <p:cxnSp>
        <p:nvCxnSpPr>
          <p:cNvPr id="12" name="Straight Connector 11"/>
          <p:cNvCxnSpPr/>
          <p:nvPr/>
        </p:nvCxnSpPr>
        <p:spPr>
          <a:xfrm>
            <a:off x="609600" y="990600"/>
            <a:ext cx="17678400" cy="0"/>
          </a:xfrm>
          <a:prstGeom prst="line">
            <a:avLst/>
          </a:prstGeom>
          <a:effectLst>
            <a:glow rad="228600">
              <a:schemeClr val="accent1">
                <a:satMod val="175000"/>
                <a:alpha val="40000"/>
              </a:schemeClr>
            </a:glow>
            <a:innerShdw blurRad="114300">
              <a:prstClr val="black"/>
            </a:innerShdw>
          </a:effectLst>
        </p:spPr>
        <p:style>
          <a:lnRef idx="1">
            <a:schemeClr val="accent1"/>
          </a:lnRef>
          <a:fillRef idx="0">
            <a:schemeClr val="accent1"/>
          </a:fillRef>
          <a:effectRef idx="0">
            <a:schemeClr val="accent1"/>
          </a:effectRef>
          <a:fontRef idx="minor">
            <a:schemeClr val="tx1"/>
          </a:fontRef>
        </p:style>
      </p:cxnSp>
      <p:sp>
        <p:nvSpPr>
          <p:cNvPr id="17415" name="TextBox 21"/>
          <p:cNvSpPr txBox="1">
            <a:spLocks noChangeArrowheads="1"/>
          </p:cNvSpPr>
          <p:nvPr/>
        </p:nvSpPr>
        <p:spPr bwMode="auto">
          <a:xfrm>
            <a:off x="8077200" y="381000"/>
            <a:ext cx="11430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a:solidFill>
                  <a:schemeClr val="tx1"/>
                </a:solidFill>
                <a:latin typeface="Arial" charset="0"/>
                <a:cs typeface="Arial" charset="0"/>
              </a:defRPr>
            </a:lvl1pPr>
            <a:lvl2pPr marL="742950" indent="-285750" eaLnBrk="0" hangingPunct="0">
              <a:defRPr sz="2200">
                <a:solidFill>
                  <a:schemeClr val="tx1"/>
                </a:solidFill>
                <a:latin typeface="Arial" charset="0"/>
                <a:cs typeface="Arial" charset="0"/>
              </a:defRPr>
            </a:lvl2pPr>
            <a:lvl3pPr marL="1143000" indent="-228600" eaLnBrk="0" hangingPunct="0">
              <a:defRPr sz="2200">
                <a:solidFill>
                  <a:schemeClr val="tx1"/>
                </a:solidFill>
                <a:latin typeface="Arial" charset="0"/>
                <a:cs typeface="Arial" charset="0"/>
              </a:defRPr>
            </a:lvl3pPr>
            <a:lvl4pPr marL="1600200" indent="-228600" eaLnBrk="0" hangingPunct="0">
              <a:defRPr sz="2200">
                <a:solidFill>
                  <a:schemeClr val="tx1"/>
                </a:solidFill>
                <a:latin typeface="Arial" charset="0"/>
                <a:cs typeface="Arial" charset="0"/>
              </a:defRPr>
            </a:lvl4pPr>
            <a:lvl5pPr marL="2057400" indent="-228600" eaLnBrk="0" hangingPunct="0">
              <a:defRPr sz="2200">
                <a:solidFill>
                  <a:schemeClr val="tx1"/>
                </a:solidFill>
                <a:latin typeface="Arial" charset="0"/>
                <a:cs typeface="Arial" charset="0"/>
              </a:defRPr>
            </a:lvl5pPr>
            <a:lvl6pPr marL="2514600" indent="-228600" eaLnBrk="0" fontAlgn="base" hangingPunct="0">
              <a:spcBef>
                <a:spcPct val="0"/>
              </a:spcBef>
              <a:spcAft>
                <a:spcPct val="0"/>
              </a:spcAft>
              <a:defRPr sz="2200">
                <a:solidFill>
                  <a:schemeClr val="tx1"/>
                </a:solidFill>
                <a:latin typeface="Arial" charset="0"/>
                <a:cs typeface="Arial" charset="0"/>
              </a:defRPr>
            </a:lvl6pPr>
            <a:lvl7pPr marL="2971800" indent="-228600" eaLnBrk="0" fontAlgn="base" hangingPunct="0">
              <a:spcBef>
                <a:spcPct val="0"/>
              </a:spcBef>
              <a:spcAft>
                <a:spcPct val="0"/>
              </a:spcAft>
              <a:defRPr sz="2200">
                <a:solidFill>
                  <a:schemeClr val="tx1"/>
                </a:solidFill>
                <a:latin typeface="Arial" charset="0"/>
                <a:cs typeface="Arial" charset="0"/>
              </a:defRPr>
            </a:lvl7pPr>
            <a:lvl8pPr marL="3429000" indent="-228600" eaLnBrk="0" fontAlgn="base" hangingPunct="0">
              <a:spcBef>
                <a:spcPct val="0"/>
              </a:spcBef>
              <a:spcAft>
                <a:spcPct val="0"/>
              </a:spcAft>
              <a:defRPr sz="2200">
                <a:solidFill>
                  <a:schemeClr val="tx1"/>
                </a:solidFill>
                <a:latin typeface="Arial" charset="0"/>
                <a:cs typeface="Arial" charset="0"/>
              </a:defRPr>
            </a:lvl8pPr>
            <a:lvl9pPr marL="3886200" indent="-228600" eaLnBrk="0" fontAlgn="base" hangingPunct="0">
              <a:spcBef>
                <a:spcPct val="0"/>
              </a:spcBef>
              <a:spcAft>
                <a:spcPct val="0"/>
              </a:spcAft>
              <a:defRPr sz="2200">
                <a:solidFill>
                  <a:schemeClr val="tx1"/>
                </a:solidFill>
                <a:latin typeface="Arial" charset="0"/>
                <a:cs typeface="Arial" charset="0"/>
              </a:defRPr>
            </a:lvl9pPr>
          </a:lstStyle>
          <a:p>
            <a:pPr algn="ctr" eaLnBrk="1" hangingPunct="1"/>
            <a:r>
              <a:rPr lang="en-US" sz="3600">
                <a:solidFill>
                  <a:schemeClr val="bg1"/>
                </a:solidFill>
                <a:latin typeface="Arial Black" pitchFamily="34" charset="0"/>
              </a:rPr>
              <a:t>Immediate Occupancy Design Philosophy</a:t>
            </a:r>
            <a:endParaRPr lang="en-US" sz="3600">
              <a:latin typeface="Arial Black" pitchFamily="34" charset="0"/>
            </a:endParaRPr>
          </a:p>
        </p:txBody>
      </p:sp>
      <p:sp>
        <p:nvSpPr>
          <p:cNvPr id="17416" name="TextBox 8"/>
          <p:cNvSpPr txBox="1">
            <a:spLocks noChangeArrowheads="1"/>
          </p:cNvSpPr>
          <p:nvPr/>
        </p:nvSpPr>
        <p:spPr bwMode="auto">
          <a:xfrm>
            <a:off x="9144000" y="4378325"/>
            <a:ext cx="10287000" cy="240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a:solidFill>
                  <a:schemeClr val="tx1"/>
                </a:solidFill>
                <a:latin typeface="Arial" charset="0"/>
                <a:cs typeface="Arial" charset="0"/>
              </a:defRPr>
            </a:lvl1pPr>
            <a:lvl2pPr marL="742950" indent="-285750" eaLnBrk="0" hangingPunct="0">
              <a:defRPr sz="2200">
                <a:solidFill>
                  <a:schemeClr val="tx1"/>
                </a:solidFill>
                <a:latin typeface="Arial" charset="0"/>
                <a:cs typeface="Arial" charset="0"/>
              </a:defRPr>
            </a:lvl2pPr>
            <a:lvl3pPr marL="1143000" indent="-228600" eaLnBrk="0" hangingPunct="0">
              <a:defRPr sz="2200">
                <a:solidFill>
                  <a:schemeClr val="tx1"/>
                </a:solidFill>
                <a:latin typeface="Arial" charset="0"/>
                <a:cs typeface="Arial" charset="0"/>
              </a:defRPr>
            </a:lvl3pPr>
            <a:lvl4pPr marL="1600200" indent="-228600" eaLnBrk="0" hangingPunct="0">
              <a:defRPr sz="2200">
                <a:solidFill>
                  <a:schemeClr val="tx1"/>
                </a:solidFill>
                <a:latin typeface="Arial" charset="0"/>
                <a:cs typeface="Arial" charset="0"/>
              </a:defRPr>
            </a:lvl4pPr>
            <a:lvl5pPr marL="2057400" indent="-228600" eaLnBrk="0" hangingPunct="0">
              <a:defRPr sz="2200">
                <a:solidFill>
                  <a:schemeClr val="tx1"/>
                </a:solidFill>
                <a:latin typeface="Arial" charset="0"/>
                <a:cs typeface="Arial" charset="0"/>
              </a:defRPr>
            </a:lvl5pPr>
            <a:lvl6pPr marL="2514600" indent="-228600" eaLnBrk="0" fontAlgn="base" hangingPunct="0">
              <a:spcBef>
                <a:spcPct val="0"/>
              </a:spcBef>
              <a:spcAft>
                <a:spcPct val="0"/>
              </a:spcAft>
              <a:defRPr sz="2200">
                <a:solidFill>
                  <a:schemeClr val="tx1"/>
                </a:solidFill>
                <a:latin typeface="Arial" charset="0"/>
                <a:cs typeface="Arial" charset="0"/>
              </a:defRPr>
            </a:lvl6pPr>
            <a:lvl7pPr marL="2971800" indent="-228600" eaLnBrk="0" fontAlgn="base" hangingPunct="0">
              <a:spcBef>
                <a:spcPct val="0"/>
              </a:spcBef>
              <a:spcAft>
                <a:spcPct val="0"/>
              </a:spcAft>
              <a:defRPr sz="2200">
                <a:solidFill>
                  <a:schemeClr val="tx1"/>
                </a:solidFill>
                <a:latin typeface="Arial" charset="0"/>
                <a:cs typeface="Arial" charset="0"/>
              </a:defRPr>
            </a:lvl7pPr>
            <a:lvl8pPr marL="3429000" indent="-228600" eaLnBrk="0" fontAlgn="base" hangingPunct="0">
              <a:spcBef>
                <a:spcPct val="0"/>
              </a:spcBef>
              <a:spcAft>
                <a:spcPct val="0"/>
              </a:spcAft>
              <a:defRPr sz="2200">
                <a:solidFill>
                  <a:schemeClr val="tx1"/>
                </a:solidFill>
                <a:latin typeface="Arial" charset="0"/>
                <a:cs typeface="Arial" charset="0"/>
              </a:defRPr>
            </a:lvl8pPr>
            <a:lvl9pPr marL="3886200" indent="-228600" eaLnBrk="0" fontAlgn="base" hangingPunct="0">
              <a:spcBef>
                <a:spcPct val="0"/>
              </a:spcBef>
              <a:spcAft>
                <a:spcPct val="0"/>
              </a:spcAft>
              <a:defRPr sz="2200">
                <a:solidFill>
                  <a:schemeClr val="tx1"/>
                </a:solidFill>
                <a:latin typeface="Arial" charset="0"/>
                <a:cs typeface="Arial" charset="0"/>
              </a:defRPr>
            </a:lvl9pPr>
          </a:lstStyle>
          <a:p>
            <a:pPr eaLnBrk="1" hangingPunct="1">
              <a:lnSpc>
                <a:spcPct val="150000"/>
              </a:lnSpc>
            </a:pPr>
            <a:r>
              <a:rPr lang="en-US" sz="2800">
                <a:solidFill>
                  <a:schemeClr val="bg1"/>
                </a:solidFill>
                <a:latin typeface="Arial Black" pitchFamily="34" charset="0"/>
              </a:rPr>
              <a:t>Inter-story Drift limits:</a:t>
            </a:r>
          </a:p>
          <a:p>
            <a:pPr eaLnBrk="1" hangingPunct="1">
              <a:lnSpc>
                <a:spcPct val="150000"/>
              </a:lnSpc>
            </a:pPr>
            <a:r>
              <a:rPr lang="en-US" sz="2400">
                <a:solidFill>
                  <a:schemeClr val="bg1"/>
                </a:solidFill>
                <a:latin typeface="Arial Black" pitchFamily="34" charset="0"/>
              </a:rPr>
              <a:t>	ASCE7-10 Seismic limit:  0.020hsx/(Cd/Ie)</a:t>
            </a:r>
          </a:p>
          <a:p>
            <a:pPr eaLnBrk="1" hangingPunct="1">
              <a:lnSpc>
                <a:spcPct val="150000"/>
              </a:lnSpc>
            </a:pPr>
            <a:r>
              <a:rPr lang="en-US" sz="2400">
                <a:solidFill>
                  <a:schemeClr val="bg1"/>
                </a:solidFill>
                <a:latin typeface="Arial Black" pitchFamily="34" charset="0"/>
              </a:rPr>
              <a:t>	ATS-192 General Glazing Guidelines:  hsx/175</a:t>
            </a:r>
          </a:p>
          <a:p>
            <a:pPr eaLnBrk="1" hangingPunct="1">
              <a:lnSpc>
                <a:spcPct val="150000"/>
              </a:lnSpc>
            </a:pPr>
            <a:r>
              <a:rPr lang="en-US" sz="2400">
                <a:solidFill>
                  <a:schemeClr val="bg1"/>
                </a:solidFill>
                <a:latin typeface="Arial Black" pitchFamily="34" charset="0"/>
              </a:rPr>
              <a:t>	ASCE41-06:  0.005 hsx</a:t>
            </a:r>
          </a:p>
        </p:txBody>
      </p:sp>
      <p:sp>
        <p:nvSpPr>
          <p:cNvPr id="10" name="TextBox 9"/>
          <p:cNvSpPr txBox="1"/>
          <p:nvPr/>
        </p:nvSpPr>
        <p:spPr>
          <a:xfrm>
            <a:off x="9144000" y="1371600"/>
            <a:ext cx="9144000" cy="2862263"/>
          </a:xfrm>
          <a:prstGeom prst="rect">
            <a:avLst/>
          </a:prstGeom>
          <a:noFill/>
        </p:spPr>
        <p:txBody>
          <a:bodyPr>
            <a:spAutoFit/>
          </a:bodyPr>
          <a:lstStyle/>
          <a:p>
            <a:pPr>
              <a:defRPr/>
            </a:pPr>
            <a:r>
              <a:rPr lang="en-US" sz="2400" dirty="0">
                <a:solidFill>
                  <a:schemeClr val="bg1"/>
                </a:solidFill>
                <a:latin typeface="Arial Black" pitchFamily="34" charset="0"/>
              </a:rPr>
              <a:t>Approach to Immediate Occupancy Design</a:t>
            </a:r>
          </a:p>
          <a:p>
            <a:pPr>
              <a:lnSpc>
                <a:spcPct val="150000"/>
              </a:lnSpc>
              <a:defRPr/>
            </a:pPr>
            <a:endParaRPr lang="en-US" sz="2400" dirty="0">
              <a:solidFill>
                <a:schemeClr val="bg1"/>
              </a:solidFill>
              <a:latin typeface="Arial Black" pitchFamily="34" charset="0"/>
            </a:endParaRPr>
          </a:p>
          <a:p>
            <a:pPr marL="457200">
              <a:defRPr/>
            </a:pPr>
            <a:r>
              <a:rPr lang="en-US" sz="2400" dirty="0">
                <a:solidFill>
                  <a:schemeClr val="bg1"/>
                </a:solidFill>
                <a:latin typeface="Arial Black" pitchFamily="34" charset="0"/>
              </a:rPr>
              <a:t>During a design seismic event if the structure does not deflect greater than the amount which causes damage requiring repair before re-occupancy can begin than the structure will satisfy Immediate Occupancy</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9144000" y="-7086600"/>
            <a:ext cx="9144000" cy="6858000"/>
          </a:xfrm>
          <a:prstGeom prst="rect">
            <a:avLst/>
          </a:prstGeom>
          <a:solidFill>
            <a:srgbClr val="5883DF"/>
          </a:solidFill>
          <a:ln w="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en-US" dirty="0"/>
          </a:p>
        </p:txBody>
      </p:sp>
      <p:sp>
        <p:nvSpPr>
          <p:cNvPr id="7" name="Rectangle 6"/>
          <p:cNvSpPr/>
          <p:nvPr/>
        </p:nvSpPr>
        <p:spPr>
          <a:xfrm>
            <a:off x="0" y="-7086600"/>
            <a:ext cx="9144000" cy="6858000"/>
          </a:xfrm>
          <a:prstGeom prst="rect">
            <a:avLst/>
          </a:prstGeom>
          <a:solidFill>
            <a:srgbClr val="FF0000"/>
          </a:solidFill>
          <a:ln w="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en-US" dirty="0"/>
          </a:p>
        </p:txBody>
      </p:sp>
      <p:sp>
        <p:nvSpPr>
          <p:cNvPr id="8" name="Rectangle 7"/>
          <p:cNvSpPr/>
          <p:nvPr/>
        </p:nvSpPr>
        <p:spPr>
          <a:xfrm>
            <a:off x="18288000" y="-7086600"/>
            <a:ext cx="9144000" cy="6858000"/>
          </a:xfrm>
          <a:prstGeom prst="rect">
            <a:avLst/>
          </a:prstGeom>
          <a:solidFill>
            <a:srgbClr val="00B050"/>
          </a:solidFill>
          <a:ln w="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en-US" dirty="0"/>
          </a:p>
        </p:txBody>
      </p:sp>
      <p:sp>
        <p:nvSpPr>
          <p:cNvPr id="2" name="TextBox 1"/>
          <p:cNvSpPr txBox="1"/>
          <p:nvPr/>
        </p:nvSpPr>
        <p:spPr>
          <a:xfrm>
            <a:off x="609600" y="304800"/>
            <a:ext cx="8424863" cy="6324600"/>
          </a:xfrm>
          <a:prstGeom prst="rect">
            <a:avLst/>
          </a:prstGeom>
          <a:noFill/>
        </p:spPr>
        <p:txBody>
          <a:bodyPr>
            <a:spAutoFit/>
          </a:bodyPr>
          <a:lstStyle/>
          <a:p>
            <a:pPr>
              <a:lnSpc>
                <a:spcPct val="125000"/>
              </a:lnSpc>
              <a:defRPr/>
            </a:pPr>
            <a:r>
              <a:rPr lang="en-US" sz="3600" dirty="0">
                <a:solidFill>
                  <a:schemeClr val="bg1"/>
                </a:solidFill>
                <a:latin typeface="Arial Black" pitchFamily="34" charset="0"/>
              </a:rPr>
              <a:t>Mountain Hotel</a:t>
            </a:r>
          </a:p>
          <a:p>
            <a:pPr>
              <a:lnSpc>
                <a:spcPct val="125000"/>
              </a:lnSpc>
              <a:defRPr/>
            </a:pPr>
            <a:endParaRPr lang="en-US" sz="3600" dirty="0">
              <a:solidFill>
                <a:schemeClr val="bg1"/>
              </a:solidFill>
              <a:latin typeface="Arial Black" pitchFamily="34" charset="0"/>
            </a:endParaRPr>
          </a:p>
          <a:p>
            <a:pPr>
              <a:lnSpc>
                <a:spcPct val="125000"/>
              </a:lnSpc>
              <a:defRPr/>
            </a:pPr>
            <a:r>
              <a:rPr lang="en-US" sz="3600" dirty="0">
                <a:solidFill>
                  <a:schemeClr val="bg1">
                    <a:lumMod val="85000"/>
                  </a:schemeClr>
                </a:solidFill>
                <a:latin typeface="Arial Black" pitchFamily="34" charset="0"/>
              </a:rPr>
              <a:t>   </a:t>
            </a:r>
            <a:r>
              <a:rPr lang="en-US" sz="3600" dirty="0">
                <a:solidFill>
                  <a:schemeClr val="bg1">
                    <a:lumMod val="65000"/>
                  </a:schemeClr>
                </a:solidFill>
                <a:latin typeface="Arial Black" pitchFamily="34" charset="0"/>
              </a:rPr>
              <a:t>Introduction</a:t>
            </a:r>
          </a:p>
          <a:p>
            <a:pPr>
              <a:lnSpc>
                <a:spcPct val="125000"/>
              </a:lnSpc>
              <a:defRPr/>
            </a:pPr>
            <a:r>
              <a:rPr lang="en-US" sz="3600" dirty="0">
                <a:solidFill>
                  <a:schemeClr val="bg1">
                    <a:lumMod val="65000"/>
                  </a:schemeClr>
                </a:solidFill>
                <a:latin typeface="Arial Black" pitchFamily="34" charset="0"/>
              </a:rPr>
              <a:t>   Existing Structural Systems</a:t>
            </a:r>
          </a:p>
          <a:p>
            <a:pPr>
              <a:lnSpc>
                <a:spcPct val="125000"/>
              </a:lnSpc>
              <a:defRPr/>
            </a:pPr>
            <a:r>
              <a:rPr lang="en-US" sz="3600" dirty="0">
                <a:solidFill>
                  <a:schemeClr val="bg1">
                    <a:lumMod val="65000"/>
                  </a:schemeClr>
                </a:solidFill>
                <a:latin typeface="Arial Black" pitchFamily="34" charset="0"/>
              </a:rPr>
              <a:t>   Thesis Proposal</a:t>
            </a:r>
          </a:p>
          <a:p>
            <a:pPr>
              <a:lnSpc>
                <a:spcPct val="125000"/>
              </a:lnSpc>
              <a:defRPr/>
            </a:pPr>
            <a:r>
              <a:rPr lang="en-US" sz="3600" dirty="0">
                <a:solidFill>
                  <a:schemeClr val="bg1">
                    <a:lumMod val="65000"/>
                  </a:schemeClr>
                </a:solidFill>
                <a:latin typeface="Arial Black" pitchFamily="34" charset="0"/>
              </a:rPr>
              <a:t>   </a:t>
            </a:r>
            <a:r>
              <a:rPr lang="en-US" sz="3600" dirty="0">
                <a:solidFill>
                  <a:srgbClr val="0066CC"/>
                </a:solidFill>
                <a:latin typeface="Arial Black" pitchFamily="34" charset="0"/>
              </a:rPr>
              <a:t>Concrete Redesign</a:t>
            </a:r>
          </a:p>
          <a:p>
            <a:pPr>
              <a:lnSpc>
                <a:spcPct val="125000"/>
              </a:lnSpc>
              <a:defRPr/>
            </a:pPr>
            <a:r>
              <a:rPr lang="en-US" sz="3600" dirty="0">
                <a:solidFill>
                  <a:schemeClr val="bg1">
                    <a:lumMod val="65000"/>
                  </a:schemeClr>
                </a:solidFill>
                <a:latin typeface="Arial Black" pitchFamily="34" charset="0"/>
              </a:rPr>
              <a:t>   Glazing Evaluation</a:t>
            </a:r>
          </a:p>
          <a:p>
            <a:pPr>
              <a:lnSpc>
                <a:spcPct val="125000"/>
              </a:lnSpc>
              <a:defRPr/>
            </a:pPr>
            <a:r>
              <a:rPr lang="en-US" sz="3600" dirty="0">
                <a:solidFill>
                  <a:schemeClr val="bg1">
                    <a:lumMod val="65000"/>
                  </a:schemeClr>
                </a:solidFill>
                <a:latin typeface="Arial Black" pitchFamily="34" charset="0"/>
              </a:rPr>
              <a:t>   Conclusions</a:t>
            </a:r>
          </a:p>
          <a:p>
            <a:pPr>
              <a:lnSpc>
                <a:spcPct val="125000"/>
              </a:lnSpc>
              <a:defRPr/>
            </a:pPr>
            <a:r>
              <a:rPr lang="en-US" sz="3600" dirty="0">
                <a:solidFill>
                  <a:schemeClr val="bg1">
                    <a:lumMod val="65000"/>
                  </a:schemeClr>
                </a:solidFill>
                <a:latin typeface="Arial Black" pitchFamily="34" charset="0"/>
              </a:rPr>
              <a:t>   Questions/Comments</a:t>
            </a:r>
          </a:p>
        </p:txBody>
      </p:sp>
      <p:cxnSp>
        <p:nvCxnSpPr>
          <p:cNvPr id="12" name="Straight Connector 11"/>
          <p:cNvCxnSpPr/>
          <p:nvPr/>
        </p:nvCxnSpPr>
        <p:spPr>
          <a:xfrm>
            <a:off x="609600" y="990600"/>
            <a:ext cx="17678400" cy="0"/>
          </a:xfrm>
          <a:prstGeom prst="line">
            <a:avLst/>
          </a:prstGeom>
          <a:effectLst>
            <a:glow rad="228600">
              <a:schemeClr val="accent1">
                <a:satMod val="175000"/>
                <a:alpha val="40000"/>
              </a:schemeClr>
            </a:glow>
            <a:innerShdw blurRad="114300">
              <a:prstClr val="black"/>
            </a:innerShdw>
          </a:effectLst>
        </p:spPr>
        <p:style>
          <a:lnRef idx="1">
            <a:schemeClr val="accent1"/>
          </a:lnRef>
          <a:fillRef idx="0">
            <a:schemeClr val="accent1"/>
          </a:fillRef>
          <a:effectRef idx="0">
            <a:schemeClr val="accent1"/>
          </a:effectRef>
          <a:fontRef idx="minor">
            <a:schemeClr val="tx1"/>
          </a:fontRef>
        </p:style>
      </p:cxnSp>
      <p:sp>
        <p:nvSpPr>
          <p:cNvPr id="18439" name="TextBox 21"/>
          <p:cNvSpPr txBox="1">
            <a:spLocks noChangeArrowheads="1"/>
          </p:cNvSpPr>
          <p:nvPr/>
        </p:nvSpPr>
        <p:spPr bwMode="auto">
          <a:xfrm>
            <a:off x="9144000" y="381000"/>
            <a:ext cx="9144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a:solidFill>
                  <a:schemeClr val="tx1"/>
                </a:solidFill>
                <a:latin typeface="Arial" charset="0"/>
                <a:cs typeface="Arial" charset="0"/>
              </a:defRPr>
            </a:lvl1pPr>
            <a:lvl2pPr marL="742950" indent="-285750" eaLnBrk="0" hangingPunct="0">
              <a:defRPr sz="2200">
                <a:solidFill>
                  <a:schemeClr val="tx1"/>
                </a:solidFill>
                <a:latin typeface="Arial" charset="0"/>
                <a:cs typeface="Arial" charset="0"/>
              </a:defRPr>
            </a:lvl2pPr>
            <a:lvl3pPr marL="1143000" indent="-228600" eaLnBrk="0" hangingPunct="0">
              <a:defRPr sz="2200">
                <a:solidFill>
                  <a:schemeClr val="tx1"/>
                </a:solidFill>
                <a:latin typeface="Arial" charset="0"/>
                <a:cs typeface="Arial" charset="0"/>
              </a:defRPr>
            </a:lvl3pPr>
            <a:lvl4pPr marL="1600200" indent="-228600" eaLnBrk="0" hangingPunct="0">
              <a:defRPr sz="2200">
                <a:solidFill>
                  <a:schemeClr val="tx1"/>
                </a:solidFill>
                <a:latin typeface="Arial" charset="0"/>
                <a:cs typeface="Arial" charset="0"/>
              </a:defRPr>
            </a:lvl4pPr>
            <a:lvl5pPr marL="2057400" indent="-228600" eaLnBrk="0" hangingPunct="0">
              <a:defRPr sz="2200">
                <a:solidFill>
                  <a:schemeClr val="tx1"/>
                </a:solidFill>
                <a:latin typeface="Arial" charset="0"/>
                <a:cs typeface="Arial" charset="0"/>
              </a:defRPr>
            </a:lvl5pPr>
            <a:lvl6pPr marL="2514600" indent="-228600" eaLnBrk="0" fontAlgn="base" hangingPunct="0">
              <a:spcBef>
                <a:spcPct val="0"/>
              </a:spcBef>
              <a:spcAft>
                <a:spcPct val="0"/>
              </a:spcAft>
              <a:defRPr sz="2200">
                <a:solidFill>
                  <a:schemeClr val="tx1"/>
                </a:solidFill>
                <a:latin typeface="Arial" charset="0"/>
                <a:cs typeface="Arial" charset="0"/>
              </a:defRPr>
            </a:lvl6pPr>
            <a:lvl7pPr marL="2971800" indent="-228600" eaLnBrk="0" fontAlgn="base" hangingPunct="0">
              <a:spcBef>
                <a:spcPct val="0"/>
              </a:spcBef>
              <a:spcAft>
                <a:spcPct val="0"/>
              </a:spcAft>
              <a:defRPr sz="2200">
                <a:solidFill>
                  <a:schemeClr val="tx1"/>
                </a:solidFill>
                <a:latin typeface="Arial" charset="0"/>
                <a:cs typeface="Arial" charset="0"/>
              </a:defRPr>
            </a:lvl7pPr>
            <a:lvl8pPr marL="3429000" indent="-228600" eaLnBrk="0" fontAlgn="base" hangingPunct="0">
              <a:spcBef>
                <a:spcPct val="0"/>
              </a:spcBef>
              <a:spcAft>
                <a:spcPct val="0"/>
              </a:spcAft>
              <a:defRPr sz="2200">
                <a:solidFill>
                  <a:schemeClr val="tx1"/>
                </a:solidFill>
                <a:latin typeface="Arial" charset="0"/>
                <a:cs typeface="Arial" charset="0"/>
              </a:defRPr>
            </a:lvl8pPr>
            <a:lvl9pPr marL="3886200" indent="-228600" eaLnBrk="0" fontAlgn="base" hangingPunct="0">
              <a:spcBef>
                <a:spcPct val="0"/>
              </a:spcBef>
              <a:spcAft>
                <a:spcPct val="0"/>
              </a:spcAft>
              <a:defRPr sz="2200">
                <a:solidFill>
                  <a:schemeClr val="tx1"/>
                </a:solidFill>
                <a:latin typeface="Arial" charset="0"/>
                <a:cs typeface="Arial" charset="0"/>
              </a:defRPr>
            </a:lvl9pPr>
          </a:lstStyle>
          <a:p>
            <a:pPr algn="ctr" eaLnBrk="1" hangingPunct="1"/>
            <a:r>
              <a:rPr lang="en-US" sz="3600">
                <a:solidFill>
                  <a:schemeClr val="bg1"/>
                </a:solidFill>
                <a:latin typeface="Arial Black" pitchFamily="34" charset="0"/>
              </a:rPr>
              <a:t>Lateral Redesign</a:t>
            </a:r>
            <a:endParaRPr lang="en-US" sz="3600">
              <a:latin typeface="Arial Black" pitchFamily="34" charset="0"/>
            </a:endParaRPr>
          </a:p>
        </p:txBody>
      </p:sp>
      <p:sp>
        <p:nvSpPr>
          <p:cNvPr id="18440" name="TextBox 8"/>
          <p:cNvSpPr txBox="1">
            <a:spLocks noChangeArrowheads="1"/>
          </p:cNvSpPr>
          <p:nvPr/>
        </p:nvSpPr>
        <p:spPr bwMode="auto">
          <a:xfrm>
            <a:off x="9258300" y="2105025"/>
            <a:ext cx="8915400" cy="67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a:solidFill>
                  <a:schemeClr val="tx1"/>
                </a:solidFill>
                <a:latin typeface="Arial" charset="0"/>
                <a:cs typeface="Arial" charset="0"/>
              </a:defRPr>
            </a:lvl1pPr>
            <a:lvl2pPr marL="742950" indent="-285750" eaLnBrk="0" hangingPunct="0">
              <a:defRPr sz="2200">
                <a:solidFill>
                  <a:schemeClr val="tx1"/>
                </a:solidFill>
                <a:latin typeface="Arial" charset="0"/>
                <a:cs typeface="Arial" charset="0"/>
              </a:defRPr>
            </a:lvl2pPr>
            <a:lvl3pPr marL="1143000" indent="-228600" eaLnBrk="0" hangingPunct="0">
              <a:defRPr sz="2200">
                <a:solidFill>
                  <a:schemeClr val="tx1"/>
                </a:solidFill>
                <a:latin typeface="Arial" charset="0"/>
                <a:cs typeface="Arial" charset="0"/>
              </a:defRPr>
            </a:lvl3pPr>
            <a:lvl4pPr marL="1600200" indent="-228600" eaLnBrk="0" hangingPunct="0">
              <a:defRPr sz="2200">
                <a:solidFill>
                  <a:schemeClr val="tx1"/>
                </a:solidFill>
                <a:latin typeface="Arial" charset="0"/>
                <a:cs typeface="Arial" charset="0"/>
              </a:defRPr>
            </a:lvl4pPr>
            <a:lvl5pPr marL="2057400" indent="-228600" eaLnBrk="0" hangingPunct="0">
              <a:defRPr sz="2200">
                <a:solidFill>
                  <a:schemeClr val="tx1"/>
                </a:solidFill>
                <a:latin typeface="Arial" charset="0"/>
                <a:cs typeface="Arial" charset="0"/>
              </a:defRPr>
            </a:lvl5pPr>
            <a:lvl6pPr marL="2514600" indent="-228600" eaLnBrk="0" fontAlgn="base" hangingPunct="0">
              <a:spcBef>
                <a:spcPct val="0"/>
              </a:spcBef>
              <a:spcAft>
                <a:spcPct val="0"/>
              </a:spcAft>
              <a:defRPr sz="2200">
                <a:solidFill>
                  <a:schemeClr val="tx1"/>
                </a:solidFill>
                <a:latin typeface="Arial" charset="0"/>
                <a:cs typeface="Arial" charset="0"/>
              </a:defRPr>
            </a:lvl6pPr>
            <a:lvl7pPr marL="2971800" indent="-228600" eaLnBrk="0" fontAlgn="base" hangingPunct="0">
              <a:spcBef>
                <a:spcPct val="0"/>
              </a:spcBef>
              <a:spcAft>
                <a:spcPct val="0"/>
              </a:spcAft>
              <a:defRPr sz="2200">
                <a:solidFill>
                  <a:schemeClr val="tx1"/>
                </a:solidFill>
                <a:latin typeface="Arial" charset="0"/>
                <a:cs typeface="Arial" charset="0"/>
              </a:defRPr>
            </a:lvl7pPr>
            <a:lvl8pPr marL="3429000" indent="-228600" eaLnBrk="0" fontAlgn="base" hangingPunct="0">
              <a:spcBef>
                <a:spcPct val="0"/>
              </a:spcBef>
              <a:spcAft>
                <a:spcPct val="0"/>
              </a:spcAft>
              <a:defRPr sz="2200">
                <a:solidFill>
                  <a:schemeClr val="tx1"/>
                </a:solidFill>
                <a:latin typeface="Arial" charset="0"/>
                <a:cs typeface="Arial" charset="0"/>
              </a:defRPr>
            </a:lvl8pPr>
            <a:lvl9pPr marL="3886200" indent="-228600" eaLnBrk="0" fontAlgn="base" hangingPunct="0">
              <a:spcBef>
                <a:spcPct val="0"/>
              </a:spcBef>
              <a:spcAft>
                <a:spcPct val="0"/>
              </a:spcAft>
              <a:defRPr sz="2200">
                <a:solidFill>
                  <a:schemeClr val="tx1"/>
                </a:solidFill>
                <a:latin typeface="Arial" charset="0"/>
                <a:cs typeface="Arial" charset="0"/>
              </a:defRPr>
            </a:lvl9pPr>
          </a:lstStyle>
          <a:p>
            <a:pPr eaLnBrk="1" hangingPunct="1">
              <a:lnSpc>
                <a:spcPct val="150000"/>
              </a:lnSpc>
            </a:pPr>
            <a:r>
              <a:rPr lang="en-US" sz="2800">
                <a:solidFill>
                  <a:schemeClr val="bg1"/>
                </a:solidFill>
                <a:latin typeface="Arial Black" pitchFamily="34" charset="0"/>
              </a:rPr>
              <a:t>Proposed shear wall layout</a:t>
            </a:r>
            <a:endParaRPr lang="en-US" sz="2400">
              <a:solidFill>
                <a:schemeClr val="bg1"/>
              </a:solidFill>
              <a:latin typeface="Arial Black" pitchFamily="34" charset="0"/>
            </a:endParaRPr>
          </a:p>
        </p:txBody>
      </p:sp>
      <p:pic>
        <p:nvPicPr>
          <p:cNvPr id="18441"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648700" y="2747963"/>
            <a:ext cx="10058400" cy="386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5" name="Straight Arrow Connector 14"/>
          <p:cNvCxnSpPr/>
          <p:nvPr/>
        </p:nvCxnSpPr>
        <p:spPr>
          <a:xfrm flipH="1">
            <a:off x="10515600" y="3297238"/>
            <a:ext cx="1143000" cy="1209675"/>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10248900" y="3297238"/>
            <a:ext cx="533400" cy="708025"/>
          </a:xfrm>
          <a:prstGeom prst="rect">
            <a:avLst/>
          </a:prstGeom>
          <a:noFill/>
        </p:spPr>
        <p:txBody>
          <a:bodyPr>
            <a:spAutoFit/>
          </a:bodyPr>
          <a:lstStyle/>
          <a:p>
            <a:pPr>
              <a:defRPr/>
            </a:pPr>
            <a:r>
              <a:rPr lang="en-US" sz="4000" dirty="0">
                <a:solidFill>
                  <a:schemeClr val="tx2">
                    <a:lumMod val="60000"/>
                    <a:lumOff val="40000"/>
                  </a:schemeClr>
                </a:solidFill>
                <a:latin typeface="Arial Black" pitchFamily="34" charset="0"/>
              </a:rPr>
              <a:t>N</a:t>
            </a:r>
          </a:p>
        </p:txBody>
      </p:sp>
      <p:sp>
        <p:nvSpPr>
          <p:cNvPr id="18444" name="TextBox 17"/>
          <p:cNvSpPr txBox="1">
            <a:spLocks noChangeArrowheads="1"/>
          </p:cNvSpPr>
          <p:nvPr/>
        </p:nvSpPr>
        <p:spPr bwMode="auto">
          <a:xfrm>
            <a:off x="18516600" y="4306888"/>
            <a:ext cx="8915400" cy="224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a:solidFill>
                  <a:schemeClr val="tx1"/>
                </a:solidFill>
                <a:latin typeface="Arial" charset="0"/>
                <a:cs typeface="Arial" charset="0"/>
              </a:defRPr>
            </a:lvl1pPr>
            <a:lvl2pPr marL="742950" indent="-285750" eaLnBrk="0" hangingPunct="0">
              <a:defRPr sz="2200">
                <a:solidFill>
                  <a:schemeClr val="tx1"/>
                </a:solidFill>
                <a:latin typeface="Arial" charset="0"/>
                <a:cs typeface="Arial" charset="0"/>
              </a:defRPr>
            </a:lvl2pPr>
            <a:lvl3pPr marL="1143000" indent="-228600" eaLnBrk="0" hangingPunct="0">
              <a:defRPr sz="2200">
                <a:solidFill>
                  <a:schemeClr val="tx1"/>
                </a:solidFill>
                <a:latin typeface="Arial" charset="0"/>
                <a:cs typeface="Arial" charset="0"/>
              </a:defRPr>
            </a:lvl3pPr>
            <a:lvl4pPr marL="1600200" indent="-228600" eaLnBrk="0" hangingPunct="0">
              <a:defRPr sz="2200">
                <a:solidFill>
                  <a:schemeClr val="tx1"/>
                </a:solidFill>
                <a:latin typeface="Arial" charset="0"/>
                <a:cs typeface="Arial" charset="0"/>
              </a:defRPr>
            </a:lvl4pPr>
            <a:lvl5pPr marL="2057400" indent="-228600" eaLnBrk="0" hangingPunct="0">
              <a:defRPr sz="2200">
                <a:solidFill>
                  <a:schemeClr val="tx1"/>
                </a:solidFill>
                <a:latin typeface="Arial" charset="0"/>
                <a:cs typeface="Arial" charset="0"/>
              </a:defRPr>
            </a:lvl5pPr>
            <a:lvl6pPr marL="2514600" indent="-228600" eaLnBrk="0" fontAlgn="base" hangingPunct="0">
              <a:spcBef>
                <a:spcPct val="0"/>
              </a:spcBef>
              <a:spcAft>
                <a:spcPct val="0"/>
              </a:spcAft>
              <a:defRPr sz="2200">
                <a:solidFill>
                  <a:schemeClr val="tx1"/>
                </a:solidFill>
                <a:latin typeface="Arial" charset="0"/>
                <a:cs typeface="Arial" charset="0"/>
              </a:defRPr>
            </a:lvl6pPr>
            <a:lvl7pPr marL="2971800" indent="-228600" eaLnBrk="0" fontAlgn="base" hangingPunct="0">
              <a:spcBef>
                <a:spcPct val="0"/>
              </a:spcBef>
              <a:spcAft>
                <a:spcPct val="0"/>
              </a:spcAft>
              <a:defRPr sz="2200">
                <a:solidFill>
                  <a:schemeClr val="tx1"/>
                </a:solidFill>
                <a:latin typeface="Arial" charset="0"/>
                <a:cs typeface="Arial" charset="0"/>
              </a:defRPr>
            </a:lvl7pPr>
            <a:lvl8pPr marL="3429000" indent="-228600" eaLnBrk="0" fontAlgn="base" hangingPunct="0">
              <a:spcBef>
                <a:spcPct val="0"/>
              </a:spcBef>
              <a:spcAft>
                <a:spcPct val="0"/>
              </a:spcAft>
              <a:defRPr sz="2200">
                <a:solidFill>
                  <a:schemeClr val="tx1"/>
                </a:solidFill>
                <a:latin typeface="Arial" charset="0"/>
                <a:cs typeface="Arial" charset="0"/>
              </a:defRPr>
            </a:lvl8pPr>
            <a:lvl9pPr marL="3886200" indent="-228600" eaLnBrk="0" fontAlgn="base" hangingPunct="0">
              <a:spcBef>
                <a:spcPct val="0"/>
              </a:spcBef>
              <a:spcAft>
                <a:spcPct val="0"/>
              </a:spcAft>
              <a:defRPr sz="2200">
                <a:solidFill>
                  <a:schemeClr val="tx1"/>
                </a:solidFill>
                <a:latin typeface="Arial" charset="0"/>
                <a:cs typeface="Arial" charset="0"/>
              </a:defRPr>
            </a:lvl9pPr>
          </a:lstStyle>
          <a:p>
            <a:pPr eaLnBrk="1" hangingPunct="1"/>
            <a:r>
              <a:rPr lang="en-US" sz="2800">
                <a:solidFill>
                  <a:schemeClr val="bg1"/>
                </a:solidFill>
                <a:latin typeface="Arial Black" pitchFamily="34" charset="0"/>
              </a:rPr>
              <a:t>To minimize impact on existing architecture:</a:t>
            </a:r>
          </a:p>
          <a:p>
            <a:pPr eaLnBrk="1" hangingPunct="1"/>
            <a:endParaRPr lang="en-US" sz="2800">
              <a:solidFill>
                <a:schemeClr val="bg1"/>
              </a:solidFill>
              <a:latin typeface="Arial Black" pitchFamily="34" charset="0"/>
            </a:endParaRPr>
          </a:p>
          <a:p>
            <a:pPr eaLnBrk="1" hangingPunct="1"/>
            <a:r>
              <a:rPr lang="en-US" sz="2800">
                <a:solidFill>
                  <a:schemeClr val="bg1"/>
                </a:solidFill>
                <a:latin typeface="Arial Black" pitchFamily="34" charset="0"/>
              </a:rPr>
              <a:t>	Stair and elevator towers</a:t>
            </a:r>
          </a:p>
          <a:p>
            <a:pPr eaLnBrk="1" hangingPunct="1"/>
            <a:r>
              <a:rPr lang="en-US" sz="2800">
                <a:solidFill>
                  <a:schemeClr val="bg1"/>
                </a:solidFill>
                <a:latin typeface="Arial Black" pitchFamily="34" charset="0"/>
              </a:rPr>
              <a:t>	In solid walls</a:t>
            </a:r>
          </a:p>
          <a:p>
            <a:pPr eaLnBrk="1" hangingPunct="1"/>
            <a:r>
              <a:rPr lang="en-US" sz="2800">
                <a:solidFill>
                  <a:schemeClr val="bg1"/>
                </a:solidFill>
                <a:latin typeface="Arial Black" pitchFamily="34" charset="0"/>
              </a:rPr>
              <a:t>	Maintains original function</a:t>
            </a:r>
            <a:endParaRPr lang="en-US" sz="2400">
              <a:solidFill>
                <a:schemeClr val="bg1"/>
              </a:solidFill>
              <a:latin typeface="Arial Black"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9144000" y="-7086600"/>
            <a:ext cx="9144000" cy="6858000"/>
          </a:xfrm>
          <a:prstGeom prst="rect">
            <a:avLst/>
          </a:prstGeom>
          <a:solidFill>
            <a:srgbClr val="5883DF"/>
          </a:solidFill>
          <a:ln w="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en-US" dirty="0"/>
          </a:p>
        </p:txBody>
      </p:sp>
      <p:sp>
        <p:nvSpPr>
          <p:cNvPr id="7" name="Rectangle 6"/>
          <p:cNvSpPr/>
          <p:nvPr/>
        </p:nvSpPr>
        <p:spPr>
          <a:xfrm>
            <a:off x="0" y="-7086600"/>
            <a:ext cx="9144000" cy="6858000"/>
          </a:xfrm>
          <a:prstGeom prst="rect">
            <a:avLst/>
          </a:prstGeom>
          <a:solidFill>
            <a:srgbClr val="FF0000"/>
          </a:solidFill>
          <a:ln w="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en-US" dirty="0"/>
          </a:p>
        </p:txBody>
      </p:sp>
      <p:sp>
        <p:nvSpPr>
          <p:cNvPr id="8" name="Rectangle 7"/>
          <p:cNvSpPr/>
          <p:nvPr/>
        </p:nvSpPr>
        <p:spPr>
          <a:xfrm>
            <a:off x="18288000" y="-7086600"/>
            <a:ext cx="9144000" cy="6858000"/>
          </a:xfrm>
          <a:prstGeom prst="rect">
            <a:avLst/>
          </a:prstGeom>
          <a:solidFill>
            <a:srgbClr val="00B050"/>
          </a:solidFill>
          <a:ln w="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en-US" dirty="0"/>
          </a:p>
        </p:txBody>
      </p:sp>
      <p:sp>
        <p:nvSpPr>
          <p:cNvPr id="2" name="TextBox 1"/>
          <p:cNvSpPr txBox="1"/>
          <p:nvPr/>
        </p:nvSpPr>
        <p:spPr>
          <a:xfrm>
            <a:off x="609600" y="304800"/>
            <a:ext cx="8424863" cy="6324600"/>
          </a:xfrm>
          <a:prstGeom prst="rect">
            <a:avLst/>
          </a:prstGeom>
          <a:noFill/>
        </p:spPr>
        <p:txBody>
          <a:bodyPr>
            <a:spAutoFit/>
          </a:bodyPr>
          <a:lstStyle/>
          <a:p>
            <a:pPr>
              <a:lnSpc>
                <a:spcPct val="125000"/>
              </a:lnSpc>
              <a:defRPr/>
            </a:pPr>
            <a:r>
              <a:rPr lang="en-US" sz="3600" dirty="0">
                <a:solidFill>
                  <a:schemeClr val="bg1"/>
                </a:solidFill>
                <a:latin typeface="Arial Black" pitchFamily="34" charset="0"/>
              </a:rPr>
              <a:t>Mountain Hotel</a:t>
            </a:r>
          </a:p>
          <a:p>
            <a:pPr>
              <a:lnSpc>
                <a:spcPct val="125000"/>
              </a:lnSpc>
              <a:defRPr/>
            </a:pPr>
            <a:endParaRPr lang="en-US" sz="3600" dirty="0">
              <a:solidFill>
                <a:schemeClr val="bg1"/>
              </a:solidFill>
              <a:latin typeface="Arial Black" pitchFamily="34" charset="0"/>
            </a:endParaRPr>
          </a:p>
          <a:p>
            <a:pPr>
              <a:lnSpc>
                <a:spcPct val="125000"/>
              </a:lnSpc>
              <a:defRPr/>
            </a:pPr>
            <a:r>
              <a:rPr lang="en-US" sz="3600" dirty="0">
                <a:solidFill>
                  <a:schemeClr val="bg1">
                    <a:lumMod val="85000"/>
                  </a:schemeClr>
                </a:solidFill>
                <a:latin typeface="Arial Black" pitchFamily="34" charset="0"/>
              </a:rPr>
              <a:t>   </a:t>
            </a:r>
            <a:r>
              <a:rPr lang="en-US" sz="3600" dirty="0">
                <a:solidFill>
                  <a:schemeClr val="bg1">
                    <a:lumMod val="65000"/>
                  </a:schemeClr>
                </a:solidFill>
                <a:latin typeface="Arial Black" pitchFamily="34" charset="0"/>
              </a:rPr>
              <a:t>Introduction</a:t>
            </a:r>
          </a:p>
          <a:p>
            <a:pPr>
              <a:lnSpc>
                <a:spcPct val="125000"/>
              </a:lnSpc>
              <a:defRPr/>
            </a:pPr>
            <a:r>
              <a:rPr lang="en-US" sz="3600" dirty="0">
                <a:solidFill>
                  <a:schemeClr val="bg1">
                    <a:lumMod val="65000"/>
                  </a:schemeClr>
                </a:solidFill>
                <a:latin typeface="Arial Black" pitchFamily="34" charset="0"/>
              </a:rPr>
              <a:t>   Existing Structural Systems</a:t>
            </a:r>
          </a:p>
          <a:p>
            <a:pPr>
              <a:lnSpc>
                <a:spcPct val="125000"/>
              </a:lnSpc>
              <a:defRPr/>
            </a:pPr>
            <a:r>
              <a:rPr lang="en-US" sz="3600" dirty="0">
                <a:solidFill>
                  <a:schemeClr val="bg1">
                    <a:lumMod val="65000"/>
                  </a:schemeClr>
                </a:solidFill>
                <a:latin typeface="Arial Black" pitchFamily="34" charset="0"/>
              </a:rPr>
              <a:t>   Thesis Proposal</a:t>
            </a:r>
          </a:p>
          <a:p>
            <a:pPr>
              <a:lnSpc>
                <a:spcPct val="125000"/>
              </a:lnSpc>
              <a:defRPr/>
            </a:pPr>
            <a:r>
              <a:rPr lang="en-US" sz="3600" dirty="0">
                <a:solidFill>
                  <a:schemeClr val="bg1">
                    <a:lumMod val="65000"/>
                  </a:schemeClr>
                </a:solidFill>
                <a:latin typeface="Arial Black" pitchFamily="34" charset="0"/>
              </a:rPr>
              <a:t>   </a:t>
            </a:r>
            <a:r>
              <a:rPr lang="en-US" sz="3600" dirty="0">
                <a:solidFill>
                  <a:srgbClr val="0066CC"/>
                </a:solidFill>
                <a:latin typeface="Arial Black" pitchFamily="34" charset="0"/>
              </a:rPr>
              <a:t>Concrete Redesign</a:t>
            </a:r>
          </a:p>
          <a:p>
            <a:pPr>
              <a:lnSpc>
                <a:spcPct val="125000"/>
              </a:lnSpc>
              <a:defRPr/>
            </a:pPr>
            <a:r>
              <a:rPr lang="en-US" sz="3600" dirty="0">
                <a:solidFill>
                  <a:schemeClr val="bg1">
                    <a:lumMod val="65000"/>
                  </a:schemeClr>
                </a:solidFill>
                <a:latin typeface="Arial Black" pitchFamily="34" charset="0"/>
              </a:rPr>
              <a:t>   Glazing Evaluation</a:t>
            </a:r>
          </a:p>
          <a:p>
            <a:pPr>
              <a:lnSpc>
                <a:spcPct val="125000"/>
              </a:lnSpc>
              <a:defRPr/>
            </a:pPr>
            <a:r>
              <a:rPr lang="en-US" sz="3600" dirty="0">
                <a:solidFill>
                  <a:schemeClr val="bg1">
                    <a:lumMod val="65000"/>
                  </a:schemeClr>
                </a:solidFill>
                <a:latin typeface="Arial Black" pitchFamily="34" charset="0"/>
              </a:rPr>
              <a:t>   Conclusions</a:t>
            </a:r>
          </a:p>
          <a:p>
            <a:pPr>
              <a:lnSpc>
                <a:spcPct val="125000"/>
              </a:lnSpc>
              <a:defRPr/>
            </a:pPr>
            <a:r>
              <a:rPr lang="en-US" sz="3600" dirty="0">
                <a:solidFill>
                  <a:schemeClr val="bg1">
                    <a:lumMod val="65000"/>
                  </a:schemeClr>
                </a:solidFill>
                <a:latin typeface="Arial Black" pitchFamily="34" charset="0"/>
              </a:rPr>
              <a:t>   Questions/Comments</a:t>
            </a:r>
          </a:p>
        </p:txBody>
      </p:sp>
      <p:cxnSp>
        <p:nvCxnSpPr>
          <p:cNvPr id="12" name="Straight Connector 11"/>
          <p:cNvCxnSpPr/>
          <p:nvPr/>
        </p:nvCxnSpPr>
        <p:spPr>
          <a:xfrm>
            <a:off x="609600" y="990600"/>
            <a:ext cx="17678400" cy="0"/>
          </a:xfrm>
          <a:prstGeom prst="line">
            <a:avLst/>
          </a:prstGeom>
          <a:effectLst>
            <a:glow rad="228600">
              <a:schemeClr val="accent1">
                <a:satMod val="175000"/>
                <a:alpha val="40000"/>
              </a:schemeClr>
            </a:glow>
            <a:innerShdw blurRad="114300">
              <a:prstClr val="black"/>
            </a:innerShdw>
          </a:effectLst>
        </p:spPr>
        <p:style>
          <a:lnRef idx="1">
            <a:schemeClr val="accent1"/>
          </a:lnRef>
          <a:fillRef idx="0">
            <a:schemeClr val="accent1"/>
          </a:fillRef>
          <a:effectRef idx="0">
            <a:schemeClr val="accent1"/>
          </a:effectRef>
          <a:fontRef idx="minor">
            <a:schemeClr val="tx1"/>
          </a:fontRef>
        </p:style>
      </p:cxnSp>
      <p:sp>
        <p:nvSpPr>
          <p:cNvPr id="19463" name="TextBox 21"/>
          <p:cNvSpPr txBox="1">
            <a:spLocks noChangeArrowheads="1"/>
          </p:cNvSpPr>
          <p:nvPr/>
        </p:nvSpPr>
        <p:spPr bwMode="auto">
          <a:xfrm>
            <a:off x="9144000" y="381000"/>
            <a:ext cx="9144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a:solidFill>
                  <a:schemeClr val="tx1"/>
                </a:solidFill>
                <a:latin typeface="Arial" charset="0"/>
                <a:cs typeface="Arial" charset="0"/>
              </a:defRPr>
            </a:lvl1pPr>
            <a:lvl2pPr marL="742950" indent="-285750" eaLnBrk="0" hangingPunct="0">
              <a:defRPr sz="2200">
                <a:solidFill>
                  <a:schemeClr val="tx1"/>
                </a:solidFill>
                <a:latin typeface="Arial" charset="0"/>
                <a:cs typeface="Arial" charset="0"/>
              </a:defRPr>
            </a:lvl2pPr>
            <a:lvl3pPr marL="1143000" indent="-228600" eaLnBrk="0" hangingPunct="0">
              <a:defRPr sz="2200">
                <a:solidFill>
                  <a:schemeClr val="tx1"/>
                </a:solidFill>
                <a:latin typeface="Arial" charset="0"/>
                <a:cs typeface="Arial" charset="0"/>
              </a:defRPr>
            </a:lvl3pPr>
            <a:lvl4pPr marL="1600200" indent="-228600" eaLnBrk="0" hangingPunct="0">
              <a:defRPr sz="2200">
                <a:solidFill>
                  <a:schemeClr val="tx1"/>
                </a:solidFill>
                <a:latin typeface="Arial" charset="0"/>
                <a:cs typeface="Arial" charset="0"/>
              </a:defRPr>
            </a:lvl4pPr>
            <a:lvl5pPr marL="2057400" indent="-228600" eaLnBrk="0" hangingPunct="0">
              <a:defRPr sz="2200">
                <a:solidFill>
                  <a:schemeClr val="tx1"/>
                </a:solidFill>
                <a:latin typeface="Arial" charset="0"/>
                <a:cs typeface="Arial" charset="0"/>
              </a:defRPr>
            </a:lvl5pPr>
            <a:lvl6pPr marL="2514600" indent="-228600" eaLnBrk="0" fontAlgn="base" hangingPunct="0">
              <a:spcBef>
                <a:spcPct val="0"/>
              </a:spcBef>
              <a:spcAft>
                <a:spcPct val="0"/>
              </a:spcAft>
              <a:defRPr sz="2200">
                <a:solidFill>
                  <a:schemeClr val="tx1"/>
                </a:solidFill>
                <a:latin typeface="Arial" charset="0"/>
                <a:cs typeface="Arial" charset="0"/>
              </a:defRPr>
            </a:lvl6pPr>
            <a:lvl7pPr marL="2971800" indent="-228600" eaLnBrk="0" fontAlgn="base" hangingPunct="0">
              <a:spcBef>
                <a:spcPct val="0"/>
              </a:spcBef>
              <a:spcAft>
                <a:spcPct val="0"/>
              </a:spcAft>
              <a:defRPr sz="2200">
                <a:solidFill>
                  <a:schemeClr val="tx1"/>
                </a:solidFill>
                <a:latin typeface="Arial" charset="0"/>
                <a:cs typeface="Arial" charset="0"/>
              </a:defRPr>
            </a:lvl7pPr>
            <a:lvl8pPr marL="3429000" indent="-228600" eaLnBrk="0" fontAlgn="base" hangingPunct="0">
              <a:spcBef>
                <a:spcPct val="0"/>
              </a:spcBef>
              <a:spcAft>
                <a:spcPct val="0"/>
              </a:spcAft>
              <a:defRPr sz="2200">
                <a:solidFill>
                  <a:schemeClr val="tx1"/>
                </a:solidFill>
                <a:latin typeface="Arial" charset="0"/>
                <a:cs typeface="Arial" charset="0"/>
              </a:defRPr>
            </a:lvl8pPr>
            <a:lvl9pPr marL="3886200" indent="-228600" eaLnBrk="0" fontAlgn="base" hangingPunct="0">
              <a:spcBef>
                <a:spcPct val="0"/>
              </a:spcBef>
              <a:spcAft>
                <a:spcPct val="0"/>
              </a:spcAft>
              <a:defRPr sz="2200">
                <a:solidFill>
                  <a:schemeClr val="tx1"/>
                </a:solidFill>
                <a:latin typeface="Arial" charset="0"/>
                <a:cs typeface="Arial" charset="0"/>
              </a:defRPr>
            </a:lvl9pPr>
          </a:lstStyle>
          <a:p>
            <a:pPr algn="ctr" eaLnBrk="1" hangingPunct="1"/>
            <a:r>
              <a:rPr lang="en-US" sz="3600">
                <a:solidFill>
                  <a:schemeClr val="bg1"/>
                </a:solidFill>
                <a:latin typeface="Arial Black" pitchFamily="34" charset="0"/>
              </a:rPr>
              <a:t>Lateral Redesign</a:t>
            </a:r>
            <a:endParaRPr lang="en-US" sz="3600">
              <a:latin typeface="Arial Black" pitchFamily="34" charset="0"/>
            </a:endParaRPr>
          </a:p>
        </p:txBody>
      </p:sp>
      <p:sp>
        <p:nvSpPr>
          <p:cNvPr id="19464" name="TextBox 8"/>
          <p:cNvSpPr txBox="1">
            <a:spLocks noChangeArrowheads="1"/>
          </p:cNvSpPr>
          <p:nvPr/>
        </p:nvSpPr>
        <p:spPr bwMode="auto">
          <a:xfrm>
            <a:off x="9610725" y="2105025"/>
            <a:ext cx="5781675"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a:solidFill>
                  <a:schemeClr val="tx1"/>
                </a:solidFill>
                <a:latin typeface="Arial" charset="0"/>
                <a:cs typeface="Arial" charset="0"/>
              </a:defRPr>
            </a:lvl1pPr>
            <a:lvl2pPr marL="742950" indent="-285750" eaLnBrk="0" hangingPunct="0">
              <a:defRPr sz="2200">
                <a:solidFill>
                  <a:schemeClr val="tx1"/>
                </a:solidFill>
                <a:latin typeface="Arial" charset="0"/>
                <a:cs typeface="Arial" charset="0"/>
              </a:defRPr>
            </a:lvl2pPr>
            <a:lvl3pPr marL="1143000" indent="-228600" eaLnBrk="0" hangingPunct="0">
              <a:defRPr sz="2200">
                <a:solidFill>
                  <a:schemeClr val="tx1"/>
                </a:solidFill>
                <a:latin typeface="Arial" charset="0"/>
                <a:cs typeface="Arial" charset="0"/>
              </a:defRPr>
            </a:lvl3pPr>
            <a:lvl4pPr marL="1600200" indent="-228600" eaLnBrk="0" hangingPunct="0">
              <a:defRPr sz="2200">
                <a:solidFill>
                  <a:schemeClr val="tx1"/>
                </a:solidFill>
                <a:latin typeface="Arial" charset="0"/>
                <a:cs typeface="Arial" charset="0"/>
              </a:defRPr>
            </a:lvl4pPr>
            <a:lvl5pPr marL="2057400" indent="-228600" eaLnBrk="0" hangingPunct="0">
              <a:defRPr sz="2200">
                <a:solidFill>
                  <a:schemeClr val="tx1"/>
                </a:solidFill>
                <a:latin typeface="Arial" charset="0"/>
                <a:cs typeface="Arial" charset="0"/>
              </a:defRPr>
            </a:lvl5pPr>
            <a:lvl6pPr marL="2514600" indent="-228600" eaLnBrk="0" fontAlgn="base" hangingPunct="0">
              <a:spcBef>
                <a:spcPct val="0"/>
              </a:spcBef>
              <a:spcAft>
                <a:spcPct val="0"/>
              </a:spcAft>
              <a:defRPr sz="2200">
                <a:solidFill>
                  <a:schemeClr val="tx1"/>
                </a:solidFill>
                <a:latin typeface="Arial" charset="0"/>
                <a:cs typeface="Arial" charset="0"/>
              </a:defRPr>
            </a:lvl6pPr>
            <a:lvl7pPr marL="2971800" indent="-228600" eaLnBrk="0" fontAlgn="base" hangingPunct="0">
              <a:spcBef>
                <a:spcPct val="0"/>
              </a:spcBef>
              <a:spcAft>
                <a:spcPct val="0"/>
              </a:spcAft>
              <a:defRPr sz="2200">
                <a:solidFill>
                  <a:schemeClr val="tx1"/>
                </a:solidFill>
                <a:latin typeface="Arial" charset="0"/>
                <a:cs typeface="Arial" charset="0"/>
              </a:defRPr>
            </a:lvl7pPr>
            <a:lvl8pPr marL="3429000" indent="-228600" eaLnBrk="0" fontAlgn="base" hangingPunct="0">
              <a:spcBef>
                <a:spcPct val="0"/>
              </a:spcBef>
              <a:spcAft>
                <a:spcPct val="0"/>
              </a:spcAft>
              <a:defRPr sz="2200">
                <a:solidFill>
                  <a:schemeClr val="tx1"/>
                </a:solidFill>
                <a:latin typeface="Arial" charset="0"/>
                <a:cs typeface="Arial" charset="0"/>
              </a:defRPr>
            </a:lvl8pPr>
            <a:lvl9pPr marL="3886200" indent="-228600" eaLnBrk="0" fontAlgn="base" hangingPunct="0">
              <a:spcBef>
                <a:spcPct val="0"/>
              </a:spcBef>
              <a:spcAft>
                <a:spcPct val="0"/>
              </a:spcAft>
              <a:defRPr sz="2200">
                <a:solidFill>
                  <a:schemeClr val="tx1"/>
                </a:solidFill>
                <a:latin typeface="Arial" charset="0"/>
                <a:cs typeface="Arial" charset="0"/>
              </a:defRPr>
            </a:lvl9pPr>
          </a:lstStyle>
          <a:p>
            <a:pPr eaLnBrk="1" hangingPunct="1">
              <a:lnSpc>
                <a:spcPct val="150000"/>
              </a:lnSpc>
            </a:pPr>
            <a:r>
              <a:rPr lang="en-US" sz="2800">
                <a:solidFill>
                  <a:schemeClr val="bg1"/>
                </a:solidFill>
                <a:latin typeface="Arial Black" pitchFamily="34" charset="0"/>
              </a:rPr>
              <a:t>Proposed shear wall layout</a:t>
            </a:r>
            <a:endParaRPr lang="en-US" sz="2400">
              <a:solidFill>
                <a:schemeClr val="bg1"/>
              </a:solidFill>
              <a:latin typeface="Arial Black" pitchFamily="34" charset="0"/>
            </a:endParaRPr>
          </a:p>
        </p:txBody>
      </p:sp>
      <p:pic>
        <p:nvPicPr>
          <p:cNvPr id="19465" name="Picture 1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458200" y="2822575"/>
            <a:ext cx="10058400" cy="377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5" name="Straight Arrow Connector 14"/>
          <p:cNvCxnSpPr/>
          <p:nvPr/>
        </p:nvCxnSpPr>
        <p:spPr>
          <a:xfrm flipH="1">
            <a:off x="8877300" y="1501775"/>
            <a:ext cx="1143000" cy="1208088"/>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8610600" y="1501775"/>
            <a:ext cx="533400" cy="708025"/>
          </a:xfrm>
          <a:prstGeom prst="rect">
            <a:avLst/>
          </a:prstGeom>
          <a:noFill/>
        </p:spPr>
        <p:txBody>
          <a:bodyPr>
            <a:spAutoFit/>
          </a:bodyPr>
          <a:lstStyle/>
          <a:p>
            <a:pPr>
              <a:defRPr/>
            </a:pPr>
            <a:r>
              <a:rPr lang="en-US" sz="4000" dirty="0">
                <a:solidFill>
                  <a:schemeClr val="tx2">
                    <a:lumMod val="60000"/>
                    <a:lumOff val="40000"/>
                  </a:schemeClr>
                </a:solidFill>
                <a:latin typeface="Arial Black" pitchFamily="34" charset="0"/>
              </a:rPr>
              <a:t>N</a:t>
            </a:r>
          </a:p>
        </p:txBody>
      </p:sp>
      <p:sp>
        <p:nvSpPr>
          <p:cNvPr id="6" name="Oval 5"/>
          <p:cNvSpPr/>
          <p:nvPr/>
        </p:nvSpPr>
        <p:spPr>
          <a:xfrm>
            <a:off x="17516475" y="3391004"/>
            <a:ext cx="533400" cy="1485796"/>
          </a:xfrm>
          <a:prstGeom prst="ellipse">
            <a:avLst/>
          </a:prstGeom>
          <a:noFill/>
          <a:ln>
            <a:solidFill>
              <a:srgbClr val="FF0000"/>
            </a:solidFill>
          </a:ln>
          <a:effectLst>
            <a:glow rad="228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471" name="TextBox 19"/>
          <p:cNvSpPr txBox="1">
            <a:spLocks noChangeArrowheads="1"/>
          </p:cNvSpPr>
          <p:nvPr/>
        </p:nvSpPr>
        <p:spPr bwMode="auto">
          <a:xfrm>
            <a:off x="19126200" y="762000"/>
            <a:ext cx="77724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a:solidFill>
                  <a:schemeClr val="tx1"/>
                </a:solidFill>
                <a:latin typeface="Arial" charset="0"/>
                <a:cs typeface="Arial" charset="0"/>
              </a:defRPr>
            </a:lvl1pPr>
            <a:lvl2pPr marL="742950" indent="-285750" eaLnBrk="0" hangingPunct="0">
              <a:defRPr sz="2200">
                <a:solidFill>
                  <a:schemeClr val="tx1"/>
                </a:solidFill>
                <a:latin typeface="Arial" charset="0"/>
                <a:cs typeface="Arial" charset="0"/>
              </a:defRPr>
            </a:lvl2pPr>
            <a:lvl3pPr marL="1143000" indent="-228600" eaLnBrk="0" hangingPunct="0">
              <a:defRPr sz="2200">
                <a:solidFill>
                  <a:schemeClr val="tx1"/>
                </a:solidFill>
                <a:latin typeface="Arial" charset="0"/>
                <a:cs typeface="Arial" charset="0"/>
              </a:defRPr>
            </a:lvl3pPr>
            <a:lvl4pPr marL="1600200" indent="-228600" eaLnBrk="0" hangingPunct="0">
              <a:defRPr sz="2200">
                <a:solidFill>
                  <a:schemeClr val="tx1"/>
                </a:solidFill>
                <a:latin typeface="Arial" charset="0"/>
                <a:cs typeface="Arial" charset="0"/>
              </a:defRPr>
            </a:lvl4pPr>
            <a:lvl5pPr marL="2057400" indent="-228600" eaLnBrk="0" hangingPunct="0">
              <a:defRPr sz="2200">
                <a:solidFill>
                  <a:schemeClr val="tx1"/>
                </a:solidFill>
                <a:latin typeface="Arial" charset="0"/>
                <a:cs typeface="Arial" charset="0"/>
              </a:defRPr>
            </a:lvl5pPr>
            <a:lvl6pPr marL="2514600" indent="-228600" eaLnBrk="0" fontAlgn="base" hangingPunct="0">
              <a:spcBef>
                <a:spcPct val="0"/>
              </a:spcBef>
              <a:spcAft>
                <a:spcPct val="0"/>
              </a:spcAft>
              <a:defRPr sz="2200">
                <a:solidFill>
                  <a:schemeClr val="tx1"/>
                </a:solidFill>
                <a:latin typeface="Arial" charset="0"/>
                <a:cs typeface="Arial" charset="0"/>
              </a:defRPr>
            </a:lvl6pPr>
            <a:lvl7pPr marL="2971800" indent="-228600" eaLnBrk="0" fontAlgn="base" hangingPunct="0">
              <a:spcBef>
                <a:spcPct val="0"/>
              </a:spcBef>
              <a:spcAft>
                <a:spcPct val="0"/>
              </a:spcAft>
              <a:defRPr sz="2200">
                <a:solidFill>
                  <a:schemeClr val="tx1"/>
                </a:solidFill>
                <a:latin typeface="Arial" charset="0"/>
                <a:cs typeface="Arial" charset="0"/>
              </a:defRPr>
            </a:lvl7pPr>
            <a:lvl8pPr marL="3429000" indent="-228600" eaLnBrk="0" fontAlgn="base" hangingPunct="0">
              <a:spcBef>
                <a:spcPct val="0"/>
              </a:spcBef>
              <a:spcAft>
                <a:spcPct val="0"/>
              </a:spcAft>
              <a:defRPr sz="2200">
                <a:solidFill>
                  <a:schemeClr val="tx1"/>
                </a:solidFill>
                <a:latin typeface="Arial" charset="0"/>
                <a:cs typeface="Arial" charset="0"/>
              </a:defRPr>
            </a:lvl8pPr>
            <a:lvl9pPr marL="3886200" indent="-228600" eaLnBrk="0" fontAlgn="base" hangingPunct="0">
              <a:spcBef>
                <a:spcPct val="0"/>
              </a:spcBef>
              <a:spcAft>
                <a:spcPct val="0"/>
              </a:spcAft>
              <a:defRPr sz="2200">
                <a:solidFill>
                  <a:schemeClr val="tx1"/>
                </a:solidFill>
                <a:latin typeface="Arial" charset="0"/>
                <a:cs typeface="Arial" charset="0"/>
              </a:defRPr>
            </a:lvl9pPr>
          </a:lstStyle>
          <a:p>
            <a:pPr eaLnBrk="1" hangingPunct="1"/>
            <a:r>
              <a:rPr lang="en-US" sz="2800">
                <a:solidFill>
                  <a:schemeClr val="bg1"/>
                </a:solidFill>
                <a:latin typeface="Arial Black" pitchFamily="34" charset="0"/>
              </a:rPr>
              <a:t>9 x 18” thick shear walls required to resist story drift in x-direction</a:t>
            </a:r>
            <a:endParaRPr lang="en-US" sz="2400">
              <a:solidFill>
                <a:schemeClr val="bg1"/>
              </a:solidFill>
              <a:latin typeface="Arial Black" pitchFamily="34" charset="0"/>
            </a:endParaRPr>
          </a:p>
        </p:txBody>
      </p:sp>
      <p:sp>
        <p:nvSpPr>
          <p:cNvPr id="19472" name="TextBox 20"/>
          <p:cNvSpPr txBox="1">
            <a:spLocks noChangeArrowheads="1"/>
          </p:cNvSpPr>
          <p:nvPr/>
        </p:nvSpPr>
        <p:spPr bwMode="auto">
          <a:xfrm>
            <a:off x="19126200" y="2170113"/>
            <a:ext cx="7772400" cy="267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a:solidFill>
                  <a:schemeClr val="tx1"/>
                </a:solidFill>
                <a:latin typeface="Arial" charset="0"/>
                <a:cs typeface="Arial" charset="0"/>
              </a:defRPr>
            </a:lvl1pPr>
            <a:lvl2pPr marL="742950" indent="-285750" eaLnBrk="0" hangingPunct="0">
              <a:defRPr sz="2200">
                <a:solidFill>
                  <a:schemeClr val="tx1"/>
                </a:solidFill>
                <a:latin typeface="Arial" charset="0"/>
                <a:cs typeface="Arial" charset="0"/>
              </a:defRPr>
            </a:lvl2pPr>
            <a:lvl3pPr marL="1143000" indent="-228600" eaLnBrk="0" hangingPunct="0">
              <a:defRPr sz="2200">
                <a:solidFill>
                  <a:schemeClr val="tx1"/>
                </a:solidFill>
                <a:latin typeface="Arial" charset="0"/>
                <a:cs typeface="Arial" charset="0"/>
              </a:defRPr>
            </a:lvl3pPr>
            <a:lvl4pPr marL="1600200" indent="-228600" eaLnBrk="0" hangingPunct="0">
              <a:defRPr sz="2200">
                <a:solidFill>
                  <a:schemeClr val="tx1"/>
                </a:solidFill>
                <a:latin typeface="Arial" charset="0"/>
                <a:cs typeface="Arial" charset="0"/>
              </a:defRPr>
            </a:lvl4pPr>
            <a:lvl5pPr marL="2057400" indent="-228600" eaLnBrk="0" hangingPunct="0">
              <a:defRPr sz="2200">
                <a:solidFill>
                  <a:schemeClr val="tx1"/>
                </a:solidFill>
                <a:latin typeface="Arial" charset="0"/>
                <a:cs typeface="Arial" charset="0"/>
              </a:defRPr>
            </a:lvl5pPr>
            <a:lvl6pPr marL="2514600" indent="-228600" eaLnBrk="0" fontAlgn="base" hangingPunct="0">
              <a:spcBef>
                <a:spcPct val="0"/>
              </a:spcBef>
              <a:spcAft>
                <a:spcPct val="0"/>
              </a:spcAft>
              <a:defRPr sz="2200">
                <a:solidFill>
                  <a:schemeClr val="tx1"/>
                </a:solidFill>
                <a:latin typeface="Arial" charset="0"/>
                <a:cs typeface="Arial" charset="0"/>
              </a:defRPr>
            </a:lvl6pPr>
            <a:lvl7pPr marL="2971800" indent="-228600" eaLnBrk="0" fontAlgn="base" hangingPunct="0">
              <a:spcBef>
                <a:spcPct val="0"/>
              </a:spcBef>
              <a:spcAft>
                <a:spcPct val="0"/>
              </a:spcAft>
              <a:defRPr sz="2200">
                <a:solidFill>
                  <a:schemeClr val="tx1"/>
                </a:solidFill>
                <a:latin typeface="Arial" charset="0"/>
                <a:cs typeface="Arial" charset="0"/>
              </a:defRPr>
            </a:lvl7pPr>
            <a:lvl8pPr marL="3429000" indent="-228600" eaLnBrk="0" fontAlgn="base" hangingPunct="0">
              <a:spcBef>
                <a:spcPct val="0"/>
              </a:spcBef>
              <a:spcAft>
                <a:spcPct val="0"/>
              </a:spcAft>
              <a:defRPr sz="2200">
                <a:solidFill>
                  <a:schemeClr val="tx1"/>
                </a:solidFill>
                <a:latin typeface="Arial" charset="0"/>
                <a:cs typeface="Arial" charset="0"/>
              </a:defRPr>
            </a:lvl8pPr>
            <a:lvl9pPr marL="3886200" indent="-228600" eaLnBrk="0" fontAlgn="base" hangingPunct="0">
              <a:spcBef>
                <a:spcPct val="0"/>
              </a:spcBef>
              <a:spcAft>
                <a:spcPct val="0"/>
              </a:spcAft>
              <a:defRPr sz="2200">
                <a:solidFill>
                  <a:schemeClr val="tx1"/>
                </a:solidFill>
                <a:latin typeface="Arial" charset="0"/>
                <a:cs typeface="Arial" charset="0"/>
              </a:defRPr>
            </a:lvl9pPr>
          </a:lstStyle>
          <a:p>
            <a:pPr eaLnBrk="1" hangingPunct="1"/>
            <a:r>
              <a:rPr lang="en-US" sz="2800">
                <a:solidFill>
                  <a:schemeClr val="bg1"/>
                </a:solidFill>
                <a:latin typeface="Arial Black" pitchFamily="34" charset="0"/>
              </a:rPr>
              <a:t>5 x 18” thick shear walls used to resist story drift in y-direction</a:t>
            </a:r>
          </a:p>
          <a:p>
            <a:pPr eaLnBrk="1" hangingPunct="1"/>
            <a:endParaRPr lang="en-US" sz="2800">
              <a:solidFill>
                <a:schemeClr val="bg1"/>
              </a:solidFill>
              <a:latin typeface="Arial Black" pitchFamily="34" charset="0"/>
            </a:endParaRPr>
          </a:p>
          <a:p>
            <a:pPr eaLnBrk="1" hangingPunct="1"/>
            <a:r>
              <a:rPr lang="en-US" sz="2800">
                <a:solidFill>
                  <a:schemeClr val="bg1"/>
                </a:solidFill>
                <a:latin typeface="Arial Black" pitchFamily="34" charset="0"/>
              </a:rPr>
              <a:t>The wall called out in red was reduced to 12” after torsional analysis was performed.</a:t>
            </a:r>
            <a:endParaRPr lang="en-US" sz="2400">
              <a:solidFill>
                <a:schemeClr val="bg1"/>
              </a:solidFill>
              <a:latin typeface="Arial Black"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9144000" y="-7086600"/>
            <a:ext cx="9144000" cy="6858000"/>
          </a:xfrm>
          <a:prstGeom prst="rect">
            <a:avLst/>
          </a:prstGeom>
          <a:solidFill>
            <a:srgbClr val="5883DF"/>
          </a:solidFill>
          <a:ln w="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en-US" dirty="0"/>
          </a:p>
        </p:txBody>
      </p:sp>
      <p:sp>
        <p:nvSpPr>
          <p:cNvPr id="7" name="Rectangle 6"/>
          <p:cNvSpPr/>
          <p:nvPr/>
        </p:nvSpPr>
        <p:spPr>
          <a:xfrm>
            <a:off x="0" y="-7086600"/>
            <a:ext cx="9144000" cy="6858000"/>
          </a:xfrm>
          <a:prstGeom prst="rect">
            <a:avLst/>
          </a:prstGeom>
          <a:solidFill>
            <a:srgbClr val="FF0000"/>
          </a:solidFill>
          <a:ln w="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en-US" dirty="0"/>
          </a:p>
        </p:txBody>
      </p:sp>
      <p:sp>
        <p:nvSpPr>
          <p:cNvPr id="8" name="Rectangle 7"/>
          <p:cNvSpPr/>
          <p:nvPr/>
        </p:nvSpPr>
        <p:spPr>
          <a:xfrm>
            <a:off x="18288000" y="-7086600"/>
            <a:ext cx="9144000" cy="6858000"/>
          </a:xfrm>
          <a:prstGeom prst="rect">
            <a:avLst/>
          </a:prstGeom>
          <a:solidFill>
            <a:srgbClr val="00B050"/>
          </a:solidFill>
          <a:ln w="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en-US" dirty="0"/>
          </a:p>
        </p:txBody>
      </p:sp>
      <p:sp>
        <p:nvSpPr>
          <p:cNvPr id="2" name="TextBox 1"/>
          <p:cNvSpPr txBox="1"/>
          <p:nvPr/>
        </p:nvSpPr>
        <p:spPr>
          <a:xfrm>
            <a:off x="609600" y="304800"/>
            <a:ext cx="8424863" cy="6324600"/>
          </a:xfrm>
          <a:prstGeom prst="rect">
            <a:avLst/>
          </a:prstGeom>
          <a:noFill/>
        </p:spPr>
        <p:txBody>
          <a:bodyPr>
            <a:spAutoFit/>
          </a:bodyPr>
          <a:lstStyle/>
          <a:p>
            <a:pPr>
              <a:lnSpc>
                <a:spcPct val="125000"/>
              </a:lnSpc>
              <a:defRPr/>
            </a:pPr>
            <a:r>
              <a:rPr lang="en-US" sz="3600" dirty="0">
                <a:solidFill>
                  <a:schemeClr val="bg1"/>
                </a:solidFill>
                <a:latin typeface="Arial Black" pitchFamily="34" charset="0"/>
              </a:rPr>
              <a:t>Mountain Hotel</a:t>
            </a:r>
          </a:p>
          <a:p>
            <a:pPr>
              <a:lnSpc>
                <a:spcPct val="125000"/>
              </a:lnSpc>
              <a:defRPr/>
            </a:pPr>
            <a:endParaRPr lang="en-US" sz="3600" dirty="0">
              <a:solidFill>
                <a:schemeClr val="bg1"/>
              </a:solidFill>
              <a:latin typeface="Arial Black" pitchFamily="34" charset="0"/>
            </a:endParaRPr>
          </a:p>
          <a:p>
            <a:pPr>
              <a:lnSpc>
                <a:spcPct val="125000"/>
              </a:lnSpc>
              <a:defRPr/>
            </a:pPr>
            <a:r>
              <a:rPr lang="en-US" sz="3600" dirty="0">
                <a:solidFill>
                  <a:schemeClr val="bg1">
                    <a:lumMod val="65000"/>
                  </a:schemeClr>
                </a:solidFill>
                <a:latin typeface="Arial Black" pitchFamily="34" charset="0"/>
              </a:rPr>
              <a:t>   Introduction</a:t>
            </a:r>
          </a:p>
          <a:p>
            <a:pPr>
              <a:lnSpc>
                <a:spcPct val="125000"/>
              </a:lnSpc>
              <a:defRPr/>
            </a:pPr>
            <a:r>
              <a:rPr lang="en-US" sz="3600" dirty="0">
                <a:solidFill>
                  <a:schemeClr val="bg1">
                    <a:lumMod val="65000"/>
                  </a:schemeClr>
                </a:solidFill>
                <a:latin typeface="Arial Black" pitchFamily="34" charset="0"/>
              </a:rPr>
              <a:t>   Existing Structural Systems</a:t>
            </a:r>
          </a:p>
          <a:p>
            <a:pPr>
              <a:lnSpc>
                <a:spcPct val="125000"/>
              </a:lnSpc>
              <a:defRPr/>
            </a:pPr>
            <a:r>
              <a:rPr lang="en-US" sz="3600" dirty="0">
                <a:solidFill>
                  <a:schemeClr val="bg1">
                    <a:lumMod val="65000"/>
                  </a:schemeClr>
                </a:solidFill>
                <a:latin typeface="Arial Black" pitchFamily="34" charset="0"/>
              </a:rPr>
              <a:t>   Thesis Proposal</a:t>
            </a:r>
          </a:p>
          <a:p>
            <a:pPr>
              <a:lnSpc>
                <a:spcPct val="125000"/>
              </a:lnSpc>
              <a:defRPr/>
            </a:pPr>
            <a:r>
              <a:rPr lang="en-US" sz="3600" dirty="0">
                <a:solidFill>
                  <a:schemeClr val="bg1">
                    <a:lumMod val="65000"/>
                  </a:schemeClr>
                </a:solidFill>
                <a:latin typeface="Arial Black" pitchFamily="34" charset="0"/>
              </a:rPr>
              <a:t>   Concrete Redesign</a:t>
            </a:r>
          </a:p>
          <a:p>
            <a:pPr>
              <a:lnSpc>
                <a:spcPct val="125000"/>
              </a:lnSpc>
              <a:defRPr/>
            </a:pPr>
            <a:r>
              <a:rPr lang="en-US" sz="3600" dirty="0">
                <a:solidFill>
                  <a:schemeClr val="bg1">
                    <a:lumMod val="65000"/>
                  </a:schemeClr>
                </a:solidFill>
                <a:latin typeface="Arial Black" pitchFamily="34" charset="0"/>
              </a:rPr>
              <a:t>   Glazing Evaluation</a:t>
            </a:r>
          </a:p>
          <a:p>
            <a:pPr>
              <a:lnSpc>
                <a:spcPct val="125000"/>
              </a:lnSpc>
              <a:defRPr/>
            </a:pPr>
            <a:r>
              <a:rPr lang="en-US" sz="3600" dirty="0">
                <a:solidFill>
                  <a:schemeClr val="bg1">
                    <a:lumMod val="65000"/>
                  </a:schemeClr>
                </a:solidFill>
                <a:latin typeface="Arial Black" pitchFamily="34" charset="0"/>
              </a:rPr>
              <a:t>   Conclusions</a:t>
            </a:r>
          </a:p>
          <a:p>
            <a:pPr>
              <a:lnSpc>
                <a:spcPct val="125000"/>
              </a:lnSpc>
              <a:defRPr/>
            </a:pPr>
            <a:r>
              <a:rPr lang="en-US" sz="3600" dirty="0">
                <a:solidFill>
                  <a:schemeClr val="bg1">
                    <a:lumMod val="65000"/>
                  </a:schemeClr>
                </a:solidFill>
                <a:latin typeface="Arial Black" pitchFamily="34" charset="0"/>
              </a:rPr>
              <a:t>   Questions/Comments</a:t>
            </a:r>
          </a:p>
        </p:txBody>
      </p:sp>
      <p:cxnSp>
        <p:nvCxnSpPr>
          <p:cNvPr id="12" name="Straight Connector 11"/>
          <p:cNvCxnSpPr/>
          <p:nvPr/>
        </p:nvCxnSpPr>
        <p:spPr>
          <a:xfrm>
            <a:off x="609600" y="990600"/>
            <a:ext cx="17678400" cy="0"/>
          </a:xfrm>
          <a:prstGeom prst="line">
            <a:avLst/>
          </a:prstGeom>
          <a:effectLst>
            <a:glow rad="228600">
              <a:schemeClr val="accent1">
                <a:satMod val="175000"/>
                <a:alpha val="40000"/>
              </a:schemeClr>
            </a:glow>
            <a:innerShdw blurRad="114300">
              <a:prstClr val="black"/>
            </a:innerShdw>
          </a:effectLst>
        </p:spPr>
        <p:style>
          <a:lnRef idx="1">
            <a:schemeClr val="accent1"/>
          </a:lnRef>
          <a:fillRef idx="0">
            <a:schemeClr val="accent1"/>
          </a:fillRef>
          <a:effectRef idx="0">
            <a:schemeClr val="accent1"/>
          </a:effectRef>
          <a:fontRef idx="minor">
            <a:schemeClr val="tx1"/>
          </a:fontRef>
        </p:style>
      </p:cxnSp>
      <p:sp>
        <p:nvSpPr>
          <p:cNvPr id="2055" name="TextBox 21"/>
          <p:cNvSpPr txBox="1">
            <a:spLocks noChangeArrowheads="1"/>
          </p:cNvSpPr>
          <p:nvPr/>
        </p:nvSpPr>
        <p:spPr bwMode="auto">
          <a:xfrm>
            <a:off x="9144000" y="381000"/>
            <a:ext cx="9144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a:solidFill>
                  <a:schemeClr val="tx1"/>
                </a:solidFill>
                <a:latin typeface="Arial" charset="0"/>
                <a:cs typeface="Arial" charset="0"/>
              </a:defRPr>
            </a:lvl1pPr>
            <a:lvl2pPr marL="742950" indent="-285750" eaLnBrk="0" hangingPunct="0">
              <a:defRPr sz="2200">
                <a:solidFill>
                  <a:schemeClr val="tx1"/>
                </a:solidFill>
                <a:latin typeface="Arial" charset="0"/>
                <a:cs typeface="Arial" charset="0"/>
              </a:defRPr>
            </a:lvl2pPr>
            <a:lvl3pPr marL="1143000" indent="-228600" eaLnBrk="0" hangingPunct="0">
              <a:defRPr sz="2200">
                <a:solidFill>
                  <a:schemeClr val="tx1"/>
                </a:solidFill>
                <a:latin typeface="Arial" charset="0"/>
                <a:cs typeface="Arial" charset="0"/>
              </a:defRPr>
            </a:lvl3pPr>
            <a:lvl4pPr marL="1600200" indent="-228600" eaLnBrk="0" hangingPunct="0">
              <a:defRPr sz="2200">
                <a:solidFill>
                  <a:schemeClr val="tx1"/>
                </a:solidFill>
                <a:latin typeface="Arial" charset="0"/>
                <a:cs typeface="Arial" charset="0"/>
              </a:defRPr>
            </a:lvl4pPr>
            <a:lvl5pPr marL="2057400" indent="-228600" eaLnBrk="0" hangingPunct="0">
              <a:defRPr sz="2200">
                <a:solidFill>
                  <a:schemeClr val="tx1"/>
                </a:solidFill>
                <a:latin typeface="Arial" charset="0"/>
                <a:cs typeface="Arial" charset="0"/>
              </a:defRPr>
            </a:lvl5pPr>
            <a:lvl6pPr marL="2514600" indent="-228600" eaLnBrk="0" fontAlgn="base" hangingPunct="0">
              <a:spcBef>
                <a:spcPct val="0"/>
              </a:spcBef>
              <a:spcAft>
                <a:spcPct val="0"/>
              </a:spcAft>
              <a:defRPr sz="2200">
                <a:solidFill>
                  <a:schemeClr val="tx1"/>
                </a:solidFill>
                <a:latin typeface="Arial" charset="0"/>
                <a:cs typeface="Arial" charset="0"/>
              </a:defRPr>
            </a:lvl6pPr>
            <a:lvl7pPr marL="2971800" indent="-228600" eaLnBrk="0" fontAlgn="base" hangingPunct="0">
              <a:spcBef>
                <a:spcPct val="0"/>
              </a:spcBef>
              <a:spcAft>
                <a:spcPct val="0"/>
              </a:spcAft>
              <a:defRPr sz="2200">
                <a:solidFill>
                  <a:schemeClr val="tx1"/>
                </a:solidFill>
                <a:latin typeface="Arial" charset="0"/>
                <a:cs typeface="Arial" charset="0"/>
              </a:defRPr>
            </a:lvl7pPr>
            <a:lvl8pPr marL="3429000" indent="-228600" eaLnBrk="0" fontAlgn="base" hangingPunct="0">
              <a:spcBef>
                <a:spcPct val="0"/>
              </a:spcBef>
              <a:spcAft>
                <a:spcPct val="0"/>
              </a:spcAft>
              <a:defRPr sz="2200">
                <a:solidFill>
                  <a:schemeClr val="tx1"/>
                </a:solidFill>
                <a:latin typeface="Arial" charset="0"/>
                <a:cs typeface="Arial" charset="0"/>
              </a:defRPr>
            </a:lvl8pPr>
            <a:lvl9pPr marL="3886200" indent="-228600" eaLnBrk="0" fontAlgn="base" hangingPunct="0">
              <a:spcBef>
                <a:spcPct val="0"/>
              </a:spcBef>
              <a:spcAft>
                <a:spcPct val="0"/>
              </a:spcAft>
              <a:defRPr sz="2200">
                <a:solidFill>
                  <a:schemeClr val="tx1"/>
                </a:solidFill>
                <a:latin typeface="Arial" charset="0"/>
                <a:cs typeface="Arial" charset="0"/>
              </a:defRPr>
            </a:lvl9pPr>
          </a:lstStyle>
          <a:p>
            <a:pPr algn="ctr" eaLnBrk="1" hangingPunct="1"/>
            <a:r>
              <a:rPr lang="en-US" sz="3600">
                <a:solidFill>
                  <a:schemeClr val="bg1"/>
                </a:solidFill>
                <a:latin typeface="Arial Black" pitchFamily="34" charset="0"/>
              </a:rPr>
              <a:t>Presentation Outline</a:t>
            </a:r>
            <a:endParaRPr lang="en-US" sz="3600">
              <a:latin typeface="Arial Black"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9144000" y="-7086600"/>
            <a:ext cx="9144000" cy="6858000"/>
          </a:xfrm>
          <a:prstGeom prst="rect">
            <a:avLst/>
          </a:prstGeom>
          <a:solidFill>
            <a:srgbClr val="5883DF"/>
          </a:solidFill>
          <a:ln w="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en-US" dirty="0"/>
          </a:p>
        </p:txBody>
      </p:sp>
      <p:sp>
        <p:nvSpPr>
          <p:cNvPr id="7" name="Rectangle 6"/>
          <p:cNvSpPr/>
          <p:nvPr/>
        </p:nvSpPr>
        <p:spPr>
          <a:xfrm>
            <a:off x="0" y="-7086600"/>
            <a:ext cx="9144000" cy="6858000"/>
          </a:xfrm>
          <a:prstGeom prst="rect">
            <a:avLst/>
          </a:prstGeom>
          <a:solidFill>
            <a:srgbClr val="FF0000"/>
          </a:solidFill>
          <a:ln w="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en-US" dirty="0"/>
          </a:p>
        </p:txBody>
      </p:sp>
      <p:sp>
        <p:nvSpPr>
          <p:cNvPr id="8" name="Rectangle 7"/>
          <p:cNvSpPr/>
          <p:nvPr/>
        </p:nvSpPr>
        <p:spPr>
          <a:xfrm>
            <a:off x="18288000" y="-7086600"/>
            <a:ext cx="9144000" cy="6858000"/>
          </a:xfrm>
          <a:prstGeom prst="rect">
            <a:avLst/>
          </a:prstGeom>
          <a:solidFill>
            <a:srgbClr val="00B050"/>
          </a:solidFill>
          <a:ln w="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en-US" dirty="0"/>
          </a:p>
        </p:txBody>
      </p:sp>
      <p:sp>
        <p:nvSpPr>
          <p:cNvPr id="2" name="TextBox 1"/>
          <p:cNvSpPr txBox="1"/>
          <p:nvPr/>
        </p:nvSpPr>
        <p:spPr>
          <a:xfrm>
            <a:off x="609600" y="304800"/>
            <a:ext cx="8424863" cy="6324600"/>
          </a:xfrm>
          <a:prstGeom prst="rect">
            <a:avLst/>
          </a:prstGeom>
          <a:noFill/>
        </p:spPr>
        <p:txBody>
          <a:bodyPr>
            <a:spAutoFit/>
          </a:bodyPr>
          <a:lstStyle/>
          <a:p>
            <a:pPr>
              <a:lnSpc>
                <a:spcPct val="125000"/>
              </a:lnSpc>
              <a:defRPr/>
            </a:pPr>
            <a:r>
              <a:rPr lang="en-US" sz="3600" dirty="0">
                <a:solidFill>
                  <a:schemeClr val="bg1"/>
                </a:solidFill>
                <a:latin typeface="Arial Black" pitchFamily="34" charset="0"/>
              </a:rPr>
              <a:t>Mountain Hotel</a:t>
            </a:r>
          </a:p>
          <a:p>
            <a:pPr>
              <a:lnSpc>
                <a:spcPct val="125000"/>
              </a:lnSpc>
              <a:defRPr/>
            </a:pPr>
            <a:endParaRPr lang="en-US" sz="3600" dirty="0">
              <a:solidFill>
                <a:schemeClr val="bg1"/>
              </a:solidFill>
              <a:latin typeface="Arial Black" pitchFamily="34" charset="0"/>
            </a:endParaRPr>
          </a:p>
          <a:p>
            <a:pPr>
              <a:lnSpc>
                <a:spcPct val="125000"/>
              </a:lnSpc>
              <a:defRPr/>
            </a:pPr>
            <a:r>
              <a:rPr lang="en-US" sz="3600" dirty="0">
                <a:solidFill>
                  <a:schemeClr val="bg1">
                    <a:lumMod val="85000"/>
                  </a:schemeClr>
                </a:solidFill>
                <a:latin typeface="Arial Black" pitchFamily="34" charset="0"/>
              </a:rPr>
              <a:t>   </a:t>
            </a:r>
            <a:r>
              <a:rPr lang="en-US" sz="3600" dirty="0">
                <a:solidFill>
                  <a:schemeClr val="bg1">
                    <a:lumMod val="65000"/>
                  </a:schemeClr>
                </a:solidFill>
                <a:latin typeface="Arial Black" pitchFamily="34" charset="0"/>
              </a:rPr>
              <a:t>Introduction</a:t>
            </a:r>
          </a:p>
          <a:p>
            <a:pPr>
              <a:lnSpc>
                <a:spcPct val="125000"/>
              </a:lnSpc>
              <a:defRPr/>
            </a:pPr>
            <a:r>
              <a:rPr lang="en-US" sz="3600" dirty="0">
                <a:solidFill>
                  <a:schemeClr val="bg1">
                    <a:lumMod val="65000"/>
                  </a:schemeClr>
                </a:solidFill>
                <a:latin typeface="Arial Black" pitchFamily="34" charset="0"/>
              </a:rPr>
              <a:t>   Existing Structural Systems</a:t>
            </a:r>
          </a:p>
          <a:p>
            <a:pPr>
              <a:lnSpc>
                <a:spcPct val="125000"/>
              </a:lnSpc>
              <a:defRPr/>
            </a:pPr>
            <a:r>
              <a:rPr lang="en-US" sz="3600" dirty="0">
                <a:solidFill>
                  <a:schemeClr val="bg1">
                    <a:lumMod val="65000"/>
                  </a:schemeClr>
                </a:solidFill>
                <a:latin typeface="Arial Black" pitchFamily="34" charset="0"/>
              </a:rPr>
              <a:t>   Thesis Proposal</a:t>
            </a:r>
          </a:p>
          <a:p>
            <a:pPr>
              <a:lnSpc>
                <a:spcPct val="125000"/>
              </a:lnSpc>
              <a:defRPr/>
            </a:pPr>
            <a:r>
              <a:rPr lang="en-US" sz="3600" dirty="0">
                <a:solidFill>
                  <a:schemeClr val="bg1">
                    <a:lumMod val="65000"/>
                  </a:schemeClr>
                </a:solidFill>
                <a:latin typeface="Arial Black" pitchFamily="34" charset="0"/>
              </a:rPr>
              <a:t>   </a:t>
            </a:r>
            <a:r>
              <a:rPr lang="en-US" sz="3600" dirty="0">
                <a:solidFill>
                  <a:srgbClr val="0066CC"/>
                </a:solidFill>
                <a:latin typeface="Arial Black" pitchFamily="34" charset="0"/>
              </a:rPr>
              <a:t>Concrete Redesign</a:t>
            </a:r>
          </a:p>
          <a:p>
            <a:pPr>
              <a:lnSpc>
                <a:spcPct val="125000"/>
              </a:lnSpc>
              <a:defRPr/>
            </a:pPr>
            <a:r>
              <a:rPr lang="en-US" sz="3600" dirty="0">
                <a:solidFill>
                  <a:schemeClr val="bg1">
                    <a:lumMod val="65000"/>
                  </a:schemeClr>
                </a:solidFill>
                <a:latin typeface="Arial Black" pitchFamily="34" charset="0"/>
              </a:rPr>
              <a:t>   Glazing Evaluation</a:t>
            </a:r>
          </a:p>
          <a:p>
            <a:pPr>
              <a:lnSpc>
                <a:spcPct val="125000"/>
              </a:lnSpc>
              <a:defRPr/>
            </a:pPr>
            <a:r>
              <a:rPr lang="en-US" sz="3600" dirty="0">
                <a:solidFill>
                  <a:schemeClr val="bg1">
                    <a:lumMod val="65000"/>
                  </a:schemeClr>
                </a:solidFill>
                <a:latin typeface="Arial Black" pitchFamily="34" charset="0"/>
              </a:rPr>
              <a:t>   Conclusions</a:t>
            </a:r>
          </a:p>
          <a:p>
            <a:pPr>
              <a:lnSpc>
                <a:spcPct val="125000"/>
              </a:lnSpc>
              <a:defRPr/>
            </a:pPr>
            <a:r>
              <a:rPr lang="en-US" sz="3600" dirty="0">
                <a:solidFill>
                  <a:schemeClr val="bg1">
                    <a:lumMod val="65000"/>
                  </a:schemeClr>
                </a:solidFill>
                <a:latin typeface="Arial Black" pitchFamily="34" charset="0"/>
              </a:rPr>
              <a:t>   Questions/Comments</a:t>
            </a:r>
          </a:p>
        </p:txBody>
      </p:sp>
      <p:cxnSp>
        <p:nvCxnSpPr>
          <p:cNvPr id="12" name="Straight Connector 11"/>
          <p:cNvCxnSpPr/>
          <p:nvPr/>
        </p:nvCxnSpPr>
        <p:spPr>
          <a:xfrm>
            <a:off x="609600" y="990600"/>
            <a:ext cx="17678400" cy="0"/>
          </a:xfrm>
          <a:prstGeom prst="line">
            <a:avLst/>
          </a:prstGeom>
          <a:effectLst>
            <a:glow rad="228600">
              <a:schemeClr val="accent1">
                <a:satMod val="175000"/>
                <a:alpha val="40000"/>
              </a:schemeClr>
            </a:glow>
            <a:innerShdw blurRad="114300">
              <a:prstClr val="black"/>
            </a:innerShdw>
          </a:effectLst>
        </p:spPr>
        <p:style>
          <a:lnRef idx="1">
            <a:schemeClr val="accent1"/>
          </a:lnRef>
          <a:fillRef idx="0">
            <a:schemeClr val="accent1"/>
          </a:fillRef>
          <a:effectRef idx="0">
            <a:schemeClr val="accent1"/>
          </a:effectRef>
          <a:fontRef idx="minor">
            <a:schemeClr val="tx1"/>
          </a:fontRef>
        </p:style>
      </p:cxnSp>
      <p:sp>
        <p:nvSpPr>
          <p:cNvPr id="20487" name="TextBox 21"/>
          <p:cNvSpPr txBox="1">
            <a:spLocks noChangeArrowheads="1"/>
          </p:cNvSpPr>
          <p:nvPr/>
        </p:nvSpPr>
        <p:spPr bwMode="auto">
          <a:xfrm>
            <a:off x="9144000" y="381000"/>
            <a:ext cx="9144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a:solidFill>
                  <a:schemeClr val="tx1"/>
                </a:solidFill>
                <a:latin typeface="Arial" charset="0"/>
                <a:cs typeface="Arial" charset="0"/>
              </a:defRPr>
            </a:lvl1pPr>
            <a:lvl2pPr marL="742950" indent="-285750" eaLnBrk="0" hangingPunct="0">
              <a:defRPr sz="2200">
                <a:solidFill>
                  <a:schemeClr val="tx1"/>
                </a:solidFill>
                <a:latin typeface="Arial" charset="0"/>
                <a:cs typeface="Arial" charset="0"/>
              </a:defRPr>
            </a:lvl2pPr>
            <a:lvl3pPr marL="1143000" indent="-228600" eaLnBrk="0" hangingPunct="0">
              <a:defRPr sz="2200">
                <a:solidFill>
                  <a:schemeClr val="tx1"/>
                </a:solidFill>
                <a:latin typeface="Arial" charset="0"/>
                <a:cs typeface="Arial" charset="0"/>
              </a:defRPr>
            </a:lvl3pPr>
            <a:lvl4pPr marL="1600200" indent="-228600" eaLnBrk="0" hangingPunct="0">
              <a:defRPr sz="2200">
                <a:solidFill>
                  <a:schemeClr val="tx1"/>
                </a:solidFill>
                <a:latin typeface="Arial" charset="0"/>
                <a:cs typeface="Arial" charset="0"/>
              </a:defRPr>
            </a:lvl4pPr>
            <a:lvl5pPr marL="2057400" indent="-228600" eaLnBrk="0" hangingPunct="0">
              <a:defRPr sz="2200">
                <a:solidFill>
                  <a:schemeClr val="tx1"/>
                </a:solidFill>
                <a:latin typeface="Arial" charset="0"/>
                <a:cs typeface="Arial" charset="0"/>
              </a:defRPr>
            </a:lvl5pPr>
            <a:lvl6pPr marL="2514600" indent="-228600" eaLnBrk="0" fontAlgn="base" hangingPunct="0">
              <a:spcBef>
                <a:spcPct val="0"/>
              </a:spcBef>
              <a:spcAft>
                <a:spcPct val="0"/>
              </a:spcAft>
              <a:defRPr sz="2200">
                <a:solidFill>
                  <a:schemeClr val="tx1"/>
                </a:solidFill>
                <a:latin typeface="Arial" charset="0"/>
                <a:cs typeface="Arial" charset="0"/>
              </a:defRPr>
            </a:lvl6pPr>
            <a:lvl7pPr marL="2971800" indent="-228600" eaLnBrk="0" fontAlgn="base" hangingPunct="0">
              <a:spcBef>
                <a:spcPct val="0"/>
              </a:spcBef>
              <a:spcAft>
                <a:spcPct val="0"/>
              </a:spcAft>
              <a:defRPr sz="2200">
                <a:solidFill>
                  <a:schemeClr val="tx1"/>
                </a:solidFill>
                <a:latin typeface="Arial" charset="0"/>
                <a:cs typeface="Arial" charset="0"/>
              </a:defRPr>
            </a:lvl7pPr>
            <a:lvl8pPr marL="3429000" indent="-228600" eaLnBrk="0" fontAlgn="base" hangingPunct="0">
              <a:spcBef>
                <a:spcPct val="0"/>
              </a:spcBef>
              <a:spcAft>
                <a:spcPct val="0"/>
              </a:spcAft>
              <a:defRPr sz="2200">
                <a:solidFill>
                  <a:schemeClr val="tx1"/>
                </a:solidFill>
                <a:latin typeface="Arial" charset="0"/>
                <a:cs typeface="Arial" charset="0"/>
              </a:defRPr>
            </a:lvl8pPr>
            <a:lvl9pPr marL="3886200" indent="-228600" eaLnBrk="0" fontAlgn="base" hangingPunct="0">
              <a:spcBef>
                <a:spcPct val="0"/>
              </a:spcBef>
              <a:spcAft>
                <a:spcPct val="0"/>
              </a:spcAft>
              <a:defRPr sz="2200">
                <a:solidFill>
                  <a:schemeClr val="tx1"/>
                </a:solidFill>
                <a:latin typeface="Arial" charset="0"/>
                <a:cs typeface="Arial" charset="0"/>
              </a:defRPr>
            </a:lvl9pPr>
          </a:lstStyle>
          <a:p>
            <a:pPr algn="ctr" eaLnBrk="1" hangingPunct="1"/>
            <a:r>
              <a:rPr lang="en-US" sz="3600">
                <a:solidFill>
                  <a:schemeClr val="bg1"/>
                </a:solidFill>
                <a:latin typeface="Arial Black" pitchFamily="34" charset="0"/>
              </a:rPr>
              <a:t>Lateral Redesign</a:t>
            </a:r>
            <a:endParaRPr lang="en-US" sz="3600">
              <a:latin typeface="Arial Black" pitchFamily="34" charset="0"/>
            </a:endParaRPr>
          </a:p>
        </p:txBody>
      </p:sp>
      <p:pic>
        <p:nvPicPr>
          <p:cNvPr id="20488" name="Picture 2"/>
          <p:cNvPicPr>
            <a:picLocks noChangeAspect="1"/>
          </p:cNvPicPr>
          <p:nvPr/>
        </p:nvPicPr>
        <p:blipFill>
          <a:blip r:embed="rId2">
            <a:extLst>
              <a:ext uri="{28A0092B-C50C-407E-A947-70E740481C1C}">
                <a14:useLocalDpi xmlns:a14="http://schemas.microsoft.com/office/drawing/2010/main" val="0"/>
              </a:ext>
            </a:extLst>
          </a:blip>
          <a:srcRect l="16573" t="20370" r="30586" b="7407"/>
          <a:stretch>
            <a:fillRect/>
          </a:stretch>
        </p:blipFill>
        <p:spPr bwMode="auto">
          <a:xfrm>
            <a:off x="18532475" y="0"/>
            <a:ext cx="8956675"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9" name="TextBox 20"/>
          <p:cNvSpPr txBox="1">
            <a:spLocks noChangeArrowheads="1"/>
          </p:cNvSpPr>
          <p:nvPr/>
        </p:nvSpPr>
        <p:spPr bwMode="auto">
          <a:xfrm>
            <a:off x="14249400" y="1430338"/>
            <a:ext cx="502920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a:solidFill>
                  <a:schemeClr val="tx1"/>
                </a:solidFill>
                <a:latin typeface="Arial" charset="0"/>
                <a:cs typeface="Arial" charset="0"/>
              </a:defRPr>
            </a:lvl1pPr>
            <a:lvl2pPr marL="742950" indent="-285750" eaLnBrk="0" hangingPunct="0">
              <a:defRPr sz="2200">
                <a:solidFill>
                  <a:schemeClr val="tx1"/>
                </a:solidFill>
                <a:latin typeface="Arial" charset="0"/>
                <a:cs typeface="Arial" charset="0"/>
              </a:defRPr>
            </a:lvl2pPr>
            <a:lvl3pPr marL="1143000" indent="-228600" eaLnBrk="0" hangingPunct="0">
              <a:defRPr sz="2200">
                <a:solidFill>
                  <a:schemeClr val="tx1"/>
                </a:solidFill>
                <a:latin typeface="Arial" charset="0"/>
                <a:cs typeface="Arial" charset="0"/>
              </a:defRPr>
            </a:lvl3pPr>
            <a:lvl4pPr marL="1600200" indent="-228600" eaLnBrk="0" hangingPunct="0">
              <a:defRPr sz="2200">
                <a:solidFill>
                  <a:schemeClr val="tx1"/>
                </a:solidFill>
                <a:latin typeface="Arial" charset="0"/>
                <a:cs typeface="Arial" charset="0"/>
              </a:defRPr>
            </a:lvl4pPr>
            <a:lvl5pPr marL="2057400" indent="-228600" eaLnBrk="0" hangingPunct="0">
              <a:defRPr sz="2200">
                <a:solidFill>
                  <a:schemeClr val="tx1"/>
                </a:solidFill>
                <a:latin typeface="Arial" charset="0"/>
                <a:cs typeface="Arial" charset="0"/>
              </a:defRPr>
            </a:lvl5pPr>
            <a:lvl6pPr marL="2514600" indent="-228600" eaLnBrk="0" fontAlgn="base" hangingPunct="0">
              <a:spcBef>
                <a:spcPct val="0"/>
              </a:spcBef>
              <a:spcAft>
                <a:spcPct val="0"/>
              </a:spcAft>
              <a:defRPr sz="2200">
                <a:solidFill>
                  <a:schemeClr val="tx1"/>
                </a:solidFill>
                <a:latin typeface="Arial" charset="0"/>
                <a:cs typeface="Arial" charset="0"/>
              </a:defRPr>
            </a:lvl6pPr>
            <a:lvl7pPr marL="2971800" indent="-228600" eaLnBrk="0" fontAlgn="base" hangingPunct="0">
              <a:spcBef>
                <a:spcPct val="0"/>
              </a:spcBef>
              <a:spcAft>
                <a:spcPct val="0"/>
              </a:spcAft>
              <a:defRPr sz="2200">
                <a:solidFill>
                  <a:schemeClr val="tx1"/>
                </a:solidFill>
                <a:latin typeface="Arial" charset="0"/>
                <a:cs typeface="Arial" charset="0"/>
              </a:defRPr>
            </a:lvl7pPr>
            <a:lvl8pPr marL="3429000" indent="-228600" eaLnBrk="0" fontAlgn="base" hangingPunct="0">
              <a:spcBef>
                <a:spcPct val="0"/>
              </a:spcBef>
              <a:spcAft>
                <a:spcPct val="0"/>
              </a:spcAft>
              <a:defRPr sz="2200">
                <a:solidFill>
                  <a:schemeClr val="tx1"/>
                </a:solidFill>
                <a:latin typeface="Arial" charset="0"/>
                <a:cs typeface="Arial" charset="0"/>
              </a:defRPr>
            </a:lvl8pPr>
            <a:lvl9pPr marL="3886200" indent="-228600" eaLnBrk="0" fontAlgn="base" hangingPunct="0">
              <a:spcBef>
                <a:spcPct val="0"/>
              </a:spcBef>
              <a:spcAft>
                <a:spcPct val="0"/>
              </a:spcAft>
              <a:defRPr sz="2200">
                <a:solidFill>
                  <a:schemeClr val="tx1"/>
                </a:solidFill>
                <a:latin typeface="Arial" charset="0"/>
                <a:cs typeface="Arial" charset="0"/>
              </a:defRPr>
            </a:lvl9pPr>
          </a:lstStyle>
          <a:p>
            <a:pPr eaLnBrk="1" hangingPunct="1"/>
            <a:r>
              <a:rPr lang="en-US" sz="2800">
                <a:solidFill>
                  <a:schemeClr val="bg1"/>
                </a:solidFill>
                <a:latin typeface="Arial Black" pitchFamily="34" charset="0"/>
              </a:rPr>
              <a:t>Right:  ETABS lateral model used to consider torsional irregularity and P-Delta Effects</a:t>
            </a:r>
            <a:endParaRPr lang="en-US" sz="2400">
              <a:solidFill>
                <a:schemeClr val="bg1"/>
              </a:solidFill>
              <a:latin typeface="Arial Black" pitchFamily="34" charset="0"/>
            </a:endParaRPr>
          </a:p>
        </p:txBody>
      </p:sp>
      <p:pic>
        <p:nvPicPr>
          <p:cNvPr id="20490" name="Picture 3"/>
          <p:cNvPicPr>
            <a:picLocks noChangeAspect="1"/>
          </p:cNvPicPr>
          <p:nvPr/>
        </p:nvPicPr>
        <p:blipFill>
          <a:blip r:embed="rId3">
            <a:extLst>
              <a:ext uri="{28A0092B-C50C-407E-A947-70E740481C1C}">
                <a14:useLocalDpi xmlns:a14="http://schemas.microsoft.com/office/drawing/2010/main" val="0"/>
              </a:ext>
            </a:extLst>
          </a:blip>
          <a:srcRect l="4852" t="4443" r="5244" b="72917"/>
          <a:stretch>
            <a:fillRect/>
          </a:stretch>
        </p:blipFill>
        <p:spPr bwMode="auto">
          <a:xfrm>
            <a:off x="9410700" y="3911600"/>
            <a:ext cx="8572500" cy="279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91" name="TextBox 16"/>
          <p:cNvSpPr txBox="1">
            <a:spLocks noChangeArrowheads="1"/>
          </p:cNvSpPr>
          <p:nvPr/>
        </p:nvSpPr>
        <p:spPr bwMode="auto">
          <a:xfrm>
            <a:off x="9034463" y="1905000"/>
            <a:ext cx="472440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a:solidFill>
                  <a:schemeClr val="tx1"/>
                </a:solidFill>
                <a:latin typeface="Arial" charset="0"/>
                <a:cs typeface="Arial" charset="0"/>
              </a:defRPr>
            </a:lvl1pPr>
            <a:lvl2pPr marL="742950" indent="-285750" eaLnBrk="0" hangingPunct="0">
              <a:defRPr sz="2200">
                <a:solidFill>
                  <a:schemeClr val="tx1"/>
                </a:solidFill>
                <a:latin typeface="Arial" charset="0"/>
                <a:cs typeface="Arial" charset="0"/>
              </a:defRPr>
            </a:lvl2pPr>
            <a:lvl3pPr marL="1143000" indent="-228600" eaLnBrk="0" hangingPunct="0">
              <a:defRPr sz="2200">
                <a:solidFill>
                  <a:schemeClr val="tx1"/>
                </a:solidFill>
                <a:latin typeface="Arial" charset="0"/>
                <a:cs typeface="Arial" charset="0"/>
              </a:defRPr>
            </a:lvl3pPr>
            <a:lvl4pPr marL="1600200" indent="-228600" eaLnBrk="0" hangingPunct="0">
              <a:defRPr sz="2200">
                <a:solidFill>
                  <a:schemeClr val="tx1"/>
                </a:solidFill>
                <a:latin typeface="Arial" charset="0"/>
                <a:cs typeface="Arial" charset="0"/>
              </a:defRPr>
            </a:lvl4pPr>
            <a:lvl5pPr marL="2057400" indent="-228600" eaLnBrk="0" hangingPunct="0">
              <a:defRPr sz="2200">
                <a:solidFill>
                  <a:schemeClr val="tx1"/>
                </a:solidFill>
                <a:latin typeface="Arial" charset="0"/>
                <a:cs typeface="Arial" charset="0"/>
              </a:defRPr>
            </a:lvl5pPr>
            <a:lvl6pPr marL="2514600" indent="-228600" eaLnBrk="0" fontAlgn="base" hangingPunct="0">
              <a:spcBef>
                <a:spcPct val="0"/>
              </a:spcBef>
              <a:spcAft>
                <a:spcPct val="0"/>
              </a:spcAft>
              <a:defRPr sz="2200">
                <a:solidFill>
                  <a:schemeClr val="tx1"/>
                </a:solidFill>
                <a:latin typeface="Arial" charset="0"/>
                <a:cs typeface="Arial" charset="0"/>
              </a:defRPr>
            </a:lvl6pPr>
            <a:lvl7pPr marL="2971800" indent="-228600" eaLnBrk="0" fontAlgn="base" hangingPunct="0">
              <a:spcBef>
                <a:spcPct val="0"/>
              </a:spcBef>
              <a:spcAft>
                <a:spcPct val="0"/>
              </a:spcAft>
              <a:defRPr sz="2200">
                <a:solidFill>
                  <a:schemeClr val="tx1"/>
                </a:solidFill>
                <a:latin typeface="Arial" charset="0"/>
                <a:cs typeface="Arial" charset="0"/>
              </a:defRPr>
            </a:lvl7pPr>
            <a:lvl8pPr marL="3429000" indent="-228600" eaLnBrk="0" fontAlgn="base" hangingPunct="0">
              <a:spcBef>
                <a:spcPct val="0"/>
              </a:spcBef>
              <a:spcAft>
                <a:spcPct val="0"/>
              </a:spcAft>
              <a:defRPr sz="2200">
                <a:solidFill>
                  <a:schemeClr val="tx1"/>
                </a:solidFill>
                <a:latin typeface="Arial" charset="0"/>
                <a:cs typeface="Arial" charset="0"/>
              </a:defRPr>
            </a:lvl8pPr>
            <a:lvl9pPr marL="3886200" indent="-228600" eaLnBrk="0" fontAlgn="base" hangingPunct="0">
              <a:spcBef>
                <a:spcPct val="0"/>
              </a:spcBef>
              <a:spcAft>
                <a:spcPct val="0"/>
              </a:spcAft>
              <a:defRPr sz="2200">
                <a:solidFill>
                  <a:schemeClr val="tx1"/>
                </a:solidFill>
                <a:latin typeface="Arial" charset="0"/>
                <a:cs typeface="Arial" charset="0"/>
              </a:defRPr>
            </a:lvl9pPr>
          </a:lstStyle>
          <a:p>
            <a:pPr eaLnBrk="1" hangingPunct="1"/>
            <a:r>
              <a:rPr lang="en-US" sz="2800">
                <a:solidFill>
                  <a:schemeClr val="bg1"/>
                </a:solidFill>
                <a:latin typeface="Arial Black" pitchFamily="34" charset="0"/>
              </a:rPr>
              <a:t>BOTTOM:  Drifts including torsional irregularity and P-Delta compared to limits</a:t>
            </a:r>
            <a:endParaRPr lang="en-US" sz="2400">
              <a:solidFill>
                <a:schemeClr val="bg1"/>
              </a:solidFill>
              <a:latin typeface="Arial Black"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9144000" y="-7086600"/>
            <a:ext cx="9144000" cy="6858000"/>
          </a:xfrm>
          <a:prstGeom prst="rect">
            <a:avLst/>
          </a:prstGeom>
          <a:solidFill>
            <a:srgbClr val="5883DF"/>
          </a:solidFill>
          <a:ln w="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en-US" dirty="0"/>
          </a:p>
        </p:txBody>
      </p:sp>
      <p:sp>
        <p:nvSpPr>
          <p:cNvPr id="7" name="Rectangle 6"/>
          <p:cNvSpPr/>
          <p:nvPr/>
        </p:nvSpPr>
        <p:spPr>
          <a:xfrm>
            <a:off x="0" y="-7086600"/>
            <a:ext cx="9144000" cy="6858000"/>
          </a:xfrm>
          <a:prstGeom prst="rect">
            <a:avLst/>
          </a:prstGeom>
          <a:solidFill>
            <a:srgbClr val="FF0000"/>
          </a:solidFill>
          <a:ln w="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en-US" dirty="0"/>
          </a:p>
        </p:txBody>
      </p:sp>
      <p:sp>
        <p:nvSpPr>
          <p:cNvPr id="8" name="Rectangle 7"/>
          <p:cNvSpPr/>
          <p:nvPr/>
        </p:nvSpPr>
        <p:spPr>
          <a:xfrm>
            <a:off x="18288000" y="-7086600"/>
            <a:ext cx="9144000" cy="6858000"/>
          </a:xfrm>
          <a:prstGeom prst="rect">
            <a:avLst/>
          </a:prstGeom>
          <a:solidFill>
            <a:srgbClr val="00B050"/>
          </a:solidFill>
          <a:ln w="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en-US" dirty="0"/>
          </a:p>
        </p:txBody>
      </p:sp>
      <p:sp>
        <p:nvSpPr>
          <p:cNvPr id="2" name="TextBox 1"/>
          <p:cNvSpPr txBox="1"/>
          <p:nvPr/>
        </p:nvSpPr>
        <p:spPr>
          <a:xfrm>
            <a:off x="609600" y="304800"/>
            <a:ext cx="8424863" cy="6324600"/>
          </a:xfrm>
          <a:prstGeom prst="rect">
            <a:avLst/>
          </a:prstGeom>
          <a:noFill/>
        </p:spPr>
        <p:txBody>
          <a:bodyPr>
            <a:spAutoFit/>
          </a:bodyPr>
          <a:lstStyle/>
          <a:p>
            <a:pPr>
              <a:lnSpc>
                <a:spcPct val="125000"/>
              </a:lnSpc>
              <a:defRPr/>
            </a:pPr>
            <a:r>
              <a:rPr lang="en-US" sz="3600" dirty="0">
                <a:solidFill>
                  <a:schemeClr val="bg1"/>
                </a:solidFill>
                <a:latin typeface="Arial Black" pitchFamily="34" charset="0"/>
              </a:rPr>
              <a:t>Mountain Hotel</a:t>
            </a:r>
          </a:p>
          <a:p>
            <a:pPr>
              <a:lnSpc>
                <a:spcPct val="125000"/>
              </a:lnSpc>
              <a:defRPr/>
            </a:pPr>
            <a:endParaRPr lang="en-US" sz="3600" dirty="0">
              <a:solidFill>
                <a:schemeClr val="bg1"/>
              </a:solidFill>
              <a:latin typeface="Arial Black" pitchFamily="34" charset="0"/>
            </a:endParaRPr>
          </a:p>
          <a:p>
            <a:pPr>
              <a:lnSpc>
                <a:spcPct val="125000"/>
              </a:lnSpc>
              <a:defRPr/>
            </a:pPr>
            <a:r>
              <a:rPr lang="en-US" sz="3600" dirty="0">
                <a:solidFill>
                  <a:schemeClr val="bg1">
                    <a:lumMod val="85000"/>
                  </a:schemeClr>
                </a:solidFill>
                <a:latin typeface="Arial Black" pitchFamily="34" charset="0"/>
              </a:rPr>
              <a:t>   </a:t>
            </a:r>
            <a:r>
              <a:rPr lang="en-US" sz="3600" dirty="0">
                <a:solidFill>
                  <a:schemeClr val="bg1">
                    <a:lumMod val="65000"/>
                  </a:schemeClr>
                </a:solidFill>
                <a:latin typeface="Arial Black" pitchFamily="34" charset="0"/>
              </a:rPr>
              <a:t>Introduction</a:t>
            </a:r>
          </a:p>
          <a:p>
            <a:pPr>
              <a:lnSpc>
                <a:spcPct val="125000"/>
              </a:lnSpc>
              <a:defRPr/>
            </a:pPr>
            <a:r>
              <a:rPr lang="en-US" sz="3600" dirty="0">
                <a:solidFill>
                  <a:schemeClr val="bg1">
                    <a:lumMod val="65000"/>
                  </a:schemeClr>
                </a:solidFill>
                <a:latin typeface="Arial Black" pitchFamily="34" charset="0"/>
              </a:rPr>
              <a:t>   Existing Structural Systems</a:t>
            </a:r>
          </a:p>
          <a:p>
            <a:pPr>
              <a:lnSpc>
                <a:spcPct val="125000"/>
              </a:lnSpc>
              <a:defRPr/>
            </a:pPr>
            <a:r>
              <a:rPr lang="en-US" sz="3600" dirty="0">
                <a:solidFill>
                  <a:schemeClr val="bg1">
                    <a:lumMod val="65000"/>
                  </a:schemeClr>
                </a:solidFill>
                <a:latin typeface="Arial Black" pitchFamily="34" charset="0"/>
              </a:rPr>
              <a:t>   Thesis Proposal</a:t>
            </a:r>
          </a:p>
          <a:p>
            <a:pPr>
              <a:lnSpc>
                <a:spcPct val="125000"/>
              </a:lnSpc>
              <a:defRPr/>
            </a:pPr>
            <a:r>
              <a:rPr lang="en-US" sz="3600" dirty="0">
                <a:solidFill>
                  <a:schemeClr val="bg1">
                    <a:lumMod val="65000"/>
                  </a:schemeClr>
                </a:solidFill>
                <a:latin typeface="Arial Black" pitchFamily="34" charset="0"/>
              </a:rPr>
              <a:t>   </a:t>
            </a:r>
            <a:r>
              <a:rPr lang="en-US" sz="3600" dirty="0">
                <a:solidFill>
                  <a:srgbClr val="0066CC"/>
                </a:solidFill>
                <a:latin typeface="Arial Black" pitchFamily="34" charset="0"/>
              </a:rPr>
              <a:t>Concrete Redesign</a:t>
            </a:r>
          </a:p>
          <a:p>
            <a:pPr>
              <a:lnSpc>
                <a:spcPct val="125000"/>
              </a:lnSpc>
              <a:defRPr/>
            </a:pPr>
            <a:r>
              <a:rPr lang="en-US" sz="3600" dirty="0">
                <a:solidFill>
                  <a:schemeClr val="bg1">
                    <a:lumMod val="65000"/>
                  </a:schemeClr>
                </a:solidFill>
                <a:latin typeface="Arial Black" pitchFamily="34" charset="0"/>
              </a:rPr>
              <a:t>   Glazing Evaluation</a:t>
            </a:r>
          </a:p>
          <a:p>
            <a:pPr>
              <a:lnSpc>
                <a:spcPct val="125000"/>
              </a:lnSpc>
              <a:defRPr/>
            </a:pPr>
            <a:r>
              <a:rPr lang="en-US" sz="3600" dirty="0">
                <a:solidFill>
                  <a:schemeClr val="bg1">
                    <a:lumMod val="65000"/>
                  </a:schemeClr>
                </a:solidFill>
                <a:latin typeface="Arial Black" pitchFamily="34" charset="0"/>
              </a:rPr>
              <a:t>   Conclusions</a:t>
            </a:r>
          </a:p>
          <a:p>
            <a:pPr>
              <a:lnSpc>
                <a:spcPct val="125000"/>
              </a:lnSpc>
              <a:defRPr/>
            </a:pPr>
            <a:r>
              <a:rPr lang="en-US" sz="3600" dirty="0">
                <a:solidFill>
                  <a:schemeClr val="bg1">
                    <a:lumMod val="65000"/>
                  </a:schemeClr>
                </a:solidFill>
                <a:latin typeface="Arial Black" pitchFamily="34" charset="0"/>
              </a:rPr>
              <a:t>   Questions/Comments</a:t>
            </a:r>
          </a:p>
        </p:txBody>
      </p:sp>
      <p:cxnSp>
        <p:nvCxnSpPr>
          <p:cNvPr id="12" name="Straight Connector 11"/>
          <p:cNvCxnSpPr/>
          <p:nvPr/>
        </p:nvCxnSpPr>
        <p:spPr>
          <a:xfrm>
            <a:off x="609600" y="990600"/>
            <a:ext cx="17678400" cy="0"/>
          </a:xfrm>
          <a:prstGeom prst="line">
            <a:avLst/>
          </a:prstGeom>
          <a:effectLst>
            <a:glow rad="228600">
              <a:schemeClr val="accent1">
                <a:satMod val="175000"/>
                <a:alpha val="40000"/>
              </a:schemeClr>
            </a:glow>
            <a:innerShdw blurRad="114300">
              <a:prstClr val="black"/>
            </a:innerShdw>
          </a:effectLst>
        </p:spPr>
        <p:style>
          <a:lnRef idx="1">
            <a:schemeClr val="accent1"/>
          </a:lnRef>
          <a:fillRef idx="0">
            <a:schemeClr val="accent1"/>
          </a:fillRef>
          <a:effectRef idx="0">
            <a:schemeClr val="accent1"/>
          </a:effectRef>
          <a:fontRef idx="minor">
            <a:schemeClr val="tx1"/>
          </a:fontRef>
        </p:style>
      </p:cxnSp>
      <p:sp>
        <p:nvSpPr>
          <p:cNvPr id="21511" name="TextBox 21"/>
          <p:cNvSpPr txBox="1">
            <a:spLocks noChangeArrowheads="1"/>
          </p:cNvSpPr>
          <p:nvPr/>
        </p:nvSpPr>
        <p:spPr bwMode="auto">
          <a:xfrm>
            <a:off x="9144000" y="381000"/>
            <a:ext cx="9144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a:solidFill>
                  <a:schemeClr val="tx1"/>
                </a:solidFill>
                <a:latin typeface="Arial" charset="0"/>
                <a:cs typeface="Arial" charset="0"/>
              </a:defRPr>
            </a:lvl1pPr>
            <a:lvl2pPr marL="742950" indent="-285750" eaLnBrk="0" hangingPunct="0">
              <a:defRPr sz="2200">
                <a:solidFill>
                  <a:schemeClr val="tx1"/>
                </a:solidFill>
                <a:latin typeface="Arial" charset="0"/>
                <a:cs typeface="Arial" charset="0"/>
              </a:defRPr>
            </a:lvl2pPr>
            <a:lvl3pPr marL="1143000" indent="-228600" eaLnBrk="0" hangingPunct="0">
              <a:defRPr sz="2200">
                <a:solidFill>
                  <a:schemeClr val="tx1"/>
                </a:solidFill>
                <a:latin typeface="Arial" charset="0"/>
                <a:cs typeface="Arial" charset="0"/>
              </a:defRPr>
            </a:lvl3pPr>
            <a:lvl4pPr marL="1600200" indent="-228600" eaLnBrk="0" hangingPunct="0">
              <a:defRPr sz="2200">
                <a:solidFill>
                  <a:schemeClr val="tx1"/>
                </a:solidFill>
                <a:latin typeface="Arial" charset="0"/>
                <a:cs typeface="Arial" charset="0"/>
              </a:defRPr>
            </a:lvl4pPr>
            <a:lvl5pPr marL="2057400" indent="-228600" eaLnBrk="0" hangingPunct="0">
              <a:defRPr sz="2200">
                <a:solidFill>
                  <a:schemeClr val="tx1"/>
                </a:solidFill>
                <a:latin typeface="Arial" charset="0"/>
                <a:cs typeface="Arial" charset="0"/>
              </a:defRPr>
            </a:lvl5pPr>
            <a:lvl6pPr marL="2514600" indent="-228600" eaLnBrk="0" fontAlgn="base" hangingPunct="0">
              <a:spcBef>
                <a:spcPct val="0"/>
              </a:spcBef>
              <a:spcAft>
                <a:spcPct val="0"/>
              </a:spcAft>
              <a:defRPr sz="2200">
                <a:solidFill>
                  <a:schemeClr val="tx1"/>
                </a:solidFill>
                <a:latin typeface="Arial" charset="0"/>
                <a:cs typeface="Arial" charset="0"/>
              </a:defRPr>
            </a:lvl6pPr>
            <a:lvl7pPr marL="2971800" indent="-228600" eaLnBrk="0" fontAlgn="base" hangingPunct="0">
              <a:spcBef>
                <a:spcPct val="0"/>
              </a:spcBef>
              <a:spcAft>
                <a:spcPct val="0"/>
              </a:spcAft>
              <a:defRPr sz="2200">
                <a:solidFill>
                  <a:schemeClr val="tx1"/>
                </a:solidFill>
                <a:latin typeface="Arial" charset="0"/>
                <a:cs typeface="Arial" charset="0"/>
              </a:defRPr>
            </a:lvl7pPr>
            <a:lvl8pPr marL="3429000" indent="-228600" eaLnBrk="0" fontAlgn="base" hangingPunct="0">
              <a:spcBef>
                <a:spcPct val="0"/>
              </a:spcBef>
              <a:spcAft>
                <a:spcPct val="0"/>
              </a:spcAft>
              <a:defRPr sz="2200">
                <a:solidFill>
                  <a:schemeClr val="tx1"/>
                </a:solidFill>
                <a:latin typeface="Arial" charset="0"/>
                <a:cs typeface="Arial" charset="0"/>
              </a:defRPr>
            </a:lvl8pPr>
            <a:lvl9pPr marL="3886200" indent="-228600" eaLnBrk="0" fontAlgn="base" hangingPunct="0">
              <a:spcBef>
                <a:spcPct val="0"/>
              </a:spcBef>
              <a:spcAft>
                <a:spcPct val="0"/>
              </a:spcAft>
              <a:defRPr sz="2200">
                <a:solidFill>
                  <a:schemeClr val="tx1"/>
                </a:solidFill>
                <a:latin typeface="Arial" charset="0"/>
                <a:cs typeface="Arial" charset="0"/>
              </a:defRPr>
            </a:lvl9pPr>
          </a:lstStyle>
          <a:p>
            <a:pPr algn="ctr" eaLnBrk="1" hangingPunct="1"/>
            <a:r>
              <a:rPr lang="en-US" sz="3600">
                <a:solidFill>
                  <a:schemeClr val="bg1"/>
                </a:solidFill>
                <a:latin typeface="Arial Black" pitchFamily="34" charset="0"/>
              </a:rPr>
              <a:t>Foundation Redesign</a:t>
            </a:r>
            <a:endParaRPr lang="en-US" sz="3600">
              <a:latin typeface="Arial Black" pitchFamily="34" charset="0"/>
            </a:endParaRPr>
          </a:p>
        </p:txBody>
      </p:sp>
      <p:pic>
        <p:nvPicPr>
          <p:cNvPr id="21512" name="Picture 2"/>
          <p:cNvPicPr>
            <a:picLocks noChangeAspect="1"/>
          </p:cNvPicPr>
          <p:nvPr/>
        </p:nvPicPr>
        <p:blipFill>
          <a:blip r:embed="rId2">
            <a:extLst>
              <a:ext uri="{28A0092B-C50C-407E-A947-70E740481C1C}">
                <a14:useLocalDpi xmlns:a14="http://schemas.microsoft.com/office/drawing/2010/main" val="0"/>
              </a:ext>
            </a:extLst>
          </a:blip>
          <a:srcRect l="1920" t="5556" r="27391" b="44444"/>
          <a:stretch>
            <a:fillRect/>
          </a:stretch>
        </p:blipFill>
        <p:spPr bwMode="auto">
          <a:xfrm>
            <a:off x="8763000" y="1371600"/>
            <a:ext cx="975995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p:nvPr/>
        </p:nvSpPr>
        <p:spPr>
          <a:xfrm>
            <a:off x="19011900" y="609600"/>
            <a:ext cx="7696200" cy="2032000"/>
          </a:xfrm>
          <a:prstGeom prst="rect">
            <a:avLst/>
          </a:prstGeom>
          <a:noFill/>
        </p:spPr>
        <p:txBody>
          <a:bodyPr>
            <a:spAutoFit/>
          </a:bodyPr>
          <a:lstStyle/>
          <a:p>
            <a:pPr>
              <a:lnSpc>
                <a:spcPct val="150000"/>
              </a:lnSpc>
              <a:defRPr/>
            </a:pPr>
            <a:r>
              <a:rPr lang="en-US" sz="2800" dirty="0">
                <a:solidFill>
                  <a:schemeClr val="bg1"/>
                </a:solidFill>
                <a:latin typeface="Arial Black" pitchFamily="34" charset="0"/>
              </a:rPr>
              <a:t>From geotechnical report:</a:t>
            </a:r>
          </a:p>
          <a:p>
            <a:pPr marL="457200">
              <a:lnSpc>
                <a:spcPct val="150000"/>
              </a:lnSpc>
              <a:defRPr/>
            </a:pPr>
            <a:r>
              <a:rPr lang="en-US" sz="2800" dirty="0">
                <a:solidFill>
                  <a:schemeClr val="bg1"/>
                </a:solidFill>
                <a:latin typeface="Arial Black" pitchFamily="34" charset="0"/>
              </a:rPr>
              <a:t>Not prone to soil liquefaction</a:t>
            </a:r>
          </a:p>
          <a:p>
            <a:pPr marL="457200">
              <a:lnSpc>
                <a:spcPct val="150000"/>
              </a:lnSpc>
              <a:defRPr/>
            </a:pPr>
            <a:r>
              <a:rPr lang="en-US" sz="2800" dirty="0">
                <a:solidFill>
                  <a:schemeClr val="bg1"/>
                </a:solidFill>
                <a:latin typeface="Arial Black" pitchFamily="34" charset="0"/>
              </a:rPr>
              <a:t>Allowable Soil Bearing:  3500psf</a:t>
            </a:r>
          </a:p>
        </p:txBody>
      </p:sp>
      <p:sp>
        <p:nvSpPr>
          <p:cNvPr id="21514" name="TextBox 9"/>
          <p:cNvSpPr txBox="1">
            <a:spLocks noChangeArrowheads="1"/>
          </p:cNvSpPr>
          <p:nvPr/>
        </p:nvSpPr>
        <p:spPr bwMode="auto">
          <a:xfrm>
            <a:off x="19011900" y="2971800"/>
            <a:ext cx="8153400" cy="354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a:solidFill>
                  <a:schemeClr val="tx1"/>
                </a:solidFill>
                <a:latin typeface="Arial" charset="0"/>
                <a:cs typeface="Arial" charset="0"/>
              </a:defRPr>
            </a:lvl1pPr>
            <a:lvl2pPr marL="742950" indent="-285750" eaLnBrk="0" hangingPunct="0">
              <a:defRPr sz="2200">
                <a:solidFill>
                  <a:schemeClr val="tx1"/>
                </a:solidFill>
                <a:latin typeface="Arial" charset="0"/>
                <a:cs typeface="Arial" charset="0"/>
              </a:defRPr>
            </a:lvl2pPr>
            <a:lvl3pPr marL="1143000" indent="-228600" eaLnBrk="0" hangingPunct="0">
              <a:defRPr sz="2200">
                <a:solidFill>
                  <a:schemeClr val="tx1"/>
                </a:solidFill>
                <a:latin typeface="Arial" charset="0"/>
                <a:cs typeface="Arial" charset="0"/>
              </a:defRPr>
            </a:lvl3pPr>
            <a:lvl4pPr marL="1600200" indent="-228600" eaLnBrk="0" hangingPunct="0">
              <a:defRPr sz="2200">
                <a:solidFill>
                  <a:schemeClr val="tx1"/>
                </a:solidFill>
                <a:latin typeface="Arial" charset="0"/>
                <a:cs typeface="Arial" charset="0"/>
              </a:defRPr>
            </a:lvl4pPr>
            <a:lvl5pPr marL="2057400" indent="-228600" eaLnBrk="0" hangingPunct="0">
              <a:defRPr sz="2200">
                <a:solidFill>
                  <a:schemeClr val="tx1"/>
                </a:solidFill>
                <a:latin typeface="Arial" charset="0"/>
                <a:cs typeface="Arial" charset="0"/>
              </a:defRPr>
            </a:lvl5pPr>
            <a:lvl6pPr marL="2514600" indent="-228600" eaLnBrk="0" fontAlgn="base" hangingPunct="0">
              <a:spcBef>
                <a:spcPct val="0"/>
              </a:spcBef>
              <a:spcAft>
                <a:spcPct val="0"/>
              </a:spcAft>
              <a:defRPr sz="2200">
                <a:solidFill>
                  <a:schemeClr val="tx1"/>
                </a:solidFill>
                <a:latin typeface="Arial" charset="0"/>
                <a:cs typeface="Arial" charset="0"/>
              </a:defRPr>
            </a:lvl6pPr>
            <a:lvl7pPr marL="2971800" indent="-228600" eaLnBrk="0" fontAlgn="base" hangingPunct="0">
              <a:spcBef>
                <a:spcPct val="0"/>
              </a:spcBef>
              <a:spcAft>
                <a:spcPct val="0"/>
              </a:spcAft>
              <a:defRPr sz="2200">
                <a:solidFill>
                  <a:schemeClr val="tx1"/>
                </a:solidFill>
                <a:latin typeface="Arial" charset="0"/>
                <a:cs typeface="Arial" charset="0"/>
              </a:defRPr>
            </a:lvl7pPr>
            <a:lvl8pPr marL="3429000" indent="-228600" eaLnBrk="0" fontAlgn="base" hangingPunct="0">
              <a:spcBef>
                <a:spcPct val="0"/>
              </a:spcBef>
              <a:spcAft>
                <a:spcPct val="0"/>
              </a:spcAft>
              <a:defRPr sz="2200">
                <a:solidFill>
                  <a:schemeClr val="tx1"/>
                </a:solidFill>
                <a:latin typeface="Arial" charset="0"/>
                <a:cs typeface="Arial" charset="0"/>
              </a:defRPr>
            </a:lvl8pPr>
            <a:lvl9pPr marL="3886200" indent="-228600" eaLnBrk="0" fontAlgn="base" hangingPunct="0">
              <a:spcBef>
                <a:spcPct val="0"/>
              </a:spcBef>
              <a:spcAft>
                <a:spcPct val="0"/>
              </a:spcAft>
              <a:defRPr sz="2200">
                <a:solidFill>
                  <a:schemeClr val="tx1"/>
                </a:solidFill>
                <a:latin typeface="Arial" charset="0"/>
                <a:cs typeface="Arial" charset="0"/>
              </a:defRPr>
            </a:lvl9pPr>
          </a:lstStyle>
          <a:p>
            <a:pPr eaLnBrk="1" hangingPunct="1"/>
            <a:r>
              <a:rPr lang="en-US" sz="2800">
                <a:solidFill>
                  <a:schemeClr val="bg1"/>
                </a:solidFill>
                <a:latin typeface="Arial Black" pitchFamily="34" charset="0"/>
              </a:rPr>
              <a:t>Service loads calculated for base of each column</a:t>
            </a:r>
          </a:p>
          <a:p>
            <a:pPr eaLnBrk="1" hangingPunct="1"/>
            <a:endParaRPr lang="en-US" sz="2800">
              <a:solidFill>
                <a:schemeClr val="bg1"/>
              </a:solidFill>
              <a:latin typeface="Arial Black" pitchFamily="34" charset="0"/>
            </a:endParaRPr>
          </a:p>
          <a:p>
            <a:pPr eaLnBrk="1" hangingPunct="1"/>
            <a:r>
              <a:rPr lang="en-US" sz="2800">
                <a:solidFill>
                  <a:schemeClr val="bg1"/>
                </a:solidFill>
                <a:latin typeface="Arial Black" pitchFamily="34" charset="0"/>
              </a:rPr>
              <a:t>Allowable bearing used to size footings</a:t>
            </a:r>
          </a:p>
          <a:p>
            <a:pPr eaLnBrk="1" hangingPunct="1"/>
            <a:r>
              <a:rPr lang="en-US" sz="2800">
                <a:solidFill>
                  <a:schemeClr val="bg1"/>
                </a:solidFill>
                <a:latin typeface="Arial Black" pitchFamily="34" charset="0"/>
              </a:rPr>
              <a:t>Punching shear used to determine depth</a:t>
            </a:r>
          </a:p>
          <a:p>
            <a:pPr eaLnBrk="1" hangingPunct="1"/>
            <a:r>
              <a:rPr lang="en-US" sz="2800">
                <a:solidFill>
                  <a:schemeClr val="bg1"/>
                </a:solidFill>
                <a:latin typeface="Arial Black" pitchFamily="34" charset="0"/>
              </a:rPr>
              <a:t> </a:t>
            </a:r>
          </a:p>
          <a:p>
            <a:pPr eaLnBrk="1" hangingPunct="1"/>
            <a:r>
              <a:rPr lang="en-US" sz="2800">
                <a:solidFill>
                  <a:schemeClr val="bg1"/>
                </a:solidFill>
                <a:latin typeface="Arial Black" pitchFamily="34" charset="0"/>
              </a:rPr>
              <a:t>Rebar spacing determined assuming #5 bars used frequently in slab detailing</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9144000" y="-7086600"/>
            <a:ext cx="9144000" cy="6858000"/>
          </a:xfrm>
          <a:prstGeom prst="rect">
            <a:avLst/>
          </a:prstGeom>
          <a:solidFill>
            <a:srgbClr val="5883DF"/>
          </a:solidFill>
          <a:ln w="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en-US" dirty="0"/>
          </a:p>
        </p:txBody>
      </p:sp>
      <p:sp>
        <p:nvSpPr>
          <p:cNvPr id="7" name="Rectangle 6"/>
          <p:cNvSpPr/>
          <p:nvPr/>
        </p:nvSpPr>
        <p:spPr>
          <a:xfrm>
            <a:off x="0" y="-7086600"/>
            <a:ext cx="9144000" cy="6858000"/>
          </a:xfrm>
          <a:prstGeom prst="rect">
            <a:avLst/>
          </a:prstGeom>
          <a:solidFill>
            <a:srgbClr val="FF0000"/>
          </a:solidFill>
          <a:ln w="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en-US" dirty="0"/>
          </a:p>
        </p:txBody>
      </p:sp>
      <p:sp>
        <p:nvSpPr>
          <p:cNvPr id="8" name="Rectangle 7"/>
          <p:cNvSpPr/>
          <p:nvPr/>
        </p:nvSpPr>
        <p:spPr>
          <a:xfrm>
            <a:off x="18288000" y="-7086600"/>
            <a:ext cx="9144000" cy="6858000"/>
          </a:xfrm>
          <a:prstGeom prst="rect">
            <a:avLst/>
          </a:prstGeom>
          <a:solidFill>
            <a:srgbClr val="00B050"/>
          </a:solidFill>
          <a:ln w="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en-US" dirty="0"/>
          </a:p>
        </p:txBody>
      </p:sp>
      <p:sp>
        <p:nvSpPr>
          <p:cNvPr id="2" name="TextBox 1"/>
          <p:cNvSpPr txBox="1"/>
          <p:nvPr/>
        </p:nvSpPr>
        <p:spPr>
          <a:xfrm>
            <a:off x="609600" y="304800"/>
            <a:ext cx="8424863" cy="6324600"/>
          </a:xfrm>
          <a:prstGeom prst="rect">
            <a:avLst/>
          </a:prstGeom>
          <a:noFill/>
        </p:spPr>
        <p:txBody>
          <a:bodyPr>
            <a:spAutoFit/>
          </a:bodyPr>
          <a:lstStyle/>
          <a:p>
            <a:pPr>
              <a:lnSpc>
                <a:spcPct val="125000"/>
              </a:lnSpc>
              <a:defRPr/>
            </a:pPr>
            <a:r>
              <a:rPr lang="en-US" sz="3600" dirty="0">
                <a:solidFill>
                  <a:schemeClr val="bg1"/>
                </a:solidFill>
                <a:latin typeface="Arial Black" pitchFamily="34" charset="0"/>
              </a:rPr>
              <a:t>Mountain Hotel</a:t>
            </a:r>
          </a:p>
          <a:p>
            <a:pPr>
              <a:lnSpc>
                <a:spcPct val="125000"/>
              </a:lnSpc>
              <a:defRPr/>
            </a:pPr>
            <a:endParaRPr lang="en-US" sz="3600" dirty="0">
              <a:solidFill>
                <a:schemeClr val="bg1"/>
              </a:solidFill>
              <a:latin typeface="Arial Black" pitchFamily="34" charset="0"/>
            </a:endParaRPr>
          </a:p>
          <a:p>
            <a:pPr>
              <a:lnSpc>
                <a:spcPct val="125000"/>
              </a:lnSpc>
              <a:defRPr/>
            </a:pPr>
            <a:r>
              <a:rPr lang="en-US" sz="3600" dirty="0">
                <a:solidFill>
                  <a:schemeClr val="bg1">
                    <a:lumMod val="85000"/>
                  </a:schemeClr>
                </a:solidFill>
                <a:latin typeface="Arial Black" pitchFamily="34" charset="0"/>
              </a:rPr>
              <a:t>   </a:t>
            </a:r>
            <a:r>
              <a:rPr lang="en-US" sz="3600" dirty="0">
                <a:solidFill>
                  <a:schemeClr val="bg1">
                    <a:lumMod val="65000"/>
                  </a:schemeClr>
                </a:solidFill>
                <a:latin typeface="Arial Black" pitchFamily="34" charset="0"/>
              </a:rPr>
              <a:t>Introduction</a:t>
            </a:r>
          </a:p>
          <a:p>
            <a:pPr>
              <a:lnSpc>
                <a:spcPct val="125000"/>
              </a:lnSpc>
              <a:defRPr/>
            </a:pPr>
            <a:r>
              <a:rPr lang="en-US" sz="3600" dirty="0">
                <a:solidFill>
                  <a:schemeClr val="bg1">
                    <a:lumMod val="65000"/>
                  </a:schemeClr>
                </a:solidFill>
                <a:latin typeface="Arial Black" pitchFamily="34" charset="0"/>
              </a:rPr>
              <a:t>   Existing Structural Systems</a:t>
            </a:r>
          </a:p>
          <a:p>
            <a:pPr>
              <a:lnSpc>
                <a:spcPct val="125000"/>
              </a:lnSpc>
              <a:defRPr/>
            </a:pPr>
            <a:r>
              <a:rPr lang="en-US" sz="3600" dirty="0">
                <a:solidFill>
                  <a:schemeClr val="bg1">
                    <a:lumMod val="65000"/>
                  </a:schemeClr>
                </a:solidFill>
                <a:latin typeface="Arial Black" pitchFamily="34" charset="0"/>
              </a:rPr>
              <a:t>   Thesis Proposal</a:t>
            </a:r>
          </a:p>
          <a:p>
            <a:pPr>
              <a:lnSpc>
                <a:spcPct val="125000"/>
              </a:lnSpc>
              <a:defRPr/>
            </a:pPr>
            <a:r>
              <a:rPr lang="en-US" sz="3600" dirty="0">
                <a:solidFill>
                  <a:schemeClr val="bg1">
                    <a:lumMod val="65000"/>
                  </a:schemeClr>
                </a:solidFill>
                <a:latin typeface="Arial Black" pitchFamily="34" charset="0"/>
              </a:rPr>
              <a:t>   Concrete Redesign</a:t>
            </a:r>
          </a:p>
          <a:p>
            <a:pPr>
              <a:lnSpc>
                <a:spcPct val="125000"/>
              </a:lnSpc>
              <a:defRPr/>
            </a:pPr>
            <a:r>
              <a:rPr lang="en-US" sz="3600" dirty="0">
                <a:solidFill>
                  <a:schemeClr val="bg1">
                    <a:lumMod val="65000"/>
                  </a:schemeClr>
                </a:solidFill>
                <a:latin typeface="Arial Black" pitchFamily="34" charset="0"/>
              </a:rPr>
              <a:t>   </a:t>
            </a:r>
            <a:r>
              <a:rPr lang="en-US" sz="3600" dirty="0">
                <a:solidFill>
                  <a:srgbClr val="0066CC"/>
                </a:solidFill>
                <a:latin typeface="Arial Black" pitchFamily="34" charset="0"/>
              </a:rPr>
              <a:t>Glazing Evaluation</a:t>
            </a:r>
          </a:p>
          <a:p>
            <a:pPr>
              <a:lnSpc>
                <a:spcPct val="125000"/>
              </a:lnSpc>
              <a:defRPr/>
            </a:pPr>
            <a:r>
              <a:rPr lang="en-US" sz="3600" dirty="0">
                <a:solidFill>
                  <a:schemeClr val="bg1">
                    <a:lumMod val="65000"/>
                  </a:schemeClr>
                </a:solidFill>
                <a:latin typeface="Arial Black" pitchFamily="34" charset="0"/>
              </a:rPr>
              <a:t>   Conclusions</a:t>
            </a:r>
          </a:p>
          <a:p>
            <a:pPr>
              <a:lnSpc>
                <a:spcPct val="125000"/>
              </a:lnSpc>
              <a:defRPr/>
            </a:pPr>
            <a:r>
              <a:rPr lang="en-US" sz="3600" dirty="0">
                <a:solidFill>
                  <a:schemeClr val="bg1">
                    <a:lumMod val="65000"/>
                  </a:schemeClr>
                </a:solidFill>
                <a:latin typeface="Arial Black" pitchFamily="34" charset="0"/>
              </a:rPr>
              <a:t>   Questions/Comments</a:t>
            </a:r>
          </a:p>
        </p:txBody>
      </p:sp>
      <p:cxnSp>
        <p:nvCxnSpPr>
          <p:cNvPr id="12" name="Straight Connector 11"/>
          <p:cNvCxnSpPr/>
          <p:nvPr/>
        </p:nvCxnSpPr>
        <p:spPr>
          <a:xfrm>
            <a:off x="609600" y="990600"/>
            <a:ext cx="17678400" cy="0"/>
          </a:xfrm>
          <a:prstGeom prst="line">
            <a:avLst/>
          </a:prstGeom>
          <a:effectLst>
            <a:glow rad="228600">
              <a:schemeClr val="accent1">
                <a:satMod val="175000"/>
                <a:alpha val="40000"/>
              </a:schemeClr>
            </a:glow>
            <a:innerShdw blurRad="114300">
              <a:prstClr val="black"/>
            </a:innerShdw>
          </a:effectLst>
        </p:spPr>
        <p:style>
          <a:lnRef idx="1">
            <a:schemeClr val="accent1"/>
          </a:lnRef>
          <a:fillRef idx="0">
            <a:schemeClr val="accent1"/>
          </a:fillRef>
          <a:effectRef idx="0">
            <a:schemeClr val="accent1"/>
          </a:effectRef>
          <a:fontRef idx="minor">
            <a:schemeClr val="tx1"/>
          </a:fontRef>
        </p:style>
      </p:cxnSp>
      <p:sp>
        <p:nvSpPr>
          <p:cNvPr id="22535" name="TextBox 21"/>
          <p:cNvSpPr txBox="1">
            <a:spLocks noChangeArrowheads="1"/>
          </p:cNvSpPr>
          <p:nvPr/>
        </p:nvSpPr>
        <p:spPr bwMode="auto">
          <a:xfrm>
            <a:off x="9144000" y="381000"/>
            <a:ext cx="9144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a:solidFill>
                  <a:schemeClr val="tx1"/>
                </a:solidFill>
                <a:latin typeface="Arial" charset="0"/>
                <a:cs typeface="Arial" charset="0"/>
              </a:defRPr>
            </a:lvl1pPr>
            <a:lvl2pPr marL="742950" indent="-285750" eaLnBrk="0" hangingPunct="0">
              <a:defRPr sz="2200">
                <a:solidFill>
                  <a:schemeClr val="tx1"/>
                </a:solidFill>
                <a:latin typeface="Arial" charset="0"/>
                <a:cs typeface="Arial" charset="0"/>
              </a:defRPr>
            </a:lvl2pPr>
            <a:lvl3pPr marL="1143000" indent="-228600" eaLnBrk="0" hangingPunct="0">
              <a:defRPr sz="2200">
                <a:solidFill>
                  <a:schemeClr val="tx1"/>
                </a:solidFill>
                <a:latin typeface="Arial" charset="0"/>
                <a:cs typeface="Arial" charset="0"/>
              </a:defRPr>
            </a:lvl3pPr>
            <a:lvl4pPr marL="1600200" indent="-228600" eaLnBrk="0" hangingPunct="0">
              <a:defRPr sz="2200">
                <a:solidFill>
                  <a:schemeClr val="tx1"/>
                </a:solidFill>
                <a:latin typeface="Arial" charset="0"/>
                <a:cs typeface="Arial" charset="0"/>
              </a:defRPr>
            </a:lvl4pPr>
            <a:lvl5pPr marL="2057400" indent="-228600" eaLnBrk="0" hangingPunct="0">
              <a:defRPr sz="2200">
                <a:solidFill>
                  <a:schemeClr val="tx1"/>
                </a:solidFill>
                <a:latin typeface="Arial" charset="0"/>
                <a:cs typeface="Arial" charset="0"/>
              </a:defRPr>
            </a:lvl5pPr>
            <a:lvl6pPr marL="2514600" indent="-228600" eaLnBrk="0" fontAlgn="base" hangingPunct="0">
              <a:spcBef>
                <a:spcPct val="0"/>
              </a:spcBef>
              <a:spcAft>
                <a:spcPct val="0"/>
              </a:spcAft>
              <a:defRPr sz="2200">
                <a:solidFill>
                  <a:schemeClr val="tx1"/>
                </a:solidFill>
                <a:latin typeface="Arial" charset="0"/>
                <a:cs typeface="Arial" charset="0"/>
              </a:defRPr>
            </a:lvl6pPr>
            <a:lvl7pPr marL="2971800" indent="-228600" eaLnBrk="0" fontAlgn="base" hangingPunct="0">
              <a:spcBef>
                <a:spcPct val="0"/>
              </a:spcBef>
              <a:spcAft>
                <a:spcPct val="0"/>
              </a:spcAft>
              <a:defRPr sz="2200">
                <a:solidFill>
                  <a:schemeClr val="tx1"/>
                </a:solidFill>
                <a:latin typeface="Arial" charset="0"/>
                <a:cs typeface="Arial" charset="0"/>
              </a:defRPr>
            </a:lvl7pPr>
            <a:lvl8pPr marL="3429000" indent="-228600" eaLnBrk="0" fontAlgn="base" hangingPunct="0">
              <a:spcBef>
                <a:spcPct val="0"/>
              </a:spcBef>
              <a:spcAft>
                <a:spcPct val="0"/>
              </a:spcAft>
              <a:defRPr sz="2200">
                <a:solidFill>
                  <a:schemeClr val="tx1"/>
                </a:solidFill>
                <a:latin typeface="Arial" charset="0"/>
                <a:cs typeface="Arial" charset="0"/>
              </a:defRPr>
            </a:lvl8pPr>
            <a:lvl9pPr marL="3886200" indent="-228600" eaLnBrk="0" fontAlgn="base" hangingPunct="0">
              <a:spcBef>
                <a:spcPct val="0"/>
              </a:spcBef>
              <a:spcAft>
                <a:spcPct val="0"/>
              </a:spcAft>
              <a:defRPr sz="2200">
                <a:solidFill>
                  <a:schemeClr val="tx1"/>
                </a:solidFill>
                <a:latin typeface="Arial" charset="0"/>
                <a:cs typeface="Arial" charset="0"/>
              </a:defRPr>
            </a:lvl9pPr>
          </a:lstStyle>
          <a:p>
            <a:pPr algn="ctr" eaLnBrk="1" hangingPunct="1"/>
            <a:r>
              <a:rPr lang="en-US" sz="3600">
                <a:solidFill>
                  <a:schemeClr val="bg1"/>
                </a:solidFill>
                <a:latin typeface="Arial Black" pitchFamily="34" charset="0"/>
              </a:rPr>
              <a:t>Existing Glazing Thermal Analysis</a:t>
            </a:r>
            <a:endParaRPr lang="en-US" sz="3600">
              <a:latin typeface="Arial Black" pitchFamily="34" charset="0"/>
            </a:endParaRPr>
          </a:p>
        </p:txBody>
      </p:sp>
      <p:pic>
        <p:nvPicPr>
          <p:cNvPr id="22536" name="Picture 2" descr="Figure 13 from chapter 15 of ASHRAE 2009"/>
          <p:cNvPicPr>
            <a:picLocks noChangeAspect="1" noChangeArrowheads="1"/>
          </p:cNvPicPr>
          <p:nvPr/>
        </p:nvPicPr>
        <p:blipFill>
          <a:blip r:embed="rId2">
            <a:extLst>
              <a:ext uri="{28A0092B-C50C-407E-A947-70E740481C1C}">
                <a14:useLocalDpi xmlns:a14="http://schemas.microsoft.com/office/drawing/2010/main" val="0"/>
              </a:ext>
            </a:extLst>
          </a:blip>
          <a:srcRect b="17860"/>
          <a:stretch>
            <a:fillRect/>
          </a:stretch>
        </p:blipFill>
        <p:spPr bwMode="auto">
          <a:xfrm>
            <a:off x="23469600" y="3797300"/>
            <a:ext cx="3657600" cy="283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7" name="Picture 3" descr="Pilkington_Eclipse_Advantage_thermal_properti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889663" y="552450"/>
            <a:ext cx="8237537" cy="310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8" name="Picture 4" descr="Figure%2014%20from%20chapter%2015%20of%20ASHRAE%202009"/>
          <p:cNvPicPr>
            <a:picLocks noChangeAspect="1" noChangeArrowheads="1"/>
          </p:cNvPicPr>
          <p:nvPr/>
        </p:nvPicPr>
        <p:blipFill>
          <a:blip r:embed="rId4">
            <a:extLst>
              <a:ext uri="{28A0092B-C50C-407E-A947-70E740481C1C}">
                <a14:useLocalDpi xmlns:a14="http://schemas.microsoft.com/office/drawing/2010/main" val="0"/>
              </a:ext>
            </a:extLst>
          </a:blip>
          <a:srcRect b="14856"/>
          <a:stretch>
            <a:fillRect/>
          </a:stretch>
        </p:blipFill>
        <p:spPr bwMode="auto">
          <a:xfrm>
            <a:off x="9144000" y="1600200"/>
            <a:ext cx="3924300" cy="215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9144000" y="3951288"/>
            <a:ext cx="6781800" cy="2308225"/>
          </a:xfrm>
          <a:prstGeom prst="rect">
            <a:avLst/>
          </a:prstGeom>
          <a:noFill/>
        </p:spPr>
        <p:txBody>
          <a:bodyPr>
            <a:spAutoFit/>
          </a:bodyPr>
          <a:lstStyle/>
          <a:p>
            <a:pPr>
              <a:defRPr/>
            </a:pPr>
            <a:r>
              <a:rPr lang="en-US" sz="2400" dirty="0">
                <a:solidFill>
                  <a:schemeClr val="bg1"/>
                </a:solidFill>
                <a:latin typeface="Arial Black" pitchFamily="34" charset="0"/>
              </a:rPr>
              <a:t>Heat from the sun enters the building using three different processes:</a:t>
            </a:r>
          </a:p>
          <a:p>
            <a:pPr>
              <a:defRPr/>
            </a:pPr>
            <a:endParaRPr lang="en-US" sz="2400" dirty="0">
              <a:solidFill>
                <a:schemeClr val="bg1"/>
              </a:solidFill>
              <a:latin typeface="Arial Black" pitchFamily="34" charset="0"/>
            </a:endParaRPr>
          </a:p>
          <a:p>
            <a:pPr marL="285750">
              <a:defRPr/>
            </a:pPr>
            <a:r>
              <a:rPr lang="en-US" sz="2400" dirty="0">
                <a:solidFill>
                  <a:schemeClr val="bg1"/>
                </a:solidFill>
                <a:latin typeface="Arial Black" pitchFamily="34" charset="0"/>
              </a:rPr>
              <a:t>- Direct Radiation</a:t>
            </a:r>
          </a:p>
          <a:p>
            <a:pPr marL="285750">
              <a:defRPr/>
            </a:pPr>
            <a:r>
              <a:rPr lang="en-US" sz="2400" dirty="0">
                <a:solidFill>
                  <a:schemeClr val="bg1"/>
                </a:solidFill>
                <a:latin typeface="Arial Black" pitchFamily="34" charset="0"/>
              </a:rPr>
              <a:t>- Diffused Radiation</a:t>
            </a:r>
          </a:p>
          <a:p>
            <a:pPr marL="285750">
              <a:defRPr/>
            </a:pPr>
            <a:r>
              <a:rPr lang="en-US" sz="2400" dirty="0">
                <a:solidFill>
                  <a:schemeClr val="bg1"/>
                </a:solidFill>
                <a:latin typeface="Arial Black" pitchFamily="34" charset="0"/>
              </a:rPr>
              <a:t>- Convection</a:t>
            </a:r>
          </a:p>
        </p:txBody>
      </p:sp>
      <p:sp>
        <p:nvSpPr>
          <p:cNvPr id="22540" name="Rectangle 12"/>
          <p:cNvSpPr>
            <a:spLocks noChangeArrowheads="1"/>
          </p:cNvSpPr>
          <p:nvPr/>
        </p:nvSpPr>
        <p:spPr bwMode="auto">
          <a:xfrm>
            <a:off x="18889663" y="88900"/>
            <a:ext cx="3903662"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FF"/>
                </a:solidFill>
              </a:rPr>
              <a:t>Source:  Pilkington Catalogue</a:t>
            </a:r>
          </a:p>
        </p:txBody>
      </p:sp>
      <p:sp>
        <p:nvSpPr>
          <p:cNvPr id="22541" name="TextBox 13"/>
          <p:cNvSpPr txBox="1">
            <a:spLocks noChangeArrowheads="1"/>
          </p:cNvSpPr>
          <p:nvPr/>
        </p:nvSpPr>
        <p:spPr bwMode="auto">
          <a:xfrm>
            <a:off x="17737138" y="4013200"/>
            <a:ext cx="5329237"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a:solidFill>
                  <a:schemeClr val="tx1"/>
                </a:solidFill>
                <a:latin typeface="Arial" charset="0"/>
                <a:cs typeface="Arial" charset="0"/>
              </a:defRPr>
            </a:lvl1pPr>
            <a:lvl2pPr marL="742950" indent="-285750" eaLnBrk="0" hangingPunct="0">
              <a:defRPr sz="2200">
                <a:solidFill>
                  <a:schemeClr val="tx1"/>
                </a:solidFill>
                <a:latin typeface="Arial" charset="0"/>
                <a:cs typeface="Arial" charset="0"/>
              </a:defRPr>
            </a:lvl2pPr>
            <a:lvl3pPr marL="1143000" indent="-228600" eaLnBrk="0" hangingPunct="0">
              <a:defRPr sz="2200">
                <a:solidFill>
                  <a:schemeClr val="tx1"/>
                </a:solidFill>
                <a:latin typeface="Arial" charset="0"/>
                <a:cs typeface="Arial" charset="0"/>
              </a:defRPr>
            </a:lvl3pPr>
            <a:lvl4pPr marL="1600200" indent="-228600" eaLnBrk="0" hangingPunct="0">
              <a:defRPr sz="2200">
                <a:solidFill>
                  <a:schemeClr val="tx1"/>
                </a:solidFill>
                <a:latin typeface="Arial" charset="0"/>
                <a:cs typeface="Arial" charset="0"/>
              </a:defRPr>
            </a:lvl4pPr>
            <a:lvl5pPr marL="2057400" indent="-228600" eaLnBrk="0" hangingPunct="0">
              <a:defRPr sz="2200">
                <a:solidFill>
                  <a:schemeClr val="tx1"/>
                </a:solidFill>
                <a:latin typeface="Arial" charset="0"/>
                <a:cs typeface="Arial" charset="0"/>
              </a:defRPr>
            </a:lvl5pPr>
            <a:lvl6pPr marL="2514600" indent="-228600" eaLnBrk="0" fontAlgn="base" hangingPunct="0">
              <a:spcBef>
                <a:spcPct val="0"/>
              </a:spcBef>
              <a:spcAft>
                <a:spcPct val="0"/>
              </a:spcAft>
              <a:defRPr sz="2200">
                <a:solidFill>
                  <a:schemeClr val="tx1"/>
                </a:solidFill>
                <a:latin typeface="Arial" charset="0"/>
                <a:cs typeface="Arial" charset="0"/>
              </a:defRPr>
            </a:lvl6pPr>
            <a:lvl7pPr marL="2971800" indent="-228600" eaLnBrk="0" fontAlgn="base" hangingPunct="0">
              <a:spcBef>
                <a:spcPct val="0"/>
              </a:spcBef>
              <a:spcAft>
                <a:spcPct val="0"/>
              </a:spcAft>
              <a:defRPr sz="2200">
                <a:solidFill>
                  <a:schemeClr val="tx1"/>
                </a:solidFill>
                <a:latin typeface="Arial" charset="0"/>
                <a:cs typeface="Arial" charset="0"/>
              </a:defRPr>
            </a:lvl7pPr>
            <a:lvl8pPr marL="3429000" indent="-228600" eaLnBrk="0" fontAlgn="base" hangingPunct="0">
              <a:spcBef>
                <a:spcPct val="0"/>
              </a:spcBef>
              <a:spcAft>
                <a:spcPct val="0"/>
              </a:spcAft>
              <a:defRPr sz="2200">
                <a:solidFill>
                  <a:schemeClr val="tx1"/>
                </a:solidFill>
                <a:latin typeface="Arial" charset="0"/>
                <a:cs typeface="Arial" charset="0"/>
              </a:defRPr>
            </a:lvl8pPr>
            <a:lvl9pPr marL="3886200" indent="-228600" eaLnBrk="0" fontAlgn="base" hangingPunct="0">
              <a:spcBef>
                <a:spcPct val="0"/>
              </a:spcBef>
              <a:spcAft>
                <a:spcPct val="0"/>
              </a:spcAft>
              <a:defRPr sz="2200">
                <a:solidFill>
                  <a:schemeClr val="tx1"/>
                </a:solidFill>
                <a:latin typeface="Arial" charset="0"/>
                <a:cs typeface="Arial" charset="0"/>
              </a:defRPr>
            </a:lvl9pPr>
          </a:lstStyle>
          <a:p>
            <a:pPr eaLnBrk="1" hangingPunct="1"/>
            <a:r>
              <a:rPr lang="en-US" sz="2400">
                <a:solidFill>
                  <a:schemeClr val="bg1"/>
                </a:solidFill>
                <a:latin typeface="Arial Black" pitchFamily="34" charset="0"/>
              </a:rPr>
              <a:t>Two pane glass with a low-e coating on the inner face of the outside pane</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9144000" y="-7086600"/>
            <a:ext cx="9144000" cy="6858000"/>
          </a:xfrm>
          <a:prstGeom prst="rect">
            <a:avLst/>
          </a:prstGeom>
          <a:solidFill>
            <a:srgbClr val="5883DF"/>
          </a:solidFill>
          <a:ln w="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en-US" dirty="0"/>
          </a:p>
        </p:txBody>
      </p:sp>
      <p:sp>
        <p:nvSpPr>
          <p:cNvPr id="7" name="Rectangle 6"/>
          <p:cNvSpPr/>
          <p:nvPr/>
        </p:nvSpPr>
        <p:spPr>
          <a:xfrm>
            <a:off x="0" y="-7086600"/>
            <a:ext cx="9144000" cy="6858000"/>
          </a:xfrm>
          <a:prstGeom prst="rect">
            <a:avLst/>
          </a:prstGeom>
          <a:solidFill>
            <a:srgbClr val="FF0000"/>
          </a:solidFill>
          <a:ln w="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en-US" dirty="0"/>
          </a:p>
        </p:txBody>
      </p:sp>
      <p:sp>
        <p:nvSpPr>
          <p:cNvPr id="8" name="Rectangle 7"/>
          <p:cNvSpPr/>
          <p:nvPr/>
        </p:nvSpPr>
        <p:spPr>
          <a:xfrm>
            <a:off x="18288000" y="-7086600"/>
            <a:ext cx="9144000" cy="6858000"/>
          </a:xfrm>
          <a:prstGeom prst="rect">
            <a:avLst/>
          </a:prstGeom>
          <a:solidFill>
            <a:srgbClr val="00B050"/>
          </a:solidFill>
          <a:ln w="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en-US" dirty="0"/>
          </a:p>
        </p:txBody>
      </p:sp>
      <p:sp>
        <p:nvSpPr>
          <p:cNvPr id="2" name="TextBox 1"/>
          <p:cNvSpPr txBox="1"/>
          <p:nvPr/>
        </p:nvSpPr>
        <p:spPr>
          <a:xfrm>
            <a:off x="609600" y="304800"/>
            <a:ext cx="8424863" cy="6324600"/>
          </a:xfrm>
          <a:prstGeom prst="rect">
            <a:avLst/>
          </a:prstGeom>
          <a:noFill/>
        </p:spPr>
        <p:txBody>
          <a:bodyPr>
            <a:spAutoFit/>
          </a:bodyPr>
          <a:lstStyle/>
          <a:p>
            <a:pPr>
              <a:lnSpc>
                <a:spcPct val="125000"/>
              </a:lnSpc>
              <a:defRPr/>
            </a:pPr>
            <a:r>
              <a:rPr lang="en-US" sz="3600" dirty="0">
                <a:solidFill>
                  <a:schemeClr val="bg1"/>
                </a:solidFill>
                <a:latin typeface="Arial Black" pitchFamily="34" charset="0"/>
              </a:rPr>
              <a:t>Mountain Hotel</a:t>
            </a:r>
          </a:p>
          <a:p>
            <a:pPr>
              <a:lnSpc>
                <a:spcPct val="125000"/>
              </a:lnSpc>
              <a:defRPr/>
            </a:pPr>
            <a:endParaRPr lang="en-US" sz="3600" dirty="0">
              <a:solidFill>
                <a:schemeClr val="bg1"/>
              </a:solidFill>
              <a:latin typeface="Arial Black" pitchFamily="34" charset="0"/>
            </a:endParaRPr>
          </a:p>
          <a:p>
            <a:pPr>
              <a:lnSpc>
                <a:spcPct val="125000"/>
              </a:lnSpc>
              <a:defRPr/>
            </a:pPr>
            <a:r>
              <a:rPr lang="en-US" sz="3600" dirty="0">
                <a:solidFill>
                  <a:schemeClr val="bg1">
                    <a:lumMod val="85000"/>
                  </a:schemeClr>
                </a:solidFill>
                <a:latin typeface="Arial Black" pitchFamily="34" charset="0"/>
              </a:rPr>
              <a:t>   </a:t>
            </a:r>
            <a:r>
              <a:rPr lang="en-US" sz="3600" dirty="0">
                <a:solidFill>
                  <a:schemeClr val="bg1">
                    <a:lumMod val="65000"/>
                  </a:schemeClr>
                </a:solidFill>
                <a:latin typeface="Arial Black" pitchFamily="34" charset="0"/>
              </a:rPr>
              <a:t>Introduction</a:t>
            </a:r>
          </a:p>
          <a:p>
            <a:pPr>
              <a:lnSpc>
                <a:spcPct val="125000"/>
              </a:lnSpc>
              <a:defRPr/>
            </a:pPr>
            <a:r>
              <a:rPr lang="en-US" sz="3600" dirty="0">
                <a:solidFill>
                  <a:schemeClr val="bg1">
                    <a:lumMod val="65000"/>
                  </a:schemeClr>
                </a:solidFill>
                <a:latin typeface="Arial Black" pitchFamily="34" charset="0"/>
              </a:rPr>
              <a:t>   Existing Structural Systems</a:t>
            </a:r>
          </a:p>
          <a:p>
            <a:pPr>
              <a:lnSpc>
                <a:spcPct val="125000"/>
              </a:lnSpc>
              <a:defRPr/>
            </a:pPr>
            <a:r>
              <a:rPr lang="en-US" sz="3600" dirty="0">
                <a:solidFill>
                  <a:schemeClr val="bg1">
                    <a:lumMod val="65000"/>
                  </a:schemeClr>
                </a:solidFill>
                <a:latin typeface="Arial Black" pitchFamily="34" charset="0"/>
              </a:rPr>
              <a:t>   Thesis Proposal</a:t>
            </a:r>
          </a:p>
          <a:p>
            <a:pPr>
              <a:lnSpc>
                <a:spcPct val="125000"/>
              </a:lnSpc>
              <a:defRPr/>
            </a:pPr>
            <a:r>
              <a:rPr lang="en-US" sz="3600" dirty="0">
                <a:solidFill>
                  <a:schemeClr val="bg1">
                    <a:lumMod val="65000"/>
                  </a:schemeClr>
                </a:solidFill>
                <a:latin typeface="Arial Black" pitchFamily="34" charset="0"/>
              </a:rPr>
              <a:t>   Concrete Redesign</a:t>
            </a:r>
          </a:p>
          <a:p>
            <a:pPr>
              <a:lnSpc>
                <a:spcPct val="125000"/>
              </a:lnSpc>
              <a:defRPr/>
            </a:pPr>
            <a:r>
              <a:rPr lang="en-US" sz="3600" dirty="0">
                <a:solidFill>
                  <a:schemeClr val="bg1">
                    <a:lumMod val="65000"/>
                  </a:schemeClr>
                </a:solidFill>
                <a:latin typeface="Arial Black" pitchFamily="34" charset="0"/>
              </a:rPr>
              <a:t>   </a:t>
            </a:r>
            <a:r>
              <a:rPr lang="en-US" sz="3600" dirty="0">
                <a:solidFill>
                  <a:srgbClr val="0066CC"/>
                </a:solidFill>
                <a:latin typeface="Arial Black" pitchFamily="34" charset="0"/>
              </a:rPr>
              <a:t>Glazing Evaluation</a:t>
            </a:r>
          </a:p>
          <a:p>
            <a:pPr>
              <a:lnSpc>
                <a:spcPct val="125000"/>
              </a:lnSpc>
              <a:defRPr/>
            </a:pPr>
            <a:r>
              <a:rPr lang="en-US" sz="3600" dirty="0">
                <a:solidFill>
                  <a:schemeClr val="bg1">
                    <a:lumMod val="65000"/>
                  </a:schemeClr>
                </a:solidFill>
                <a:latin typeface="Arial Black" pitchFamily="34" charset="0"/>
              </a:rPr>
              <a:t>   Conclusions</a:t>
            </a:r>
          </a:p>
          <a:p>
            <a:pPr>
              <a:lnSpc>
                <a:spcPct val="125000"/>
              </a:lnSpc>
              <a:defRPr/>
            </a:pPr>
            <a:r>
              <a:rPr lang="en-US" sz="3600" dirty="0">
                <a:solidFill>
                  <a:schemeClr val="bg1">
                    <a:lumMod val="65000"/>
                  </a:schemeClr>
                </a:solidFill>
                <a:latin typeface="Arial Black" pitchFamily="34" charset="0"/>
              </a:rPr>
              <a:t>   Questions/Comments</a:t>
            </a:r>
          </a:p>
        </p:txBody>
      </p:sp>
      <p:cxnSp>
        <p:nvCxnSpPr>
          <p:cNvPr id="12" name="Straight Connector 11"/>
          <p:cNvCxnSpPr/>
          <p:nvPr/>
        </p:nvCxnSpPr>
        <p:spPr>
          <a:xfrm>
            <a:off x="609600" y="990600"/>
            <a:ext cx="17678400" cy="0"/>
          </a:xfrm>
          <a:prstGeom prst="line">
            <a:avLst/>
          </a:prstGeom>
          <a:effectLst>
            <a:glow rad="228600">
              <a:schemeClr val="accent1">
                <a:satMod val="175000"/>
                <a:alpha val="40000"/>
              </a:schemeClr>
            </a:glow>
            <a:innerShdw blurRad="114300">
              <a:prstClr val="black"/>
            </a:innerShdw>
          </a:effectLst>
        </p:spPr>
        <p:style>
          <a:lnRef idx="1">
            <a:schemeClr val="accent1"/>
          </a:lnRef>
          <a:fillRef idx="0">
            <a:schemeClr val="accent1"/>
          </a:fillRef>
          <a:effectRef idx="0">
            <a:schemeClr val="accent1"/>
          </a:effectRef>
          <a:fontRef idx="minor">
            <a:schemeClr val="tx1"/>
          </a:fontRef>
        </p:style>
      </p:cxnSp>
      <p:sp>
        <p:nvSpPr>
          <p:cNvPr id="23559" name="TextBox 21"/>
          <p:cNvSpPr txBox="1">
            <a:spLocks noChangeArrowheads="1"/>
          </p:cNvSpPr>
          <p:nvPr/>
        </p:nvSpPr>
        <p:spPr bwMode="auto">
          <a:xfrm>
            <a:off x="9144000" y="381000"/>
            <a:ext cx="9144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a:solidFill>
                  <a:schemeClr val="tx1"/>
                </a:solidFill>
                <a:latin typeface="Arial" charset="0"/>
                <a:cs typeface="Arial" charset="0"/>
              </a:defRPr>
            </a:lvl1pPr>
            <a:lvl2pPr marL="742950" indent="-285750" eaLnBrk="0" hangingPunct="0">
              <a:defRPr sz="2200">
                <a:solidFill>
                  <a:schemeClr val="tx1"/>
                </a:solidFill>
                <a:latin typeface="Arial" charset="0"/>
                <a:cs typeface="Arial" charset="0"/>
              </a:defRPr>
            </a:lvl2pPr>
            <a:lvl3pPr marL="1143000" indent="-228600" eaLnBrk="0" hangingPunct="0">
              <a:defRPr sz="2200">
                <a:solidFill>
                  <a:schemeClr val="tx1"/>
                </a:solidFill>
                <a:latin typeface="Arial" charset="0"/>
                <a:cs typeface="Arial" charset="0"/>
              </a:defRPr>
            </a:lvl3pPr>
            <a:lvl4pPr marL="1600200" indent="-228600" eaLnBrk="0" hangingPunct="0">
              <a:defRPr sz="2200">
                <a:solidFill>
                  <a:schemeClr val="tx1"/>
                </a:solidFill>
                <a:latin typeface="Arial" charset="0"/>
                <a:cs typeface="Arial" charset="0"/>
              </a:defRPr>
            </a:lvl4pPr>
            <a:lvl5pPr marL="2057400" indent="-228600" eaLnBrk="0" hangingPunct="0">
              <a:defRPr sz="2200">
                <a:solidFill>
                  <a:schemeClr val="tx1"/>
                </a:solidFill>
                <a:latin typeface="Arial" charset="0"/>
                <a:cs typeface="Arial" charset="0"/>
              </a:defRPr>
            </a:lvl5pPr>
            <a:lvl6pPr marL="2514600" indent="-228600" eaLnBrk="0" fontAlgn="base" hangingPunct="0">
              <a:spcBef>
                <a:spcPct val="0"/>
              </a:spcBef>
              <a:spcAft>
                <a:spcPct val="0"/>
              </a:spcAft>
              <a:defRPr sz="2200">
                <a:solidFill>
                  <a:schemeClr val="tx1"/>
                </a:solidFill>
                <a:latin typeface="Arial" charset="0"/>
                <a:cs typeface="Arial" charset="0"/>
              </a:defRPr>
            </a:lvl6pPr>
            <a:lvl7pPr marL="2971800" indent="-228600" eaLnBrk="0" fontAlgn="base" hangingPunct="0">
              <a:spcBef>
                <a:spcPct val="0"/>
              </a:spcBef>
              <a:spcAft>
                <a:spcPct val="0"/>
              </a:spcAft>
              <a:defRPr sz="2200">
                <a:solidFill>
                  <a:schemeClr val="tx1"/>
                </a:solidFill>
                <a:latin typeface="Arial" charset="0"/>
                <a:cs typeface="Arial" charset="0"/>
              </a:defRPr>
            </a:lvl7pPr>
            <a:lvl8pPr marL="3429000" indent="-228600" eaLnBrk="0" fontAlgn="base" hangingPunct="0">
              <a:spcBef>
                <a:spcPct val="0"/>
              </a:spcBef>
              <a:spcAft>
                <a:spcPct val="0"/>
              </a:spcAft>
              <a:defRPr sz="2200">
                <a:solidFill>
                  <a:schemeClr val="tx1"/>
                </a:solidFill>
                <a:latin typeface="Arial" charset="0"/>
                <a:cs typeface="Arial" charset="0"/>
              </a:defRPr>
            </a:lvl8pPr>
            <a:lvl9pPr marL="3886200" indent="-228600" eaLnBrk="0" fontAlgn="base" hangingPunct="0">
              <a:spcBef>
                <a:spcPct val="0"/>
              </a:spcBef>
              <a:spcAft>
                <a:spcPct val="0"/>
              </a:spcAft>
              <a:defRPr sz="2200">
                <a:solidFill>
                  <a:schemeClr val="tx1"/>
                </a:solidFill>
                <a:latin typeface="Arial" charset="0"/>
                <a:cs typeface="Arial" charset="0"/>
              </a:defRPr>
            </a:lvl9pPr>
          </a:lstStyle>
          <a:p>
            <a:pPr algn="ctr" eaLnBrk="1" hangingPunct="1"/>
            <a:r>
              <a:rPr lang="en-US" sz="3600">
                <a:solidFill>
                  <a:schemeClr val="bg1"/>
                </a:solidFill>
                <a:latin typeface="Arial Black" pitchFamily="34" charset="0"/>
              </a:rPr>
              <a:t>Comparison of Heat Gain</a:t>
            </a:r>
            <a:endParaRPr lang="en-US" sz="3600">
              <a:latin typeface="Arial Black" pitchFamily="34" charset="0"/>
            </a:endParaRPr>
          </a:p>
        </p:txBody>
      </p:sp>
      <p:pic>
        <p:nvPicPr>
          <p:cNvPr id="23560" name="Chart 1"/>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80575" y="1600200"/>
            <a:ext cx="8150225"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61" name="TextBox 2"/>
          <p:cNvSpPr txBox="1">
            <a:spLocks noChangeArrowheads="1"/>
          </p:cNvSpPr>
          <p:nvPr/>
        </p:nvSpPr>
        <p:spPr bwMode="auto">
          <a:xfrm>
            <a:off x="18288000" y="1905000"/>
            <a:ext cx="8763000" cy="409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a:solidFill>
                  <a:schemeClr val="tx1"/>
                </a:solidFill>
                <a:latin typeface="Arial" charset="0"/>
                <a:cs typeface="Arial" charset="0"/>
              </a:defRPr>
            </a:lvl1pPr>
            <a:lvl2pPr marL="742950" indent="-285750" eaLnBrk="0" hangingPunct="0">
              <a:defRPr sz="2200">
                <a:solidFill>
                  <a:schemeClr val="tx1"/>
                </a:solidFill>
                <a:latin typeface="Arial" charset="0"/>
                <a:cs typeface="Arial" charset="0"/>
              </a:defRPr>
            </a:lvl2pPr>
            <a:lvl3pPr marL="1143000" indent="-228600" eaLnBrk="0" hangingPunct="0">
              <a:defRPr sz="2200">
                <a:solidFill>
                  <a:schemeClr val="tx1"/>
                </a:solidFill>
                <a:latin typeface="Arial" charset="0"/>
                <a:cs typeface="Arial" charset="0"/>
              </a:defRPr>
            </a:lvl3pPr>
            <a:lvl4pPr marL="1600200" indent="-228600" eaLnBrk="0" hangingPunct="0">
              <a:defRPr sz="2200">
                <a:solidFill>
                  <a:schemeClr val="tx1"/>
                </a:solidFill>
                <a:latin typeface="Arial" charset="0"/>
                <a:cs typeface="Arial" charset="0"/>
              </a:defRPr>
            </a:lvl4pPr>
            <a:lvl5pPr marL="2057400" indent="-228600" eaLnBrk="0" hangingPunct="0">
              <a:defRPr sz="2200">
                <a:solidFill>
                  <a:schemeClr val="tx1"/>
                </a:solidFill>
                <a:latin typeface="Arial" charset="0"/>
                <a:cs typeface="Arial" charset="0"/>
              </a:defRPr>
            </a:lvl5pPr>
            <a:lvl6pPr marL="2514600" indent="-228600" eaLnBrk="0" fontAlgn="base" hangingPunct="0">
              <a:spcBef>
                <a:spcPct val="0"/>
              </a:spcBef>
              <a:spcAft>
                <a:spcPct val="0"/>
              </a:spcAft>
              <a:defRPr sz="2200">
                <a:solidFill>
                  <a:schemeClr val="tx1"/>
                </a:solidFill>
                <a:latin typeface="Arial" charset="0"/>
                <a:cs typeface="Arial" charset="0"/>
              </a:defRPr>
            </a:lvl6pPr>
            <a:lvl7pPr marL="2971800" indent="-228600" eaLnBrk="0" fontAlgn="base" hangingPunct="0">
              <a:spcBef>
                <a:spcPct val="0"/>
              </a:spcBef>
              <a:spcAft>
                <a:spcPct val="0"/>
              </a:spcAft>
              <a:defRPr sz="2200">
                <a:solidFill>
                  <a:schemeClr val="tx1"/>
                </a:solidFill>
                <a:latin typeface="Arial" charset="0"/>
                <a:cs typeface="Arial" charset="0"/>
              </a:defRPr>
            </a:lvl7pPr>
            <a:lvl8pPr marL="3429000" indent="-228600" eaLnBrk="0" fontAlgn="base" hangingPunct="0">
              <a:spcBef>
                <a:spcPct val="0"/>
              </a:spcBef>
              <a:spcAft>
                <a:spcPct val="0"/>
              </a:spcAft>
              <a:defRPr sz="2200">
                <a:solidFill>
                  <a:schemeClr val="tx1"/>
                </a:solidFill>
                <a:latin typeface="Arial" charset="0"/>
                <a:cs typeface="Arial" charset="0"/>
              </a:defRPr>
            </a:lvl8pPr>
            <a:lvl9pPr marL="3886200" indent="-228600" eaLnBrk="0" fontAlgn="base" hangingPunct="0">
              <a:spcBef>
                <a:spcPct val="0"/>
              </a:spcBef>
              <a:spcAft>
                <a:spcPct val="0"/>
              </a:spcAft>
              <a:defRPr sz="2200">
                <a:solidFill>
                  <a:schemeClr val="tx1"/>
                </a:solidFill>
                <a:latin typeface="Arial" charset="0"/>
                <a:cs typeface="Arial" charset="0"/>
              </a:defRPr>
            </a:lvl9pPr>
          </a:lstStyle>
          <a:p>
            <a:pPr eaLnBrk="1" hangingPunct="1"/>
            <a:r>
              <a:rPr lang="en-US" sz="2600">
                <a:solidFill>
                  <a:schemeClr val="bg1"/>
                </a:solidFill>
                <a:latin typeface="Arial Black" pitchFamily="34" charset="0"/>
              </a:rPr>
              <a:t>Same orientation as original building</a:t>
            </a:r>
          </a:p>
          <a:p>
            <a:pPr eaLnBrk="1" hangingPunct="1"/>
            <a:endParaRPr lang="en-US" sz="2600">
              <a:solidFill>
                <a:schemeClr val="bg1"/>
              </a:solidFill>
              <a:latin typeface="Arial Black" pitchFamily="34" charset="0"/>
            </a:endParaRPr>
          </a:p>
          <a:p>
            <a:pPr eaLnBrk="1" hangingPunct="1"/>
            <a:r>
              <a:rPr lang="en-US" sz="2600">
                <a:solidFill>
                  <a:schemeClr val="bg1"/>
                </a:solidFill>
                <a:latin typeface="Arial Black" pitchFamily="34" charset="0"/>
              </a:rPr>
              <a:t>Compared each side as a BTU/sf/hr value for 21day of hottest month of year</a:t>
            </a:r>
          </a:p>
          <a:p>
            <a:pPr eaLnBrk="1" hangingPunct="1"/>
            <a:endParaRPr lang="en-US" sz="2600">
              <a:solidFill>
                <a:schemeClr val="bg1"/>
              </a:solidFill>
              <a:latin typeface="Arial Black" pitchFamily="34" charset="0"/>
            </a:endParaRPr>
          </a:p>
          <a:p>
            <a:pPr eaLnBrk="1" hangingPunct="1"/>
            <a:r>
              <a:rPr lang="en-US" sz="2600">
                <a:solidFill>
                  <a:schemeClr val="bg1"/>
                </a:solidFill>
                <a:latin typeface="Arial Black" pitchFamily="34" charset="0"/>
              </a:rPr>
              <a:t>Greatest difference in thermal load through glazing was 0.5% greater that of the original design.</a:t>
            </a:r>
          </a:p>
          <a:p>
            <a:pPr eaLnBrk="1" hangingPunct="1"/>
            <a:endParaRPr lang="en-US" sz="2600">
              <a:solidFill>
                <a:schemeClr val="bg1"/>
              </a:solidFill>
              <a:latin typeface="Arial Black" pitchFamily="34" charset="0"/>
            </a:endParaRPr>
          </a:p>
          <a:p>
            <a:pPr eaLnBrk="1" hangingPunct="1"/>
            <a:r>
              <a:rPr lang="en-US" sz="2600">
                <a:solidFill>
                  <a:schemeClr val="bg1"/>
                </a:solidFill>
                <a:latin typeface="Arial Black" pitchFamily="34" charset="0"/>
              </a:rPr>
              <a:t>Same glazing can be used</a:t>
            </a:r>
          </a:p>
        </p:txBody>
      </p:sp>
      <p:sp>
        <p:nvSpPr>
          <p:cNvPr id="23562" name="TextBox 9"/>
          <p:cNvSpPr txBox="1">
            <a:spLocks noChangeArrowheads="1"/>
          </p:cNvSpPr>
          <p:nvPr/>
        </p:nvSpPr>
        <p:spPr bwMode="auto">
          <a:xfrm>
            <a:off x="9736138" y="5999163"/>
            <a:ext cx="80391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a:solidFill>
                  <a:schemeClr val="tx1"/>
                </a:solidFill>
                <a:latin typeface="Arial" charset="0"/>
                <a:cs typeface="Arial" charset="0"/>
              </a:defRPr>
            </a:lvl1pPr>
            <a:lvl2pPr marL="742950" indent="-285750" eaLnBrk="0" hangingPunct="0">
              <a:defRPr sz="2200">
                <a:solidFill>
                  <a:schemeClr val="tx1"/>
                </a:solidFill>
                <a:latin typeface="Arial" charset="0"/>
                <a:cs typeface="Arial" charset="0"/>
              </a:defRPr>
            </a:lvl2pPr>
            <a:lvl3pPr marL="1143000" indent="-228600" eaLnBrk="0" hangingPunct="0">
              <a:defRPr sz="2200">
                <a:solidFill>
                  <a:schemeClr val="tx1"/>
                </a:solidFill>
                <a:latin typeface="Arial" charset="0"/>
                <a:cs typeface="Arial" charset="0"/>
              </a:defRPr>
            </a:lvl3pPr>
            <a:lvl4pPr marL="1600200" indent="-228600" eaLnBrk="0" hangingPunct="0">
              <a:defRPr sz="2200">
                <a:solidFill>
                  <a:schemeClr val="tx1"/>
                </a:solidFill>
                <a:latin typeface="Arial" charset="0"/>
                <a:cs typeface="Arial" charset="0"/>
              </a:defRPr>
            </a:lvl4pPr>
            <a:lvl5pPr marL="2057400" indent="-228600" eaLnBrk="0" hangingPunct="0">
              <a:defRPr sz="2200">
                <a:solidFill>
                  <a:schemeClr val="tx1"/>
                </a:solidFill>
                <a:latin typeface="Arial" charset="0"/>
                <a:cs typeface="Arial" charset="0"/>
              </a:defRPr>
            </a:lvl5pPr>
            <a:lvl6pPr marL="2514600" indent="-228600" eaLnBrk="0" fontAlgn="base" hangingPunct="0">
              <a:spcBef>
                <a:spcPct val="0"/>
              </a:spcBef>
              <a:spcAft>
                <a:spcPct val="0"/>
              </a:spcAft>
              <a:defRPr sz="2200">
                <a:solidFill>
                  <a:schemeClr val="tx1"/>
                </a:solidFill>
                <a:latin typeface="Arial" charset="0"/>
                <a:cs typeface="Arial" charset="0"/>
              </a:defRPr>
            </a:lvl6pPr>
            <a:lvl7pPr marL="2971800" indent="-228600" eaLnBrk="0" fontAlgn="base" hangingPunct="0">
              <a:spcBef>
                <a:spcPct val="0"/>
              </a:spcBef>
              <a:spcAft>
                <a:spcPct val="0"/>
              </a:spcAft>
              <a:defRPr sz="2200">
                <a:solidFill>
                  <a:schemeClr val="tx1"/>
                </a:solidFill>
                <a:latin typeface="Arial" charset="0"/>
                <a:cs typeface="Arial" charset="0"/>
              </a:defRPr>
            </a:lvl7pPr>
            <a:lvl8pPr marL="3429000" indent="-228600" eaLnBrk="0" fontAlgn="base" hangingPunct="0">
              <a:spcBef>
                <a:spcPct val="0"/>
              </a:spcBef>
              <a:spcAft>
                <a:spcPct val="0"/>
              </a:spcAft>
              <a:defRPr sz="2200">
                <a:solidFill>
                  <a:schemeClr val="tx1"/>
                </a:solidFill>
                <a:latin typeface="Arial" charset="0"/>
                <a:cs typeface="Arial" charset="0"/>
              </a:defRPr>
            </a:lvl8pPr>
            <a:lvl9pPr marL="3886200" indent="-228600" eaLnBrk="0" fontAlgn="base" hangingPunct="0">
              <a:spcBef>
                <a:spcPct val="0"/>
              </a:spcBef>
              <a:spcAft>
                <a:spcPct val="0"/>
              </a:spcAft>
              <a:defRPr sz="2200">
                <a:solidFill>
                  <a:schemeClr val="tx1"/>
                </a:solidFill>
                <a:latin typeface="Arial" charset="0"/>
                <a:cs typeface="Arial" charset="0"/>
              </a:defRPr>
            </a:lvl9pPr>
          </a:lstStyle>
          <a:p>
            <a:pPr eaLnBrk="1" hangingPunct="1"/>
            <a:r>
              <a:rPr lang="en-US" sz="2600">
                <a:solidFill>
                  <a:schemeClr val="bg1"/>
                </a:solidFill>
                <a:latin typeface="Arial Black" pitchFamily="34" charset="0"/>
              </a:rPr>
              <a:t>Thermal load plotted for a 24 hour period</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9144000" y="-7086600"/>
            <a:ext cx="9144000" cy="6858000"/>
          </a:xfrm>
          <a:prstGeom prst="rect">
            <a:avLst/>
          </a:prstGeom>
          <a:solidFill>
            <a:srgbClr val="5883DF"/>
          </a:solidFill>
          <a:ln w="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en-US" dirty="0"/>
          </a:p>
        </p:txBody>
      </p:sp>
      <p:sp>
        <p:nvSpPr>
          <p:cNvPr id="7" name="Rectangle 6"/>
          <p:cNvSpPr/>
          <p:nvPr/>
        </p:nvSpPr>
        <p:spPr>
          <a:xfrm>
            <a:off x="0" y="-7086600"/>
            <a:ext cx="9144000" cy="6858000"/>
          </a:xfrm>
          <a:prstGeom prst="rect">
            <a:avLst/>
          </a:prstGeom>
          <a:solidFill>
            <a:srgbClr val="FF0000"/>
          </a:solidFill>
          <a:ln w="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en-US" dirty="0"/>
          </a:p>
        </p:txBody>
      </p:sp>
      <p:sp>
        <p:nvSpPr>
          <p:cNvPr id="8" name="Rectangle 7"/>
          <p:cNvSpPr/>
          <p:nvPr/>
        </p:nvSpPr>
        <p:spPr>
          <a:xfrm>
            <a:off x="18288000" y="-7086600"/>
            <a:ext cx="9144000" cy="6858000"/>
          </a:xfrm>
          <a:prstGeom prst="rect">
            <a:avLst/>
          </a:prstGeom>
          <a:solidFill>
            <a:srgbClr val="00B050"/>
          </a:solidFill>
          <a:ln w="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en-US" dirty="0"/>
          </a:p>
        </p:txBody>
      </p:sp>
      <p:sp>
        <p:nvSpPr>
          <p:cNvPr id="2" name="TextBox 1"/>
          <p:cNvSpPr txBox="1"/>
          <p:nvPr/>
        </p:nvSpPr>
        <p:spPr>
          <a:xfrm>
            <a:off x="609600" y="304800"/>
            <a:ext cx="8424863" cy="6324600"/>
          </a:xfrm>
          <a:prstGeom prst="rect">
            <a:avLst/>
          </a:prstGeom>
          <a:noFill/>
        </p:spPr>
        <p:txBody>
          <a:bodyPr>
            <a:spAutoFit/>
          </a:bodyPr>
          <a:lstStyle/>
          <a:p>
            <a:pPr>
              <a:lnSpc>
                <a:spcPct val="125000"/>
              </a:lnSpc>
              <a:defRPr/>
            </a:pPr>
            <a:r>
              <a:rPr lang="en-US" sz="3600" dirty="0">
                <a:solidFill>
                  <a:schemeClr val="bg1"/>
                </a:solidFill>
                <a:latin typeface="Arial Black" pitchFamily="34" charset="0"/>
              </a:rPr>
              <a:t>Mountain Hotel</a:t>
            </a:r>
          </a:p>
          <a:p>
            <a:pPr>
              <a:lnSpc>
                <a:spcPct val="125000"/>
              </a:lnSpc>
              <a:defRPr/>
            </a:pPr>
            <a:endParaRPr lang="en-US" sz="3600" dirty="0">
              <a:solidFill>
                <a:schemeClr val="bg1"/>
              </a:solidFill>
              <a:latin typeface="Arial Black" pitchFamily="34" charset="0"/>
            </a:endParaRPr>
          </a:p>
          <a:p>
            <a:pPr>
              <a:lnSpc>
                <a:spcPct val="125000"/>
              </a:lnSpc>
              <a:defRPr/>
            </a:pPr>
            <a:r>
              <a:rPr lang="en-US" sz="3600" dirty="0">
                <a:solidFill>
                  <a:schemeClr val="bg1">
                    <a:lumMod val="85000"/>
                  </a:schemeClr>
                </a:solidFill>
                <a:latin typeface="Arial Black" pitchFamily="34" charset="0"/>
              </a:rPr>
              <a:t>   </a:t>
            </a:r>
            <a:r>
              <a:rPr lang="en-US" sz="3600" dirty="0">
                <a:solidFill>
                  <a:schemeClr val="bg1">
                    <a:lumMod val="65000"/>
                  </a:schemeClr>
                </a:solidFill>
                <a:latin typeface="Arial Black" pitchFamily="34" charset="0"/>
              </a:rPr>
              <a:t>Introduction</a:t>
            </a:r>
          </a:p>
          <a:p>
            <a:pPr>
              <a:lnSpc>
                <a:spcPct val="125000"/>
              </a:lnSpc>
              <a:defRPr/>
            </a:pPr>
            <a:r>
              <a:rPr lang="en-US" sz="3600" dirty="0">
                <a:solidFill>
                  <a:schemeClr val="bg1">
                    <a:lumMod val="65000"/>
                  </a:schemeClr>
                </a:solidFill>
                <a:latin typeface="Arial Black" pitchFamily="34" charset="0"/>
              </a:rPr>
              <a:t>   Existing Structural Systems</a:t>
            </a:r>
          </a:p>
          <a:p>
            <a:pPr>
              <a:lnSpc>
                <a:spcPct val="125000"/>
              </a:lnSpc>
              <a:defRPr/>
            </a:pPr>
            <a:r>
              <a:rPr lang="en-US" sz="3600" dirty="0">
                <a:solidFill>
                  <a:schemeClr val="bg1">
                    <a:lumMod val="65000"/>
                  </a:schemeClr>
                </a:solidFill>
                <a:latin typeface="Arial Black" pitchFamily="34" charset="0"/>
              </a:rPr>
              <a:t>   Thesis Proposal</a:t>
            </a:r>
          </a:p>
          <a:p>
            <a:pPr>
              <a:lnSpc>
                <a:spcPct val="125000"/>
              </a:lnSpc>
              <a:defRPr/>
            </a:pPr>
            <a:r>
              <a:rPr lang="en-US" sz="3600" dirty="0">
                <a:solidFill>
                  <a:schemeClr val="bg1">
                    <a:lumMod val="65000"/>
                  </a:schemeClr>
                </a:solidFill>
                <a:latin typeface="Arial Black" pitchFamily="34" charset="0"/>
              </a:rPr>
              <a:t>   Concrete Redesign</a:t>
            </a:r>
          </a:p>
          <a:p>
            <a:pPr>
              <a:lnSpc>
                <a:spcPct val="125000"/>
              </a:lnSpc>
              <a:defRPr/>
            </a:pPr>
            <a:r>
              <a:rPr lang="en-US" sz="3600" dirty="0">
                <a:solidFill>
                  <a:schemeClr val="bg1">
                    <a:lumMod val="65000"/>
                  </a:schemeClr>
                </a:solidFill>
                <a:latin typeface="Arial Black" pitchFamily="34" charset="0"/>
              </a:rPr>
              <a:t>   Glazing Evaluation</a:t>
            </a:r>
          </a:p>
          <a:p>
            <a:pPr>
              <a:lnSpc>
                <a:spcPct val="125000"/>
              </a:lnSpc>
              <a:defRPr/>
            </a:pPr>
            <a:r>
              <a:rPr lang="en-US" sz="3600" dirty="0">
                <a:solidFill>
                  <a:schemeClr val="bg1">
                    <a:lumMod val="65000"/>
                  </a:schemeClr>
                </a:solidFill>
                <a:latin typeface="Arial Black" pitchFamily="34" charset="0"/>
              </a:rPr>
              <a:t>   </a:t>
            </a:r>
            <a:r>
              <a:rPr lang="en-US" sz="3600" dirty="0">
                <a:solidFill>
                  <a:srgbClr val="0066CC"/>
                </a:solidFill>
                <a:latin typeface="Arial Black" pitchFamily="34" charset="0"/>
              </a:rPr>
              <a:t>Conclusions</a:t>
            </a:r>
          </a:p>
          <a:p>
            <a:pPr>
              <a:lnSpc>
                <a:spcPct val="125000"/>
              </a:lnSpc>
              <a:defRPr/>
            </a:pPr>
            <a:r>
              <a:rPr lang="en-US" sz="3600" dirty="0">
                <a:solidFill>
                  <a:schemeClr val="bg1">
                    <a:lumMod val="65000"/>
                  </a:schemeClr>
                </a:solidFill>
                <a:latin typeface="Arial Black" pitchFamily="34" charset="0"/>
              </a:rPr>
              <a:t>   Questions/Comments</a:t>
            </a:r>
          </a:p>
        </p:txBody>
      </p:sp>
      <p:cxnSp>
        <p:nvCxnSpPr>
          <p:cNvPr id="12" name="Straight Connector 11"/>
          <p:cNvCxnSpPr/>
          <p:nvPr/>
        </p:nvCxnSpPr>
        <p:spPr>
          <a:xfrm>
            <a:off x="609600" y="990600"/>
            <a:ext cx="17678400" cy="0"/>
          </a:xfrm>
          <a:prstGeom prst="line">
            <a:avLst/>
          </a:prstGeom>
          <a:effectLst>
            <a:glow rad="228600">
              <a:schemeClr val="accent1">
                <a:satMod val="175000"/>
                <a:alpha val="40000"/>
              </a:schemeClr>
            </a:glow>
            <a:innerShdw blurRad="114300">
              <a:prstClr val="black"/>
            </a:innerShdw>
          </a:effectLst>
        </p:spPr>
        <p:style>
          <a:lnRef idx="1">
            <a:schemeClr val="accent1"/>
          </a:lnRef>
          <a:fillRef idx="0">
            <a:schemeClr val="accent1"/>
          </a:fillRef>
          <a:effectRef idx="0">
            <a:schemeClr val="accent1"/>
          </a:effectRef>
          <a:fontRef idx="minor">
            <a:schemeClr val="tx1"/>
          </a:fontRef>
        </p:style>
      </p:cxnSp>
      <p:sp>
        <p:nvSpPr>
          <p:cNvPr id="24583" name="TextBox 21"/>
          <p:cNvSpPr txBox="1">
            <a:spLocks noChangeArrowheads="1"/>
          </p:cNvSpPr>
          <p:nvPr/>
        </p:nvSpPr>
        <p:spPr bwMode="auto">
          <a:xfrm>
            <a:off x="9144000" y="381000"/>
            <a:ext cx="9144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a:solidFill>
                  <a:schemeClr val="tx1"/>
                </a:solidFill>
                <a:latin typeface="Arial" charset="0"/>
                <a:cs typeface="Arial" charset="0"/>
              </a:defRPr>
            </a:lvl1pPr>
            <a:lvl2pPr marL="742950" indent="-285750" eaLnBrk="0" hangingPunct="0">
              <a:defRPr sz="2200">
                <a:solidFill>
                  <a:schemeClr val="tx1"/>
                </a:solidFill>
                <a:latin typeface="Arial" charset="0"/>
                <a:cs typeface="Arial" charset="0"/>
              </a:defRPr>
            </a:lvl2pPr>
            <a:lvl3pPr marL="1143000" indent="-228600" eaLnBrk="0" hangingPunct="0">
              <a:defRPr sz="2200">
                <a:solidFill>
                  <a:schemeClr val="tx1"/>
                </a:solidFill>
                <a:latin typeface="Arial" charset="0"/>
                <a:cs typeface="Arial" charset="0"/>
              </a:defRPr>
            </a:lvl3pPr>
            <a:lvl4pPr marL="1600200" indent="-228600" eaLnBrk="0" hangingPunct="0">
              <a:defRPr sz="2200">
                <a:solidFill>
                  <a:schemeClr val="tx1"/>
                </a:solidFill>
                <a:latin typeface="Arial" charset="0"/>
                <a:cs typeface="Arial" charset="0"/>
              </a:defRPr>
            </a:lvl4pPr>
            <a:lvl5pPr marL="2057400" indent="-228600" eaLnBrk="0" hangingPunct="0">
              <a:defRPr sz="2200">
                <a:solidFill>
                  <a:schemeClr val="tx1"/>
                </a:solidFill>
                <a:latin typeface="Arial" charset="0"/>
                <a:cs typeface="Arial" charset="0"/>
              </a:defRPr>
            </a:lvl5pPr>
            <a:lvl6pPr marL="2514600" indent="-228600" eaLnBrk="0" fontAlgn="base" hangingPunct="0">
              <a:spcBef>
                <a:spcPct val="0"/>
              </a:spcBef>
              <a:spcAft>
                <a:spcPct val="0"/>
              </a:spcAft>
              <a:defRPr sz="2200">
                <a:solidFill>
                  <a:schemeClr val="tx1"/>
                </a:solidFill>
                <a:latin typeface="Arial" charset="0"/>
                <a:cs typeface="Arial" charset="0"/>
              </a:defRPr>
            </a:lvl6pPr>
            <a:lvl7pPr marL="2971800" indent="-228600" eaLnBrk="0" fontAlgn="base" hangingPunct="0">
              <a:spcBef>
                <a:spcPct val="0"/>
              </a:spcBef>
              <a:spcAft>
                <a:spcPct val="0"/>
              </a:spcAft>
              <a:defRPr sz="2200">
                <a:solidFill>
                  <a:schemeClr val="tx1"/>
                </a:solidFill>
                <a:latin typeface="Arial" charset="0"/>
                <a:cs typeface="Arial" charset="0"/>
              </a:defRPr>
            </a:lvl7pPr>
            <a:lvl8pPr marL="3429000" indent="-228600" eaLnBrk="0" fontAlgn="base" hangingPunct="0">
              <a:spcBef>
                <a:spcPct val="0"/>
              </a:spcBef>
              <a:spcAft>
                <a:spcPct val="0"/>
              </a:spcAft>
              <a:defRPr sz="2200">
                <a:solidFill>
                  <a:schemeClr val="tx1"/>
                </a:solidFill>
                <a:latin typeface="Arial" charset="0"/>
                <a:cs typeface="Arial" charset="0"/>
              </a:defRPr>
            </a:lvl8pPr>
            <a:lvl9pPr marL="3886200" indent="-228600" eaLnBrk="0" fontAlgn="base" hangingPunct="0">
              <a:spcBef>
                <a:spcPct val="0"/>
              </a:spcBef>
              <a:spcAft>
                <a:spcPct val="0"/>
              </a:spcAft>
              <a:defRPr sz="2200">
                <a:solidFill>
                  <a:schemeClr val="tx1"/>
                </a:solidFill>
                <a:latin typeface="Arial" charset="0"/>
                <a:cs typeface="Arial" charset="0"/>
              </a:defRPr>
            </a:lvl9pPr>
          </a:lstStyle>
          <a:p>
            <a:pPr algn="ctr" eaLnBrk="1" hangingPunct="1"/>
            <a:r>
              <a:rPr lang="en-US" sz="3600">
                <a:solidFill>
                  <a:schemeClr val="bg1"/>
                </a:solidFill>
                <a:latin typeface="Arial Black" pitchFamily="34" charset="0"/>
              </a:rPr>
              <a:t>Design Summary</a:t>
            </a:r>
            <a:endParaRPr lang="en-US" sz="3600">
              <a:latin typeface="Arial Black" pitchFamily="34" charset="0"/>
            </a:endParaRPr>
          </a:p>
        </p:txBody>
      </p:sp>
      <p:pic>
        <p:nvPicPr>
          <p:cNvPr id="24584" name="Picture 9"/>
          <p:cNvPicPr>
            <a:picLocks noChangeAspect="1"/>
          </p:cNvPicPr>
          <p:nvPr/>
        </p:nvPicPr>
        <p:blipFill>
          <a:blip r:embed="rId2">
            <a:extLst>
              <a:ext uri="{28A0092B-C50C-407E-A947-70E740481C1C}">
                <a14:useLocalDpi xmlns:a14="http://schemas.microsoft.com/office/drawing/2010/main" val="0"/>
              </a:ext>
            </a:extLst>
          </a:blip>
          <a:srcRect l="16573" t="20370" r="30586" b="7407"/>
          <a:stretch>
            <a:fillRect/>
          </a:stretch>
        </p:blipFill>
        <p:spPr bwMode="auto">
          <a:xfrm>
            <a:off x="19050000" y="284163"/>
            <a:ext cx="8239125" cy="633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9467850" y="1574800"/>
            <a:ext cx="8820150" cy="3970338"/>
          </a:xfrm>
          <a:prstGeom prst="rect">
            <a:avLst/>
          </a:prstGeom>
          <a:noFill/>
        </p:spPr>
        <p:txBody>
          <a:bodyPr>
            <a:spAutoFit/>
          </a:bodyPr>
          <a:lstStyle/>
          <a:p>
            <a:pPr>
              <a:defRPr/>
            </a:pPr>
            <a:r>
              <a:rPr lang="en-US" sz="2800" dirty="0">
                <a:solidFill>
                  <a:schemeClr val="bg1"/>
                </a:solidFill>
                <a:latin typeface="Arial Black" pitchFamily="34" charset="0"/>
              </a:rPr>
              <a:t>Summary:</a:t>
            </a:r>
          </a:p>
          <a:p>
            <a:pPr marL="457200">
              <a:defRPr/>
            </a:pPr>
            <a:r>
              <a:rPr lang="en-US" sz="2800" dirty="0">
                <a:solidFill>
                  <a:schemeClr val="bg1"/>
                </a:solidFill>
                <a:latin typeface="Arial Black" pitchFamily="34" charset="0"/>
              </a:rPr>
              <a:t>Slabs:</a:t>
            </a:r>
          </a:p>
          <a:p>
            <a:pPr marL="914400">
              <a:defRPr/>
            </a:pPr>
            <a:r>
              <a:rPr lang="en-US" sz="2800" dirty="0">
                <a:solidFill>
                  <a:schemeClr val="bg1"/>
                </a:solidFill>
                <a:latin typeface="Arial Black" pitchFamily="34" charset="0"/>
              </a:rPr>
              <a:t>12” thick with #5 bars spaced as noted</a:t>
            </a:r>
          </a:p>
          <a:p>
            <a:pPr marL="457200">
              <a:defRPr/>
            </a:pPr>
            <a:endParaRPr lang="en-US" sz="2800" dirty="0">
              <a:solidFill>
                <a:schemeClr val="bg1"/>
              </a:solidFill>
              <a:latin typeface="Arial Black" pitchFamily="34" charset="0"/>
            </a:endParaRPr>
          </a:p>
          <a:p>
            <a:pPr marL="457200">
              <a:defRPr/>
            </a:pPr>
            <a:r>
              <a:rPr lang="en-US" sz="2800" dirty="0">
                <a:solidFill>
                  <a:schemeClr val="bg1"/>
                </a:solidFill>
                <a:latin typeface="Arial Black" pitchFamily="34" charset="0"/>
              </a:rPr>
              <a:t>Columns:</a:t>
            </a:r>
          </a:p>
          <a:p>
            <a:pPr marL="914400">
              <a:defRPr/>
            </a:pPr>
            <a:r>
              <a:rPr lang="en-US" sz="2800" dirty="0">
                <a:solidFill>
                  <a:schemeClr val="bg1"/>
                </a:solidFill>
                <a:latin typeface="Arial Black" pitchFamily="34" charset="0"/>
              </a:rPr>
              <a:t>24” x 18”-24” with (8) #8</a:t>
            </a:r>
          </a:p>
          <a:p>
            <a:pPr marL="457200">
              <a:defRPr/>
            </a:pPr>
            <a:endParaRPr lang="en-US" sz="2800" dirty="0">
              <a:solidFill>
                <a:schemeClr val="bg1"/>
              </a:solidFill>
              <a:latin typeface="Arial Black" pitchFamily="34" charset="0"/>
            </a:endParaRPr>
          </a:p>
          <a:p>
            <a:pPr marL="457200">
              <a:defRPr/>
            </a:pPr>
            <a:r>
              <a:rPr lang="en-US" sz="2800" dirty="0">
                <a:solidFill>
                  <a:schemeClr val="bg1"/>
                </a:solidFill>
                <a:latin typeface="Arial Black" pitchFamily="34" charset="0"/>
              </a:rPr>
              <a:t>Shear Walls:</a:t>
            </a:r>
          </a:p>
          <a:p>
            <a:pPr marL="914400">
              <a:defRPr/>
            </a:pPr>
            <a:r>
              <a:rPr lang="en-US" sz="2800" dirty="0">
                <a:solidFill>
                  <a:schemeClr val="bg1"/>
                </a:solidFill>
                <a:latin typeface="Arial Black" pitchFamily="34" charset="0"/>
              </a:rPr>
              <a:t>12”-18” thick from foundation to roof</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9144000" y="-7086600"/>
            <a:ext cx="9144000" cy="6858000"/>
          </a:xfrm>
          <a:prstGeom prst="rect">
            <a:avLst/>
          </a:prstGeom>
          <a:solidFill>
            <a:srgbClr val="5883DF"/>
          </a:solidFill>
          <a:ln w="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en-US" dirty="0"/>
          </a:p>
        </p:txBody>
      </p:sp>
      <p:sp>
        <p:nvSpPr>
          <p:cNvPr id="7" name="Rectangle 6"/>
          <p:cNvSpPr/>
          <p:nvPr/>
        </p:nvSpPr>
        <p:spPr>
          <a:xfrm>
            <a:off x="0" y="-7086600"/>
            <a:ext cx="9144000" cy="6858000"/>
          </a:xfrm>
          <a:prstGeom prst="rect">
            <a:avLst/>
          </a:prstGeom>
          <a:solidFill>
            <a:srgbClr val="FF0000"/>
          </a:solidFill>
          <a:ln w="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en-US" dirty="0"/>
          </a:p>
        </p:txBody>
      </p:sp>
      <p:sp>
        <p:nvSpPr>
          <p:cNvPr id="8" name="Rectangle 7"/>
          <p:cNvSpPr/>
          <p:nvPr/>
        </p:nvSpPr>
        <p:spPr>
          <a:xfrm>
            <a:off x="18288000" y="-7086600"/>
            <a:ext cx="9144000" cy="6858000"/>
          </a:xfrm>
          <a:prstGeom prst="rect">
            <a:avLst/>
          </a:prstGeom>
          <a:solidFill>
            <a:srgbClr val="00B050"/>
          </a:solidFill>
          <a:ln w="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en-US" dirty="0"/>
          </a:p>
        </p:txBody>
      </p:sp>
      <p:sp>
        <p:nvSpPr>
          <p:cNvPr id="2" name="TextBox 1"/>
          <p:cNvSpPr txBox="1"/>
          <p:nvPr/>
        </p:nvSpPr>
        <p:spPr>
          <a:xfrm>
            <a:off x="609600" y="304800"/>
            <a:ext cx="8424863" cy="6324600"/>
          </a:xfrm>
          <a:prstGeom prst="rect">
            <a:avLst/>
          </a:prstGeom>
          <a:noFill/>
        </p:spPr>
        <p:txBody>
          <a:bodyPr>
            <a:spAutoFit/>
          </a:bodyPr>
          <a:lstStyle/>
          <a:p>
            <a:pPr>
              <a:lnSpc>
                <a:spcPct val="125000"/>
              </a:lnSpc>
              <a:defRPr/>
            </a:pPr>
            <a:r>
              <a:rPr lang="en-US" sz="3600" dirty="0">
                <a:solidFill>
                  <a:schemeClr val="bg1"/>
                </a:solidFill>
                <a:latin typeface="Arial Black" pitchFamily="34" charset="0"/>
              </a:rPr>
              <a:t>Mountain Hotel</a:t>
            </a:r>
          </a:p>
          <a:p>
            <a:pPr>
              <a:lnSpc>
                <a:spcPct val="125000"/>
              </a:lnSpc>
              <a:defRPr/>
            </a:pPr>
            <a:endParaRPr lang="en-US" sz="3600" dirty="0">
              <a:solidFill>
                <a:schemeClr val="bg1"/>
              </a:solidFill>
              <a:latin typeface="Arial Black" pitchFamily="34" charset="0"/>
            </a:endParaRPr>
          </a:p>
          <a:p>
            <a:pPr>
              <a:lnSpc>
                <a:spcPct val="125000"/>
              </a:lnSpc>
              <a:defRPr/>
            </a:pPr>
            <a:r>
              <a:rPr lang="en-US" sz="3600" dirty="0">
                <a:solidFill>
                  <a:schemeClr val="bg1">
                    <a:lumMod val="85000"/>
                  </a:schemeClr>
                </a:solidFill>
                <a:latin typeface="Arial Black" pitchFamily="34" charset="0"/>
              </a:rPr>
              <a:t>   </a:t>
            </a:r>
            <a:r>
              <a:rPr lang="en-US" sz="3600" dirty="0">
                <a:solidFill>
                  <a:schemeClr val="bg1">
                    <a:lumMod val="65000"/>
                  </a:schemeClr>
                </a:solidFill>
                <a:latin typeface="Arial Black" pitchFamily="34" charset="0"/>
              </a:rPr>
              <a:t>Introduction</a:t>
            </a:r>
          </a:p>
          <a:p>
            <a:pPr>
              <a:lnSpc>
                <a:spcPct val="125000"/>
              </a:lnSpc>
              <a:defRPr/>
            </a:pPr>
            <a:r>
              <a:rPr lang="en-US" sz="3600" dirty="0">
                <a:solidFill>
                  <a:schemeClr val="bg1">
                    <a:lumMod val="65000"/>
                  </a:schemeClr>
                </a:solidFill>
                <a:latin typeface="Arial Black" pitchFamily="34" charset="0"/>
              </a:rPr>
              <a:t>   Existing Structural Systems</a:t>
            </a:r>
          </a:p>
          <a:p>
            <a:pPr>
              <a:lnSpc>
                <a:spcPct val="125000"/>
              </a:lnSpc>
              <a:defRPr/>
            </a:pPr>
            <a:r>
              <a:rPr lang="en-US" sz="3600" dirty="0">
                <a:solidFill>
                  <a:schemeClr val="bg1">
                    <a:lumMod val="65000"/>
                  </a:schemeClr>
                </a:solidFill>
                <a:latin typeface="Arial Black" pitchFamily="34" charset="0"/>
              </a:rPr>
              <a:t>   Thesis Proposal</a:t>
            </a:r>
          </a:p>
          <a:p>
            <a:pPr>
              <a:lnSpc>
                <a:spcPct val="125000"/>
              </a:lnSpc>
              <a:defRPr/>
            </a:pPr>
            <a:r>
              <a:rPr lang="en-US" sz="3600" dirty="0">
                <a:solidFill>
                  <a:schemeClr val="bg1">
                    <a:lumMod val="65000"/>
                  </a:schemeClr>
                </a:solidFill>
                <a:latin typeface="Arial Black" pitchFamily="34" charset="0"/>
              </a:rPr>
              <a:t>   Concrete Redesign</a:t>
            </a:r>
          </a:p>
          <a:p>
            <a:pPr>
              <a:lnSpc>
                <a:spcPct val="125000"/>
              </a:lnSpc>
              <a:defRPr/>
            </a:pPr>
            <a:r>
              <a:rPr lang="en-US" sz="3600" dirty="0">
                <a:solidFill>
                  <a:schemeClr val="bg1">
                    <a:lumMod val="65000"/>
                  </a:schemeClr>
                </a:solidFill>
                <a:latin typeface="Arial Black" pitchFamily="34" charset="0"/>
              </a:rPr>
              <a:t>   Glazing Evaluation</a:t>
            </a:r>
          </a:p>
          <a:p>
            <a:pPr>
              <a:lnSpc>
                <a:spcPct val="125000"/>
              </a:lnSpc>
              <a:defRPr/>
            </a:pPr>
            <a:r>
              <a:rPr lang="en-US" sz="3600" dirty="0">
                <a:solidFill>
                  <a:schemeClr val="bg1">
                    <a:lumMod val="65000"/>
                  </a:schemeClr>
                </a:solidFill>
                <a:latin typeface="Arial Black" pitchFamily="34" charset="0"/>
              </a:rPr>
              <a:t>   Conclusions</a:t>
            </a:r>
          </a:p>
          <a:p>
            <a:pPr>
              <a:lnSpc>
                <a:spcPct val="125000"/>
              </a:lnSpc>
              <a:defRPr/>
            </a:pPr>
            <a:r>
              <a:rPr lang="en-US" sz="3600" dirty="0">
                <a:solidFill>
                  <a:srgbClr val="0066CC"/>
                </a:solidFill>
                <a:latin typeface="Arial Black" pitchFamily="34" charset="0"/>
              </a:rPr>
              <a:t>   Questions/Comments</a:t>
            </a:r>
          </a:p>
        </p:txBody>
      </p:sp>
      <p:cxnSp>
        <p:nvCxnSpPr>
          <p:cNvPr id="12" name="Straight Connector 11"/>
          <p:cNvCxnSpPr/>
          <p:nvPr/>
        </p:nvCxnSpPr>
        <p:spPr>
          <a:xfrm>
            <a:off x="609600" y="990600"/>
            <a:ext cx="17678400" cy="0"/>
          </a:xfrm>
          <a:prstGeom prst="line">
            <a:avLst/>
          </a:prstGeom>
          <a:effectLst>
            <a:glow rad="228600">
              <a:schemeClr val="accent1">
                <a:satMod val="175000"/>
                <a:alpha val="40000"/>
              </a:schemeClr>
            </a:glow>
            <a:innerShdw blurRad="114300">
              <a:prstClr val="black"/>
            </a:innerShdw>
          </a:effectLst>
        </p:spPr>
        <p:style>
          <a:lnRef idx="1">
            <a:schemeClr val="accent1"/>
          </a:lnRef>
          <a:fillRef idx="0">
            <a:schemeClr val="accent1"/>
          </a:fillRef>
          <a:effectRef idx="0">
            <a:schemeClr val="accent1"/>
          </a:effectRef>
          <a:fontRef idx="minor">
            <a:schemeClr val="tx1"/>
          </a:fontRef>
        </p:style>
      </p:cxnSp>
      <p:sp>
        <p:nvSpPr>
          <p:cNvPr id="25607" name="TextBox 21"/>
          <p:cNvSpPr txBox="1">
            <a:spLocks noChangeArrowheads="1"/>
          </p:cNvSpPr>
          <p:nvPr/>
        </p:nvSpPr>
        <p:spPr bwMode="auto">
          <a:xfrm>
            <a:off x="9144000" y="381000"/>
            <a:ext cx="9144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a:solidFill>
                  <a:schemeClr val="tx1"/>
                </a:solidFill>
                <a:latin typeface="Arial" charset="0"/>
                <a:cs typeface="Arial" charset="0"/>
              </a:defRPr>
            </a:lvl1pPr>
            <a:lvl2pPr marL="742950" indent="-285750" eaLnBrk="0" hangingPunct="0">
              <a:defRPr sz="2200">
                <a:solidFill>
                  <a:schemeClr val="tx1"/>
                </a:solidFill>
                <a:latin typeface="Arial" charset="0"/>
                <a:cs typeface="Arial" charset="0"/>
              </a:defRPr>
            </a:lvl2pPr>
            <a:lvl3pPr marL="1143000" indent="-228600" eaLnBrk="0" hangingPunct="0">
              <a:defRPr sz="2200">
                <a:solidFill>
                  <a:schemeClr val="tx1"/>
                </a:solidFill>
                <a:latin typeface="Arial" charset="0"/>
                <a:cs typeface="Arial" charset="0"/>
              </a:defRPr>
            </a:lvl3pPr>
            <a:lvl4pPr marL="1600200" indent="-228600" eaLnBrk="0" hangingPunct="0">
              <a:defRPr sz="2200">
                <a:solidFill>
                  <a:schemeClr val="tx1"/>
                </a:solidFill>
                <a:latin typeface="Arial" charset="0"/>
                <a:cs typeface="Arial" charset="0"/>
              </a:defRPr>
            </a:lvl4pPr>
            <a:lvl5pPr marL="2057400" indent="-228600" eaLnBrk="0" hangingPunct="0">
              <a:defRPr sz="2200">
                <a:solidFill>
                  <a:schemeClr val="tx1"/>
                </a:solidFill>
                <a:latin typeface="Arial" charset="0"/>
                <a:cs typeface="Arial" charset="0"/>
              </a:defRPr>
            </a:lvl5pPr>
            <a:lvl6pPr marL="2514600" indent="-228600" eaLnBrk="0" fontAlgn="base" hangingPunct="0">
              <a:spcBef>
                <a:spcPct val="0"/>
              </a:spcBef>
              <a:spcAft>
                <a:spcPct val="0"/>
              </a:spcAft>
              <a:defRPr sz="2200">
                <a:solidFill>
                  <a:schemeClr val="tx1"/>
                </a:solidFill>
                <a:latin typeface="Arial" charset="0"/>
                <a:cs typeface="Arial" charset="0"/>
              </a:defRPr>
            </a:lvl6pPr>
            <a:lvl7pPr marL="2971800" indent="-228600" eaLnBrk="0" fontAlgn="base" hangingPunct="0">
              <a:spcBef>
                <a:spcPct val="0"/>
              </a:spcBef>
              <a:spcAft>
                <a:spcPct val="0"/>
              </a:spcAft>
              <a:defRPr sz="2200">
                <a:solidFill>
                  <a:schemeClr val="tx1"/>
                </a:solidFill>
                <a:latin typeface="Arial" charset="0"/>
                <a:cs typeface="Arial" charset="0"/>
              </a:defRPr>
            </a:lvl7pPr>
            <a:lvl8pPr marL="3429000" indent="-228600" eaLnBrk="0" fontAlgn="base" hangingPunct="0">
              <a:spcBef>
                <a:spcPct val="0"/>
              </a:spcBef>
              <a:spcAft>
                <a:spcPct val="0"/>
              </a:spcAft>
              <a:defRPr sz="2200">
                <a:solidFill>
                  <a:schemeClr val="tx1"/>
                </a:solidFill>
                <a:latin typeface="Arial" charset="0"/>
                <a:cs typeface="Arial" charset="0"/>
              </a:defRPr>
            </a:lvl8pPr>
            <a:lvl9pPr marL="3886200" indent="-228600" eaLnBrk="0" fontAlgn="base" hangingPunct="0">
              <a:spcBef>
                <a:spcPct val="0"/>
              </a:spcBef>
              <a:spcAft>
                <a:spcPct val="0"/>
              </a:spcAft>
              <a:defRPr sz="2200">
                <a:solidFill>
                  <a:schemeClr val="tx1"/>
                </a:solidFill>
                <a:latin typeface="Arial" charset="0"/>
                <a:cs typeface="Arial" charset="0"/>
              </a:defRPr>
            </a:lvl9pPr>
          </a:lstStyle>
          <a:p>
            <a:pPr algn="ctr" eaLnBrk="1" hangingPunct="1"/>
            <a:r>
              <a:rPr lang="en-US" sz="3600">
                <a:solidFill>
                  <a:schemeClr val="bg1"/>
                </a:solidFill>
                <a:latin typeface="Arial Black" pitchFamily="34" charset="0"/>
              </a:rPr>
              <a:t>Questions &amp; Comments</a:t>
            </a:r>
            <a:endParaRPr lang="en-US" sz="3600">
              <a:latin typeface="Arial Black" pitchFamily="34" charset="0"/>
            </a:endParaRPr>
          </a:p>
        </p:txBody>
      </p:sp>
      <p:sp>
        <p:nvSpPr>
          <p:cNvPr id="3" name="TextBox 2"/>
          <p:cNvSpPr txBox="1"/>
          <p:nvPr/>
        </p:nvSpPr>
        <p:spPr>
          <a:xfrm>
            <a:off x="18288000" y="1314450"/>
            <a:ext cx="9144000" cy="5354638"/>
          </a:xfrm>
          <a:prstGeom prst="rect">
            <a:avLst/>
          </a:prstGeom>
          <a:noFill/>
        </p:spPr>
        <p:txBody>
          <a:bodyPr>
            <a:spAutoFit/>
          </a:bodyPr>
          <a:lstStyle/>
          <a:p>
            <a:pPr marL="914400" indent="-914400">
              <a:lnSpc>
                <a:spcPct val="150000"/>
              </a:lnSpc>
              <a:defRPr/>
            </a:pPr>
            <a:r>
              <a:rPr lang="en-US" sz="2400" dirty="0">
                <a:solidFill>
                  <a:schemeClr val="bg1"/>
                </a:solidFill>
                <a:latin typeface="Arial Black" pitchFamily="34" charset="0"/>
              </a:rPr>
              <a:t>Alliance Engineers:</a:t>
            </a:r>
          </a:p>
          <a:p>
            <a:pPr marL="914400" indent="-914400">
              <a:lnSpc>
                <a:spcPct val="150000"/>
              </a:lnSpc>
              <a:tabLst>
                <a:tab pos="457200" algn="l"/>
              </a:tabLst>
              <a:defRPr/>
            </a:pPr>
            <a:r>
              <a:rPr lang="en-US" sz="2400" dirty="0">
                <a:solidFill>
                  <a:schemeClr val="bg1"/>
                </a:solidFill>
                <a:latin typeface="Arial Black" pitchFamily="34" charset="0"/>
              </a:rPr>
              <a:t>	</a:t>
            </a:r>
            <a:r>
              <a:rPr lang="en-US" sz="2000" dirty="0">
                <a:solidFill>
                  <a:schemeClr val="bg1"/>
                </a:solidFill>
                <a:latin typeface="Arial Black" pitchFamily="34" charset="0"/>
              </a:rPr>
              <a:t>- Tim </a:t>
            </a:r>
            <a:r>
              <a:rPr lang="en-US" sz="2000" dirty="0" err="1">
                <a:solidFill>
                  <a:schemeClr val="bg1"/>
                </a:solidFill>
                <a:latin typeface="Arial Black" pitchFamily="34" charset="0"/>
              </a:rPr>
              <a:t>Kowalcyk</a:t>
            </a:r>
            <a:endParaRPr lang="en-US" sz="2000" dirty="0">
              <a:solidFill>
                <a:schemeClr val="bg1"/>
              </a:solidFill>
              <a:latin typeface="Arial Black" pitchFamily="34" charset="0"/>
            </a:endParaRPr>
          </a:p>
          <a:p>
            <a:pPr marL="914400" indent="-914400">
              <a:lnSpc>
                <a:spcPct val="150000"/>
              </a:lnSpc>
              <a:defRPr/>
            </a:pPr>
            <a:r>
              <a:rPr lang="en-US" sz="2400" dirty="0">
                <a:solidFill>
                  <a:schemeClr val="bg1"/>
                </a:solidFill>
                <a:latin typeface="Arial Black" pitchFamily="34" charset="0"/>
              </a:rPr>
              <a:t>Penn State Architectural Engineering Faculty:</a:t>
            </a:r>
          </a:p>
          <a:p>
            <a:pPr marL="914400" indent="-914400">
              <a:lnSpc>
                <a:spcPct val="150000"/>
              </a:lnSpc>
              <a:tabLst>
                <a:tab pos="457200" algn="l"/>
              </a:tabLst>
              <a:defRPr/>
            </a:pPr>
            <a:r>
              <a:rPr lang="en-US" sz="2400" dirty="0">
                <a:solidFill>
                  <a:schemeClr val="bg1"/>
                </a:solidFill>
                <a:latin typeface="Arial Black" pitchFamily="34" charset="0"/>
              </a:rPr>
              <a:t>	</a:t>
            </a:r>
            <a:r>
              <a:rPr lang="en-US" sz="2000" dirty="0">
                <a:solidFill>
                  <a:schemeClr val="bg1"/>
                </a:solidFill>
                <a:latin typeface="Arial Black" pitchFamily="34" charset="0"/>
              </a:rPr>
              <a:t>- Professor Kevin </a:t>
            </a:r>
            <a:r>
              <a:rPr lang="en-US" sz="2000" dirty="0" err="1">
                <a:solidFill>
                  <a:schemeClr val="bg1"/>
                </a:solidFill>
                <a:latin typeface="Arial Black" pitchFamily="34" charset="0"/>
              </a:rPr>
              <a:t>Parfitt</a:t>
            </a:r>
            <a:r>
              <a:rPr lang="en-US" sz="2000" dirty="0">
                <a:solidFill>
                  <a:schemeClr val="bg1"/>
                </a:solidFill>
                <a:latin typeface="Arial Black" pitchFamily="34" charset="0"/>
              </a:rPr>
              <a:t>, Professor Robert Holland</a:t>
            </a:r>
          </a:p>
          <a:p>
            <a:pPr marL="685800" indent="-685800">
              <a:lnSpc>
                <a:spcPct val="150000"/>
              </a:lnSpc>
              <a:tabLst>
                <a:tab pos="457200" algn="l"/>
              </a:tabLst>
              <a:defRPr/>
            </a:pPr>
            <a:r>
              <a:rPr lang="en-US" sz="2000" dirty="0">
                <a:solidFill>
                  <a:schemeClr val="bg1"/>
                </a:solidFill>
                <a:latin typeface="Arial Black" pitchFamily="34" charset="0"/>
              </a:rPr>
              <a:t>	- Dr. Linda </a:t>
            </a:r>
            <a:r>
              <a:rPr lang="en-US" sz="2000" dirty="0" err="1">
                <a:solidFill>
                  <a:schemeClr val="bg1"/>
                </a:solidFill>
                <a:latin typeface="Arial Black" pitchFamily="34" charset="0"/>
              </a:rPr>
              <a:t>Hanagan</a:t>
            </a:r>
            <a:r>
              <a:rPr lang="en-US" sz="2000" dirty="0">
                <a:solidFill>
                  <a:schemeClr val="bg1"/>
                </a:solidFill>
                <a:latin typeface="Arial Black" pitchFamily="34" charset="0"/>
              </a:rPr>
              <a:t>, Dr. Andres </a:t>
            </a:r>
            <a:r>
              <a:rPr lang="en-US" sz="2000" dirty="0" err="1">
                <a:solidFill>
                  <a:schemeClr val="bg1"/>
                </a:solidFill>
                <a:latin typeface="Arial Black" pitchFamily="34" charset="0"/>
              </a:rPr>
              <a:t>Lepage</a:t>
            </a:r>
            <a:r>
              <a:rPr lang="en-US" sz="2000" dirty="0">
                <a:solidFill>
                  <a:schemeClr val="bg1"/>
                </a:solidFill>
                <a:latin typeface="Arial Black" pitchFamily="34" charset="0"/>
              </a:rPr>
              <a:t>, Dr. James </a:t>
            </a:r>
            <a:r>
              <a:rPr lang="en-US" sz="2000" dirty="0" err="1">
                <a:solidFill>
                  <a:schemeClr val="bg1"/>
                </a:solidFill>
                <a:latin typeface="Arial Black" pitchFamily="34" charset="0"/>
              </a:rPr>
              <a:t>Freihaut</a:t>
            </a:r>
            <a:endParaRPr lang="en-US" sz="2000" dirty="0">
              <a:solidFill>
                <a:schemeClr val="bg1"/>
              </a:solidFill>
              <a:latin typeface="Arial Black" pitchFamily="34" charset="0"/>
            </a:endParaRPr>
          </a:p>
          <a:p>
            <a:pPr marL="914400" indent="-914400">
              <a:lnSpc>
                <a:spcPct val="150000"/>
              </a:lnSpc>
              <a:tabLst>
                <a:tab pos="457200" algn="l"/>
              </a:tabLst>
              <a:defRPr/>
            </a:pPr>
            <a:r>
              <a:rPr lang="en-US" sz="2000" dirty="0">
                <a:solidFill>
                  <a:schemeClr val="bg1"/>
                </a:solidFill>
                <a:latin typeface="Arial Black" pitchFamily="34" charset="0"/>
              </a:rPr>
              <a:t>	- Ryan </a:t>
            </a:r>
            <a:r>
              <a:rPr lang="en-US" sz="2000" dirty="0" err="1">
                <a:solidFill>
                  <a:schemeClr val="bg1"/>
                </a:solidFill>
                <a:latin typeface="Arial Black" pitchFamily="34" charset="0"/>
              </a:rPr>
              <a:t>Solnosky</a:t>
            </a:r>
            <a:endParaRPr lang="en-US" sz="2000" dirty="0">
              <a:solidFill>
                <a:schemeClr val="bg1"/>
              </a:solidFill>
              <a:latin typeface="Arial Black" pitchFamily="34" charset="0"/>
            </a:endParaRPr>
          </a:p>
          <a:p>
            <a:pPr marL="914400" indent="-914400">
              <a:lnSpc>
                <a:spcPct val="150000"/>
              </a:lnSpc>
              <a:defRPr/>
            </a:pPr>
            <a:r>
              <a:rPr lang="en-US" sz="2400" dirty="0">
                <a:solidFill>
                  <a:schemeClr val="bg1"/>
                </a:solidFill>
                <a:latin typeface="Arial Black" pitchFamily="34" charset="0"/>
              </a:rPr>
              <a:t>Applied Technology Council:</a:t>
            </a:r>
          </a:p>
          <a:p>
            <a:pPr marL="914400" indent="-914400">
              <a:lnSpc>
                <a:spcPct val="150000"/>
              </a:lnSpc>
              <a:tabLst>
                <a:tab pos="457200" algn="l"/>
              </a:tabLst>
              <a:defRPr/>
            </a:pPr>
            <a:r>
              <a:rPr lang="en-US" sz="2000" dirty="0">
                <a:solidFill>
                  <a:schemeClr val="bg1"/>
                </a:solidFill>
                <a:latin typeface="Arial Black" pitchFamily="34" charset="0"/>
              </a:rPr>
              <a:t>	- Dr. Ronald O. Hamburger</a:t>
            </a:r>
          </a:p>
          <a:p>
            <a:pPr marL="914400" indent="-914400">
              <a:lnSpc>
                <a:spcPct val="150000"/>
              </a:lnSpc>
              <a:defRPr/>
            </a:pPr>
            <a:r>
              <a:rPr lang="en-US" sz="2400" dirty="0">
                <a:solidFill>
                  <a:schemeClr val="bg1"/>
                </a:solidFill>
                <a:latin typeface="Arial Black" pitchFamily="34" charset="0"/>
              </a:rPr>
              <a:t>The Lord Jesus Christ</a:t>
            </a:r>
          </a:p>
          <a:p>
            <a:pPr marL="914400" indent="-914400">
              <a:lnSpc>
                <a:spcPct val="150000"/>
              </a:lnSpc>
              <a:defRPr/>
            </a:pPr>
            <a:r>
              <a:rPr lang="en-US" sz="2400" dirty="0">
                <a:solidFill>
                  <a:schemeClr val="bg1"/>
                </a:solidFill>
                <a:latin typeface="Arial Black" pitchFamily="34" charset="0"/>
              </a:rPr>
              <a:t>My family and friends</a:t>
            </a:r>
            <a:endParaRPr lang="en-US" sz="2800" dirty="0">
              <a:solidFill>
                <a:schemeClr val="bg1"/>
              </a:solidFill>
              <a:latin typeface="Arial Black" pitchFamily="34" charset="0"/>
            </a:endParaRPr>
          </a:p>
        </p:txBody>
      </p:sp>
      <p:sp>
        <p:nvSpPr>
          <p:cNvPr id="25609" name="TextBox 8"/>
          <p:cNvSpPr txBox="1">
            <a:spLocks noChangeArrowheads="1"/>
          </p:cNvSpPr>
          <p:nvPr/>
        </p:nvSpPr>
        <p:spPr bwMode="auto">
          <a:xfrm>
            <a:off x="18288000" y="344488"/>
            <a:ext cx="91440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a:solidFill>
                  <a:schemeClr val="tx1"/>
                </a:solidFill>
                <a:latin typeface="Arial" charset="0"/>
                <a:cs typeface="Arial" charset="0"/>
              </a:defRPr>
            </a:lvl1pPr>
            <a:lvl2pPr marL="742950" indent="-285750" eaLnBrk="0" hangingPunct="0">
              <a:defRPr sz="2200">
                <a:solidFill>
                  <a:schemeClr val="tx1"/>
                </a:solidFill>
                <a:latin typeface="Arial" charset="0"/>
                <a:cs typeface="Arial" charset="0"/>
              </a:defRPr>
            </a:lvl2pPr>
            <a:lvl3pPr marL="1143000" indent="-228600" eaLnBrk="0" hangingPunct="0">
              <a:defRPr sz="2200">
                <a:solidFill>
                  <a:schemeClr val="tx1"/>
                </a:solidFill>
                <a:latin typeface="Arial" charset="0"/>
                <a:cs typeface="Arial" charset="0"/>
              </a:defRPr>
            </a:lvl3pPr>
            <a:lvl4pPr marL="1600200" indent="-228600" eaLnBrk="0" hangingPunct="0">
              <a:defRPr sz="2200">
                <a:solidFill>
                  <a:schemeClr val="tx1"/>
                </a:solidFill>
                <a:latin typeface="Arial" charset="0"/>
                <a:cs typeface="Arial" charset="0"/>
              </a:defRPr>
            </a:lvl4pPr>
            <a:lvl5pPr marL="2057400" indent="-228600" eaLnBrk="0" hangingPunct="0">
              <a:defRPr sz="2200">
                <a:solidFill>
                  <a:schemeClr val="tx1"/>
                </a:solidFill>
                <a:latin typeface="Arial" charset="0"/>
                <a:cs typeface="Arial" charset="0"/>
              </a:defRPr>
            </a:lvl5pPr>
            <a:lvl6pPr marL="2514600" indent="-228600" eaLnBrk="0" fontAlgn="base" hangingPunct="0">
              <a:spcBef>
                <a:spcPct val="0"/>
              </a:spcBef>
              <a:spcAft>
                <a:spcPct val="0"/>
              </a:spcAft>
              <a:defRPr sz="2200">
                <a:solidFill>
                  <a:schemeClr val="tx1"/>
                </a:solidFill>
                <a:latin typeface="Arial" charset="0"/>
                <a:cs typeface="Arial" charset="0"/>
              </a:defRPr>
            </a:lvl6pPr>
            <a:lvl7pPr marL="2971800" indent="-228600" eaLnBrk="0" fontAlgn="base" hangingPunct="0">
              <a:spcBef>
                <a:spcPct val="0"/>
              </a:spcBef>
              <a:spcAft>
                <a:spcPct val="0"/>
              </a:spcAft>
              <a:defRPr sz="2200">
                <a:solidFill>
                  <a:schemeClr val="tx1"/>
                </a:solidFill>
                <a:latin typeface="Arial" charset="0"/>
                <a:cs typeface="Arial" charset="0"/>
              </a:defRPr>
            </a:lvl7pPr>
            <a:lvl8pPr marL="3429000" indent="-228600" eaLnBrk="0" fontAlgn="base" hangingPunct="0">
              <a:spcBef>
                <a:spcPct val="0"/>
              </a:spcBef>
              <a:spcAft>
                <a:spcPct val="0"/>
              </a:spcAft>
              <a:defRPr sz="2200">
                <a:solidFill>
                  <a:schemeClr val="tx1"/>
                </a:solidFill>
                <a:latin typeface="Arial" charset="0"/>
                <a:cs typeface="Arial" charset="0"/>
              </a:defRPr>
            </a:lvl8pPr>
            <a:lvl9pPr marL="3886200" indent="-228600" eaLnBrk="0" fontAlgn="base" hangingPunct="0">
              <a:spcBef>
                <a:spcPct val="0"/>
              </a:spcBef>
              <a:spcAft>
                <a:spcPct val="0"/>
              </a:spcAft>
              <a:defRPr sz="2200">
                <a:solidFill>
                  <a:schemeClr val="tx1"/>
                </a:solidFill>
                <a:latin typeface="Arial" charset="0"/>
                <a:cs typeface="Arial" charset="0"/>
              </a:defRPr>
            </a:lvl9pPr>
          </a:lstStyle>
          <a:p>
            <a:pPr algn="ctr" eaLnBrk="1" hangingPunct="1"/>
            <a:r>
              <a:rPr lang="en-US" sz="3600">
                <a:solidFill>
                  <a:schemeClr val="bg1"/>
                </a:solidFill>
                <a:latin typeface="Arial Black" pitchFamily="34" charset="0"/>
              </a:rPr>
              <a:t>Acknowledgements</a:t>
            </a:r>
            <a:endParaRPr lang="en-US" sz="3600">
              <a:latin typeface="Arial Black" pitchFamily="34" charset="0"/>
            </a:endParaRPr>
          </a:p>
        </p:txBody>
      </p:sp>
      <p:pic>
        <p:nvPicPr>
          <p:cNvPr id="25610" name="Picture 1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686800" y="1182688"/>
            <a:ext cx="5638800" cy="211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1" name="Picture 9"/>
          <p:cNvPicPr>
            <a:picLocks noChangeAspect="1"/>
          </p:cNvPicPr>
          <p:nvPr/>
        </p:nvPicPr>
        <p:blipFill>
          <a:blip r:embed="rId3">
            <a:extLst>
              <a:ext uri="{28A0092B-C50C-407E-A947-70E740481C1C}">
                <a14:useLocalDpi xmlns:a14="http://schemas.microsoft.com/office/drawing/2010/main" val="0"/>
              </a:ext>
            </a:extLst>
          </a:blip>
          <a:srcRect l="16573" t="20370" r="30586" b="7407"/>
          <a:stretch>
            <a:fillRect/>
          </a:stretch>
        </p:blipFill>
        <p:spPr bwMode="auto">
          <a:xfrm>
            <a:off x="13465175" y="3467100"/>
            <a:ext cx="4822825" cy="3706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9144000" y="-7086600"/>
            <a:ext cx="9144000" cy="6858000"/>
          </a:xfrm>
          <a:prstGeom prst="rect">
            <a:avLst/>
          </a:prstGeom>
          <a:solidFill>
            <a:srgbClr val="5883DF"/>
          </a:solidFill>
          <a:ln w="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en-US" dirty="0"/>
          </a:p>
        </p:txBody>
      </p:sp>
      <p:sp>
        <p:nvSpPr>
          <p:cNvPr id="7" name="Rectangle 6"/>
          <p:cNvSpPr/>
          <p:nvPr/>
        </p:nvSpPr>
        <p:spPr>
          <a:xfrm>
            <a:off x="0" y="-7086600"/>
            <a:ext cx="9144000" cy="6858000"/>
          </a:xfrm>
          <a:prstGeom prst="rect">
            <a:avLst/>
          </a:prstGeom>
          <a:solidFill>
            <a:srgbClr val="FF0000"/>
          </a:solidFill>
          <a:ln w="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en-US" dirty="0"/>
          </a:p>
        </p:txBody>
      </p:sp>
      <p:sp>
        <p:nvSpPr>
          <p:cNvPr id="8" name="Rectangle 7"/>
          <p:cNvSpPr/>
          <p:nvPr/>
        </p:nvSpPr>
        <p:spPr>
          <a:xfrm>
            <a:off x="18288000" y="-7086600"/>
            <a:ext cx="9144000" cy="6858000"/>
          </a:xfrm>
          <a:prstGeom prst="rect">
            <a:avLst/>
          </a:prstGeom>
          <a:solidFill>
            <a:srgbClr val="00B050"/>
          </a:solidFill>
          <a:ln w="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en-US" dirty="0"/>
          </a:p>
        </p:txBody>
      </p:sp>
      <p:sp>
        <p:nvSpPr>
          <p:cNvPr id="2" name="TextBox 1"/>
          <p:cNvSpPr txBox="1"/>
          <p:nvPr/>
        </p:nvSpPr>
        <p:spPr>
          <a:xfrm>
            <a:off x="609600" y="304800"/>
            <a:ext cx="8424863" cy="6324600"/>
          </a:xfrm>
          <a:prstGeom prst="rect">
            <a:avLst/>
          </a:prstGeom>
          <a:noFill/>
        </p:spPr>
        <p:txBody>
          <a:bodyPr>
            <a:spAutoFit/>
          </a:bodyPr>
          <a:lstStyle/>
          <a:p>
            <a:pPr>
              <a:lnSpc>
                <a:spcPct val="125000"/>
              </a:lnSpc>
              <a:defRPr/>
            </a:pPr>
            <a:r>
              <a:rPr lang="en-US" sz="3600" dirty="0">
                <a:solidFill>
                  <a:schemeClr val="bg1"/>
                </a:solidFill>
                <a:latin typeface="Arial Black" pitchFamily="34" charset="0"/>
              </a:rPr>
              <a:t>Mountain Hotel</a:t>
            </a:r>
          </a:p>
          <a:p>
            <a:pPr>
              <a:lnSpc>
                <a:spcPct val="125000"/>
              </a:lnSpc>
              <a:defRPr/>
            </a:pPr>
            <a:endParaRPr lang="en-US" sz="3600" dirty="0">
              <a:solidFill>
                <a:schemeClr val="bg1"/>
              </a:solidFill>
              <a:latin typeface="Arial Black" pitchFamily="34" charset="0"/>
            </a:endParaRPr>
          </a:p>
          <a:p>
            <a:pPr>
              <a:lnSpc>
                <a:spcPct val="125000"/>
              </a:lnSpc>
              <a:defRPr/>
            </a:pPr>
            <a:r>
              <a:rPr lang="en-US" sz="3600" dirty="0">
                <a:solidFill>
                  <a:schemeClr val="bg1">
                    <a:lumMod val="85000"/>
                  </a:schemeClr>
                </a:solidFill>
                <a:latin typeface="Arial Black" pitchFamily="34" charset="0"/>
              </a:rPr>
              <a:t>   </a:t>
            </a:r>
            <a:r>
              <a:rPr lang="en-US" sz="3600" dirty="0">
                <a:solidFill>
                  <a:srgbClr val="0066CC"/>
                </a:solidFill>
                <a:latin typeface="Arial Black" pitchFamily="34" charset="0"/>
              </a:rPr>
              <a:t>Introduction</a:t>
            </a:r>
          </a:p>
          <a:p>
            <a:pPr>
              <a:lnSpc>
                <a:spcPct val="125000"/>
              </a:lnSpc>
              <a:defRPr/>
            </a:pPr>
            <a:r>
              <a:rPr lang="en-US" sz="3600" dirty="0">
                <a:solidFill>
                  <a:schemeClr val="bg1">
                    <a:lumMod val="65000"/>
                  </a:schemeClr>
                </a:solidFill>
                <a:latin typeface="Arial Black" pitchFamily="34" charset="0"/>
              </a:rPr>
              <a:t>   Existing Structural Systems</a:t>
            </a:r>
          </a:p>
          <a:p>
            <a:pPr>
              <a:lnSpc>
                <a:spcPct val="125000"/>
              </a:lnSpc>
              <a:defRPr/>
            </a:pPr>
            <a:r>
              <a:rPr lang="en-US" sz="3600" dirty="0">
                <a:solidFill>
                  <a:schemeClr val="bg1">
                    <a:lumMod val="65000"/>
                  </a:schemeClr>
                </a:solidFill>
                <a:latin typeface="Arial Black" pitchFamily="34" charset="0"/>
              </a:rPr>
              <a:t>   Thesis Proposal</a:t>
            </a:r>
          </a:p>
          <a:p>
            <a:pPr>
              <a:lnSpc>
                <a:spcPct val="125000"/>
              </a:lnSpc>
              <a:defRPr/>
            </a:pPr>
            <a:r>
              <a:rPr lang="en-US" sz="3600" dirty="0">
                <a:solidFill>
                  <a:schemeClr val="bg1">
                    <a:lumMod val="65000"/>
                  </a:schemeClr>
                </a:solidFill>
                <a:latin typeface="Arial Black" pitchFamily="34" charset="0"/>
              </a:rPr>
              <a:t>   Concrete Redesign</a:t>
            </a:r>
          </a:p>
          <a:p>
            <a:pPr>
              <a:lnSpc>
                <a:spcPct val="125000"/>
              </a:lnSpc>
              <a:defRPr/>
            </a:pPr>
            <a:r>
              <a:rPr lang="en-US" sz="3600" dirty="0">
                <a:solidFill>
                  <a:schemeClr val="bg1">
                    <a:lumMod val="65000"/>
                  </a:schemeClr>
                </a:solidFill>
                <a:latin typeface="Arial Black" pitchFamily="34" charset="0"/>
              </a:rPr>
              <a:t>   Glazing Evaluation</a:t>
            </a:r>
          </a:p>
          <a:p>
            <a:pPr>
              <a:lnSpc>
                <a:spcPct val="125000"/>
              </a:lnSpc>
              <a:defRPr/>
            </a:pPr>
            <a:r>
              <a:rPr lang="en-US" sz="3600" dirty="0">
                <a:solidFill>
                  <a:schemeClr val="bg1">
                    <a:lumMod val="65000"/>
                  </a:schemeClr>
                </a:solidFill>
                <a:latin typeface="Arial Black" pitchFamily="34" charset="0"/>
              </a:rPr>
              <a:t>   Conclusions</a:t>
            </a:r>
          </a:p>
          <a:p>
            <a:pPr>
              <a:lnSpc>
                <a:spcPct val="125000"/>
              </a:lnSpc>
              <a:defRPr/>
            </a:pPr>
            <a:r>
              <a:rPr lang="en-US" sz="3600" dirty="0">
                <a:solidFill>
                  <a:schemeClr val="bg1">
                    <a:lumMod val="65000"/>
                  </a:schemeClr>
                </a:solidFill>
                <a:latin typeface="Arial Black" pitchFamily="34" charset="0"/>
              </a:rPr>
              <a:t>   Questions/Comments</a:t>
            </a:r>
          </a:p>
        </p:txBody>
      </p:sp>
      <p:cxnSp>
        <p:nvCxnSpPr>
          <p:cNvPr id="12" name="Straight Connector 11"/>
          <p:cNvCxnSpPr/>
          <p:nvPr/>
        </p:nvCxnSpPr>
        <p:spPr>
          <a:xfrm>
            <a:off x="609600" y="990600"/>
            <a:ext cx="17678400" cy="0"/>
          </a:xfrm>
          <a:prstGeom prst="line">
            <a:avLst/>
          </a:prstGeom>
          <a:effectLst>
            <a:glow rad="228600">
              <a:schemeClr val="accent1">
                <a:satMod val="175000"/>
                <a:alpha val="40000"/>
              </a:schemeClr>
            </a:glow>
            <a:innerShdw blurRad="114300">
              <a:prstClr val="black"/>
            </a:innerShdw>
          </a:effectLst>
        </p:spPr>
        <p:style>
          <a:lnRef idx="1">
            <a:schemeClr val="accent1"/>
          </a:lnRef>
          <a:fillRef idx="0">
            <a:schemeClr val="accent1"/>
          </a:fillRef>
          <a:effectRef idx="0">
            <a:schemeClr val="accent1"/>
          </a:effectRef>
          <a:fontRef idx="minor">
            <a:schemeClr val="tx1"/>
          </a:fontRef>
        </p:style>
      </p:cxnSp>
      <p:sp>
        <p:nvSpPr>
          <p:cNvPr id="3079" name="TextBox 21"/>
          <p:cNvSpPr txBox="1">
            <a:spLocks noChangeArrowheads="1"/>
          </p:cNvSpPr>
          <p:nvPr/>
        </p:nvSpPr>
        <p:spPr bwMode="auto">
          <a:xfrm>
            <a:off x="9144000" y="381000"/>
            <a:ext cx="9144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a:solidFill>
                  <a:schemeClr val="tx1"/>
                </a:solidFill>
                <a:latin typeface="Arial" charset="0"/>
                <a:cs typeface="Arial" charset="0"/>
              </a:defRPr>
            </a:lvl1pPr>
            <a:lvl2pPr marL="742950" indent="-285750" eaLnBrk="0" hangingPunct="0">
              <a:defRPr sz="2200">
                <a:solidFill>
                  <a:schemeClr val="tx1"/>
                </a:solidFill>
                <a:latin typeface="Arial" charset="0"/>
                <a:cs typeface="Arial" charset="0"/>
              </a:defRPr>
            </a:lvl2pPr>
            <a:lvl3pPr marL="1143000" indent="-228600" eaLnBrk="0" hangingPunct="0">
              <a:defRPr sz="2200">
                <a:solidFill>
                  <a:schemeClr val="tx1"/>
                </a:solidFill>
                <a:latin typeface="Arial" charset="0"/>
                <a:cs typeface="Arial" charset="0"/>
              </a:defRPr>
            </a:lvl3pPr>
            <a:lvl4pPr marL="1600200" indent="-228600" eaLnBrk="0" hangingPunct="0">
              <a:defRPr sz="2200">
                <a:solidFill>
                  <a:schemeClr val="tx1"/>
                </a:solidFill>
                <a:latin typeface="Arial" charset="0"/>
                <a:cs typeface="Arial" charset="0"/>
              </a:defRPr>
            </a:lvl4pPr>
            <a:lvl5pPr marL="2057400" indent="-228600" eaLnBrk="0" hangingPunct="0">
              <a:defRPr sz="2200">
                <a:solidFill>
                  <a:schemeClr val="tx1"/>
                </a:solidFill>
                <a:latin typeface="Arial" charset="0"/>
                <a:cs typeface="Arial" charset="0"/>
              </a:defRPr>
            </a:lvl5pPr>
            <a:lvl6pPr marL="2514600" indent="-228600" eaLnBrk="0" fontAlgn="base" hangingPunct="0">
              <a:spcBef>
                <a:spcPct val="0"/>
              </a:spcBef>
              <a:spcAft>
                <a:spcPct val="0"/>
              </a:spcAft>
              <a:defRPr sz="2200">
                <a:solidFill>
                  <a:schemeClr val="tx1"/>
                </a:solidFill>
                <a:latin typeface="Arial" charset="0"/>
                <a:cs typeface="Arial" charset="0"/>
              </a:defRPr>
            </a:lvl6pPr>
            <a:lvl7pPr marL="2971800" indent="-228600" eaLnBrk="0" fontAlgn="base" hangingPunct="0">
              <a:spcBef>
                <a:spcPct val="0"/>
              </a:spcBef>
              <a:spcAft>
                <a:spcPct val="0"/>
              </a:spcAft>
              <a:defRPr sz="2200">
                <a:solidFill>
                  <a:schemeClr val="tx1"/>
                </a:solidFill>
                <a:latin typeface="Arial" charset="0"/>
                <a:cs typeface="Arial" charset="0"/>
              </a:defRPr>
            </a:lvl7pPr>
            <a:lvl8pPr marL="3429000" indent="-228600" eaLnBrk="0" fontAlgn="base" hangingPunct="0">
              <a:spcBef>
                <a:spcPct val="0"/>
              </a:spcBef>
              <a:spcAft>
                <a:spcPct val="0"/>
              </a:spcAft>
              <a:defRPr sz="2200">
                <a:solidFill>
                  <a:schemeClr val="tx1"/>
                </a:solidFill>
                <a:latin typeface="Arial" charset="0"/>
                <a:cs typeface="Arial" charset="0"/>
              </a:defRPr>
            </a:lvl8pPr>
            <a:lvl9pPr marL="3886200" indent="-228600" eaLnBrk="0" fontAlgn="base" hangingPunct="0">
              <a:spcBef>
                <a:spcPct val="0"/>
              </a:spcBef>
              <a:spcAft>
                <a:spcPct val="0"/>
              </a:spcAft>
              <a:defRPr sz="2200">
                <a:solidFill>
                  <a:schemeClr val="tx1"/>
                </a:solidFill>
                <a:latin typeface="Arial" charset="0"/>
                <a:cs typeface="Arial" charset="0"/>
              </a:defRPr>
            </a:lvl9pPr>
          </a:lstStyle>
          <a:p>
            <a:pPr algn="ctr" eaLnBrk="1" hangingPunct="1"/>
            <a:r>
              <a:rPr lang="en-US" sz="3600">
                <a:solidFill>
                  <a:schemeClr val="bg1"/>
                </a:solidFill>
                <a:latin typeface="Arial Black" pitchFamily="34" charset="0"/>
              </a:rPr>
              <a:t>Building Introduction</a:t>
            </a:r>
            <a:endParaRPr lang="en-US" sz="3600">
              <a:latin typeface="Arial Black" pitchFamily="34" charset="0"/>
            </a:endParaRPr>
          </a:p>
        </p:txBody>
      </p:sp>
      <p:pic>
        <p:nvPicPr>
          <p:cNvPr id="3080"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119850" y="1143000"/>
            <a:ext cx="74803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1" name="TextBox 10"/>
          <p:cNvSpPr txBox="1">
            <a:spLocks noChangeArrowheads="1"/>
          </p:cNvSpPr>
          <p:nvPr/>
        </p:nvSpPr>
        <p:spPr bwMode="auto">
          <a:xfrm>
            <a:off x="18288000" y="381000"/>
            <a:ext cx="9144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a:solidFill>
                  <a:schemeClr val="tx1"/>
                </a:solidFill>
                <a:latin typeface="Arial" charset="0"/>
                <a:cs typeface="Arial" charset="0"/>
              </a:defRPr>
            </a:lvl1pPr>
            <a:lvl2pPr marL="742950" indent="-285750" eaLnBrk="0" hangingPunct="0">
              <a:defRPr sz="2200">
                <a:solidFill>
                  <a:schemeClr val="tx1"/>
                </a:solidFill>
                <a:latin typeface="Arial" charset="0"/>
                <a:cs typeface="Arial" charset="0"/>
              </a:defRPr>
            </a:lvl2pPr>
            <a:lvl3pPr marL="1143000" indent="-228600" eaLnBrk="0" hangingPunct="0">
              <a:defRPr sz="2200">
                <a:solidFill>
                  <a:schemeClr val="tx1"/>
                </a:solidFill>
                <a:latin typeface="Arial" charset="0"/>
                <a:cs typeface="Arial" charset="0"/>
              </a:defRPr>
            </a:lvl3pPr>
            <a:lvl4pPr marL="1600200" indent="-228600" eaLnBrk="0" hangingPunct="0">
              <a:defRPr sz="2200">
                <a:solidFill>
                  <a:schemeClr val="tx1"/>
                </a:solidFill>
                <a:latin typeface="Arial" charset="0"/>
                <a:cs typeface="Arial" charset="0"/>
              </a:defRPr>
            </a:lvl4pPr>
            <a:lvl5pPr marL="2057400" indent="-228600" eaLnBrk="0" hangingPunct="0">
              <a:defRPr sz="2200">
                <a:solidFill>
                  <a:schemeClr val="tx1"/>
                </a:solidFill>
                <a:latin typeface="Arial" charset="0"/>
                <a:cs typeface="Arial" charset="0"/>
              </a:defRPr>
            </a:lvl5pPr>
            <a:lvl6pPr marL="2514600" indent="-228600" eaLnBrk="0" fontAlgn="base" hangingPunct="0">
              <a:spcBef>
                <a:spcPct val="0"/>
              </a:spcBef>
              <a:spcAft>
                <a:spcPct val="0"/>
              </a:spcAft>
              <a:defRPr sz="2200">
                <a:solidFill>
                  <a:schemeClr val="tx1"/>
                </a:solidFill>
                <a:latin typeface="Arial" charset="0"/>
                <a:cs typeface="Arial" charset="0"/>
              </a:defRPr>
            </a:lvl6pPr>
            <a:lvl7pPr marL="2971800" indent="-228600" eaLnBrk="0" fontAlgn="base" hangingPunct="0">
              <a:spcBef>
                <a:spcPct val="0"/>
              </a:spcBef>
              <a:spcAft>
                <a:spcPct val="0"/>
              </a:spcAft>
              <a:defRPr sz="2200">
                <a:solidFill>
                  <a:schemeClr val="tx1"/>
                </a:solidFill>
                <a:latin typeface="Arial" charset="0"/>
                <a:cs typeface="Arial" charset="0"/>
              </a:defRPr>
            </a:lvl7pPr>
            <a:lvl8pPr marL="3429000" indent="-228600" eaLnBrk="0" fontAlgn="base" hangingPunct="0">
              <a:spcBef>
                <a:spcPct val="0"/>
              </a:spcBef>
              <a:spcAft>
                <a:spcPct val="0"/>
              </a:spcAft>
              <a:defRPr sz="2200">
                <a:solidFill>
                  <a:schemeClr val="tx1"/>
                </a:solidFill>
                <a:latin typeface="Arial" charset="0"/>
                <a:cs typeface="Arial" charset="0"/>
              </a:defRPr>
            </a:lvl8pPr>
            <a:lvl9pPr marL="3886200" indent="-228600" eaLnBrk="0" fontAlgn="base" hangingPunct="0">
              <a:spcBef>
                <a:spcPct val="0"/>
              </a:spcBef>
              <a:spcAft>
                <a:spcPct val="0"/>
              </a:spcAft>
              <a:defRPr sz="2200">
                <a:solidFill>
                  <a:schemeClr val="tx1"/>
                </a:solidFill>
                <a:latin typeface="Arial" charset="0"/>
                <a:cs typeface="Arial" charset="0"/>
              </a:defRPr>
            </a:lvl9pPr>
          </a:lstStyle>
          <a:p>
            <a:pPr algn="ctr" eaLnBrk="1" hangingPunct="1"/>
            <a:r>
              <a:rPr lang="en-US" sz="3600">
                <a:solidFill>
                  <a:schemeClr val="bg1"/>
                </a:solidFill>
                <a:latin typeface="Arial Black" pitchFamily="34" charset="0"/>
              </a:rPr>
              <a:t>Site Map</a:t>
            </a:r>
            <a:endParaRPr lang="en-US" sz="3600">
              <a:latin typeface="Arial Black" pitchFamily="34" charset="0"/>
            </a:endParaRPr>
          </a:p>
        </p:txBody>
      </p:sp>
      <p:cxnSp>
        <p:nvCxnSpPr>
          <p:cNvPr id="13" name="Straight Arrow Connector 12"/>
          <p:cNvCxnSpPr/>
          <p:nvPr/>
        </p:nvCxnSpPr>
        <p:spPr>
          <a:xfrm flipV="1">
            <a:off x="18808700" y="1425575"/>
            <a:ext cx="0" cy="1314450"/>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18542000" y="2784475"/>
            <a:ext cx="533400" cy="708025"/>
          </a:xfrm>
          <a:prstGeom prst="rect">
            <a:avLst/>
          </a:prstGeom>
          <a:noFill/>
        </p:spPr>
        <p:txBody>
          <a:bodyPr>
            <a:spAutoFit/>
          </a:bodyPr>
          <a:lstStyle/>
          <a:p>
            <a:pPr>
              <a:defRPr/>
            </a:pPr>
            <a:r>
              <a:rPr lang="en-US" sz="4000" dirty="0">
                <a:solidFill>
                  <a:schemeClr val="tx2">
                    <a:lumMod val="60000"/>
                    <a:lumOff val="40000"/>
                  </a:schemeClr>
                </a:solidFill>
                <a:latin typeface="Arial Black" pitchFamily="34" charset="0"/>
              </a:rPr>
              <a:t>N</a:t>
            </a:r>
          </a:p>
        </p:txBody>
      </p:sp>
      <p:sp>
        <p:nvSpPr>
          <p:cNvPr id="3084" name="TextBox 14"/>
          <p:cNvSpPr txBox="1">
            <a:spLocks noChangeArrowheads="1"/>
          </p:cNvSpPr>
          <p:nvPr/>
        </p:nvSpPr>
        <p:spPr bwMode="auto">
          <a:xfrm>
            <a:off x="9467850" y="1666875"/>
            <a:ext cx="8496300" cy="424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a:solidFill>
                  <a:schemeClr val="tx1"/>
                </a:solidFill>
                <a:latin typeface="Arial" charset="0"/>
                <a:cs typeface="Arial" charset="0"/>
              </a:defRPr>
            </a:lvl1pPr>
            <a:lvl2pPr marL="742950" indent="-285750" eaLnBrk="0" hangingPunct="0">
              <a:defRPr sz="2200">
                <a:solidFill>
                  <a:schemeClr val="tx1"/>
                </a:solidFill>
                <a:latin typeface="Arial" charset="0"/>
                <a:cs typeface="Arial" charset="0"/>
              </a:defRPr>
            </a:lvl2pPr>
            <a:lvl3pPr marL="1143000" indent="-228600" eaLnBrk="0" hangingPunct="0">
              <a:defRPr sz="2200">
                <a:solidFill>
                  <a:schemeClr val="tx1"/>
                </a:solidFill>
                <a:latin typeface="Arial" charset="0"/>
                <a:cs typeface="Arial" charset="0"/>
              </a:defRPr>
            </a:lvl3pPr>
            <a:lvl4pPr marL="1600200" indent="-228600" eaLnBrk="0" hangingPunct="0">
              <a:defRPr sz="2200">
                <a:solidFill>
                  <a:schemeClr val="tx1"/>
                </a:solidFill>
                <a:latin typeface="Arial" charset="0"/>
                <a:cs typeface="Arial" charset="0"/>
              </a:defRPr>
            </a:lvl4pPr>
            <a:lvl5pPr marL="2057400" indent="-228600" eaLnBrk="0" hangingPunct="0">
              <a:defRPr sz="2200">
                <a:solidFill>
                  <a:schemeClr val="tx1"/>
                </a:solidFill>
                <a:latin typeface="Arial" charset="0"/>
                <a:cs typeface="Arial" charset="0"/>
              </a:defRPr>
            </a:lvl5pPr>
            <a:lvl6pPr marL="2514600" indent="-228600" eaLnBrk="0" fontAlgn="base" hangingPunct="0">
              <a:spcBef>
                <a:spcPct val="0"/>
              </a:spcBef>
              <a:spcAft>
                <a:spcPct val="0"/>
              </a:spcAft>
              <a:defRPr sz="2200">
                <a:solidFill>
                  <a:schemeClr val="tx1"/>
                </a:solidFill>
                <a:latin typeface="Arial" charset="0"/>
                <a:cs typeface="Arial" charset="0"/>
              </a:defRPr>
            </a:lvl6pPr>
            <a:lvl7pPr marL="2971800" indent="-228600" eaLnBrk="0" fontAlgn="base" hangingPunct="0">
              <a:spcBef>
                <a:spcPct val="0"/>
              </a:spcBef>
              <a:spcAft>
                <a:spcPct val="0"/>
              </a:spcAft>
              <a:defRPr sz="2200">
                <a:solidFill>
                  <a:schemeClr val="tx1"/>
                </a:solidFill>
                <a:latin typeface="Arial" charset="0"/>
                <a:cs typeface="Arial" charset="0"/>
              </a:defRPr>
            </a:lvl7pPr>
            <a:lvl8pPr marL="3429000" indent="-228600" eaLnBrk="0" fontAlgn="base" hangingPunct="0">
              <a:spcBef>
                <a:spcPct val="0"/>
              </a:spcBef>
              <a:spcAft>
                <a:spcPct val="0"/>
              </a:spcAft>
              <a:defRPr sz="2200">
                <a:solidFill>
                  <a:schemeClr val="tx1"/>
                </a:solidFill>
                <a:latin typeface="Arial" charset="0"/>
                <a:cs typeface="Arial" charset="0"/>
              </a:defRPr>
            </a:lvl8pPr>
            <a:lvl9pPr marL="3886200" indent="-228600" eaLnBrk="0" fontAlgn="base" hangingPunct="0">
              <a:spcBef>
                <a:spcPct val="0"/>
              </a:spcBef>
              <a:spcAft>
                <a:spcPct val="0"/>
              </a:spcAft>
              <a:defRPr sz="2200">
                <a:solidFill>
                  <a:schemeClr val="tx1"/>
                </a:solidFill>
                <a:latin typeface="Arial" charset="0"/>
                <a:cs typeface="Arial" charset="0"/>
              </a:defRPr>
            </a:lvl9pPr>
          </a:lstStyle>
          <a:p>
            <a:pPr eaLnBrk="1" hangingPunct="1">
              <a:lnSpc>
                <a:spcPct val="150000"/>
              </a:lnSpc>
            </a:pPr>
            <a:r>
              <a:rPr lang="en-US" sz="3000">
                <a:solidFill>
                  <a:schemeClr val="bg1"/>
                </a:solidFill>
                <a:latin typeface="Arial Black" pitchFamily="34" charset="0"/>
              </a:rPr>
              <a:t>Hotel and Conference Center</a:t>
            </a:r>
          </a:p>
          <a:p>
            <a:pPr eaLnBrk="1" hangingPunct="1">
              <a:lnSpc>
                <a:spcPct val="150000"/>
              </a:lnSpc>
            </a:pPr>
            <a:r>
              <a:rPr lang="en-US" sz="3000">
                <a:solidFill>
                  <a:schemeClr val="bg1"/>
                </a:solidFill>
                <a:latin typeface="Arial Black" pitchFamily="34" charset="0"/>
              </a:rPr>
              <a:t>Located in an urban center in Virginia</a:t>
            </a:r>
          </a:p>
          <a:p>
            <a:pPr eaLnBrk="1" hangingPunct="1">
              <a:lnSpc>
                <a:spcPct val="150000"/>
              </a:lnSpc>
            </a:pPr>
            <a:r>
              <a:rPr lang="en-US" sz="3000">
                <a:solidFill>
                  <a:schemeClr val="bg1"/>
                </a:solidFill>
                <a:latin typeface="Arial Black" pitchFamily="34" charset="0"/>
              </a:rPr>
              <a:t>121,000 square feet</a:t>
            </a:r>
          </a:p>
          <a:p>
            <a:pPr eaLnBrk="1" hangingPunct="1">
              <a:lnSpc>
                <a:spcPct val="150000"/>
              </a:lnSpc>
            </a:pPr>
            <a:r>
              <a:rPr lang="en-US" sz="3000">
                <a:solidFill>
                  <a:schemeClr val="bg1"/>
                </a:solidFill>
                <a:latin typeface="Arial Black" pitchFamily="34" charset="0"/>
              </a:rPr>
              <a:t>Height – 62ft to Roof</a:t>
            </a:r>
          </a:p>
          <a:p>
            <a:pPr eaLnBrk="1" hangingPunct="1">
              <a:lnSpc>
                <a:spcPct val="150000"/>
              </a:lnSpc>
            </a:pPr>
            <a:r>
              <a:rPr lang="en-US" sz="3000">
                <a:solidFill>
                  <a:schemeClr val="bg1"/>
                </a:solidFill>
                <a:latin typeface="Arial Black" pitchFamily="34" charset="0"/>
              </a:rPr>
              <a:t>Project Delivery Method:  Design Build</a:t>
            </a:r>
          </a:p>
          <a:p>
            <a:pPr eaLnBrk="1" hangingPunct="1">
              <a:lnSpc>
                <a:spcPct val="150000"/>
              </a:lnSpc>
            </a:pPr>
            <a:r>
              <a:rPr lang="en-US" sz="3000">
                <a:solidFill>
                  <a:schemeClr val="bg1"/>
                </a:solidFill>
                <a:latin typeface="Arial Black" pitchFamily="34" charset="0"/>
              </a:rPr>
              <a:t>Current Status:  Under Permit Review</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9144000" y="-7086600"/>
            <a:ext cx="9144000" cy="6858000"/>
          </a:xfrm>
          <a:prstGeom prst="rect">
            <a:avLst/>
          </a:prstGeom>
          <a:solidFill>
            <a:srgbClr val="5883DF"/>
          </a:solidFill>
          <a:ln w="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en-US" dirty="0"/>
          </a:p>
        </p:txBody>
      </p:sp>
      <p:sp>
        <p:nvSpPr>
          <p:cNvPr id="7" name="Rectangle 6"/>
          <p:cNvSpPr/>
          <p:nvPr/>
        </p:nvSpPr>
        <p:spPr>
          <a:xfrm>
            <a:off x="0" y="-7086600"/>
            <a:ext cx="9144000" cy="6858000"/>
          </a:xfrm>
          <a:prstGeom prst="rect">
            <a:avLst/>
          </a:prstGeom>
          <a:solidFill>
            <a:srgbClr val="FF0000"/>
          </a:solidFill>
          <a:ln w="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en-US" dirty="0"/>
          </a:p>
        </p:txBody>
      </p:sp>
      <p:sp>
        <p:nvSpPr>
          <p:cNvPr id="8" name="Rectangle 7"/>
          <p:cNvSpPr/>
          <p:nvPr/>
        </p:nvSpPr>
        <p:spPr>
          <a:xfrm>
            <a:off x="18288000" y="-7086600"/>
            <a:ext cx="9144000" cy="6858000"/>
          </a:xfrm>
          <a:prstGeom prst="rect">
            <a:avLst/>
          </a:prstGeom>
          <a:solidFill>
            <a:srgbClr val="00B050"/>
          </a:solidFill>
          <a:ln w="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en-US" dirty="0"/>
          </a:p>
        </p:txBody>
      </p:sp>
      <p:sp>
        <p:nvSpPr>
          <p:cNvPr id="2" name="TextBox 1"/>
          <p:cNvSpPr txBox="1"/>
          <p:nvPr/>
        </p:nvSpPr>
        <p:spPr>
          <a:xfrm>
            <a:off x="609600" y="304800"/>
            <a:ext cx="8424863" cy="6324600"/>
          </a:xfrm>
          <a:prstGeom prst="rect">
            <a:avLst/>
          </a:prstGeom>
          <a:noFill/>
        </p:spPr>
        <p:txBody>
          <a:bodyPr>
            <a:spAutoFit/>
          </a:bodyPr>
          <a:lstStyle/>
          <a:p>
            <a:pPr>
              <a:lnSpc>
                <a:spcPct val="125000"/>
              </a:lnSpc>
              <a:defRPr/>
            </a:pPr>
            <a:r>
              <a:rPr lang="en-US" sz="3600" dirty="0">
                <a:solidFill>
                  <a:schemeClr val="bg1"/>
                </a:solidFill>
                <a:latin typeface="Arial Black" pitchFamily="34" charset="0"/>
              </a:rPr>
              <a:t>Mountain Hotel</a:t>
            </a:r>
          </a:p>
          <a:p>
            <a:pPr>
              <a:lnSpc>
                <a:spcPct val="125000"/>
              </a:lnSpc>
              <a:defRPr/>
            </a:pPr>
            <a:endParaRPr lang="en-US" sz="3600" dirty="0">
              <a:solidFill>
                <a:schemeClr val="bg1"/>
              </a:solidFill>
              <a:latin typeface="Arial Black" pitchFamily="34" charset="0"/>
            </a:endParaRPr>
          </a:p>
          <a:p>
            <a:pPr>
              <a:lnSpc>
                <a:spcPct val="125000"/>
              </a:lnSpc>
              <a:defRPr/>
            </a:pPr>
            <a:r>
              <a:rPr lang="en-US" sz="3600" dirty="0">
                <a:solidFill>
                  <a:schemeClr val="bg1">
                    <a:lumMod val="85000"/>
                  </a:schemeClr>
                </a:solidFill>
                <a:latin typeface="Arial Black" pitchFamily="34" charset="0"/>
              </a:rPr>
              <a:t>   </a:t>
            </a:r>
            <a:r>
              <a:rPr lang="en-US" sz="3600" dirty="0">
                <a:solidFill>
                  <a:srgbClr val="0066CC"/>
                </a:solidFill>
                <a:latin typeface="Arial Black" pitchFamily="34" charset="0"/>
              </a:rPr>
              <a:t>Introduction</a:t>
            </a:r>
          </a:p>
          <a:p>
            <a:pPr>
              <a:lnSpc>
                <a:spcPct val="125000"/>
              </a:lnSpc>
              <a:defRPr/>
            </a:pPr>
            <a:r>
              <a:rPr lang="en-US" sz="3600" dirty="0">
                <a:solidFill>
                  <a:schemeClr val="bg1">
                    <a:lumMod val="65000"/>
                  </a:schemeClr>
                </a:solidFill>
                <a:latin typeface="Arial Black" pitchFamily="34" charset="0"/>
              </a:rPr>
              <a:t>   Existing Structural Systems</a:t>
            </a:r>
          </a:p>
          <a:p>
            <a:pPr>
              <a:lnSpc>
                <a:spcPct val="125000"/>
              </a:lnSpc>
              <a:defRPr/>
            </a:pPr>
            <a:r>
              <a:rPr lang="en-US" sz="3600" dirty="0">
                <a:solidFill>
                  <a:schemeClr val="bg1">
                    <a:lumMod val="65000"/>
                  </a:schemeClr>
                </a:solidFill>
                <a:latin typeface="Arial Black" pitchFamily="34" charset="0"/>
              </a:rPr>
              <a:t>   Thesis Proposal</a:t>
            </a:r>
          </a:p>
          <a:p>
            <a:pPr>
              <a:lnSpc>
                <a:spcPct val="125000"/>
              </a:lnSpc>
              <a:defRPr/>
            </a:pPr>
            <a:r>
              <a:rPr lang="en-US" sz="3600" dirty="0">
                <a:solidFill>
                  <a:schemeClr val="bg1">
                    <a:lumMod val="65000"/>
                  </a:schemeClr>
                </a:solidFill>
                <a:latin typeface="Arial Black" pitchFamily="34" charset="0"/>
              </a:rPr>
              <a:t>   Concrete Redesign</a:t>
            </a:r>
          </a:p>
          <a:p>
            <a:pPr>
              <a:lnSpc>
                <a:spcPct val="125000"/>
              </a:lnSpc>
              <a:defRPr/>
            </a:pPr>
            <a:r>
              <a:rPr lang="en-US" sz="3600" dirty="0">
                <a:solidFill>
                  <a:schemeClr val="bg1">
                    <a:lumMod val="65000"/>
                  </a:schemeClr>
                </a:solidFill>
                <a:latin typeface="Arial Black" pitchFamily="34" charset="0"/>
              </a:rPr>
              <a:t>   Glazing Evaluation</a:t>
            </a:r>
          </a:p>
          <a:p>
            <a:pPr>
              <a:lnSpc>
                <a:spcPct val="125000"/>
              </a:lnSpc>
              <a:defRPr/>
            </a:pPr>
            <a:r>
              <a:rPr lang="en-US" sz="3600" dirty="0">
                <a:solidFill>
                  <a:schemeClr val="bg1">
                    <a:lumMod val="65000"/>
                  </a:schemeClr>
                </a:solidFill>
                <a:latin typeface="Arial Black" pitchFamily="34" charset="0"/>
              </a:rPr>
              <a:t>   Conclusions</a:t>
            </a:r>
          </a:p>
          <a:p>
            <a:pPr>
              <a:lnSpc>
                <a:spcPct val="125000"/>
              </a:lnSpc>
              <a:defRPr/>
            </a:pPr>
            <a:r>
              <a:rPr lang="en-US" sz="3600" dirty="0">
                <a:solidFill>
                  <a:schemeClr val="bg1">
                    <a:lumMod val="65000"/>
                  </a:schemeClr>
                </a:solidFill>
                <a:latin typeface="Arial Black" pitchFamily="34" charset="0"/>
              </a:rPr>
              <a:t>   Questions/Comments</a:t>
            </a:r>
          </a:p>
        </p:txBody>
      </p:sp>
      <p:cxnSp>
        <p:nvCxnSpPr>
          <p:cNvPr id="12" name="Straight Connector 11"/>
          <p:cNvCxnSpPr/>
          <p:nvPr/>
        </p:nvCxnSpPr>
        <p:spPr>
          <a:xfrm>
            <a:off x="609600" y="990600"/>
            <a:ext cx="17678400" cy="0"/>
          </a:xfrm>
          <a:prstGeom prst="line">
            <a:avLst/>
          </a:prstGeom>
          <a:effectLst>
            <a:glow rad="228600">
              <a:schemeClr val="accent1">
                <a:satMod val="175000"/>
                <a:alpha val="40000"/>
              </a:schemeClr>
            </a:glow>
            <a:innerShdw blurRad="114300">
              <a:prstClr val="black"/>
            </a:innerShdw>
          </a:effectLst>
        </p:spPr>
        <p:style>
          <a:lnRef idx="1">
            <a:schemeClr val="accent1"/>
          </a:lnRef>
          <a:fillRef idx="0">
            <a:schemeClr val="accent1"/>
          </a:fillRef>
          <a:effectRef idx="0">
            <a:schemeClr val="accent1"/>
          </a:effectRef>
          <a:fontRef idx="minor">
            <a:schemeClr val="tx1"/>
          </a:fontRef>
        </p:style>
      </p:cxnSp>
      <p:sp>
        <p:nvSpPr>
          <p:cNvPr id="4103" name="TextBox 21"/>
          <p:cNvSpPr txBox="1">
            <a:spLocks noChangeArrowheads="1"/>
          </p:cNvSpPr>
          <p:nvPr/>
        </p:nvSpPr>
        <p:spPr bwMode="auto">
          <a:xfrm>
            <a:off x="9144000" y="381000"/>
            <a:ext cx="9144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a:solidFill>
                  <a:schemeClr val="tx1"/>
                </a:solidFill>
                <a:latin typeface="Arial" charset="0"/>
                <a:cs typeface="Arial" charset="0"/>
              </a:defRPr>
            </a:lvl1pPr>
            <a:lvl2pPr marL="742950" indent="-285750" eaLnBrk="0" hangingPunct="0">
              <a:defRPr sz="2200">
                <a:solidFill>
                  <a:schemeClr val="tx1"/>
                </a:solidFill>
                <a:latin typeface="Arial" charset="0"/>
                <a:cs typeface="Arial" charset="0"/>
              </a:defRPr>
            </a:lvl2pPr>
            <a:lvl3pPr marL="1143000" indent="-228600" eaLnBrk="0" hangingPunct="0">
              <a:defRPr sz="2200">
                <a:solidFill>
                  <a:schemeClr val="tx1"/>
                </a:solidFill>
                <a:latin typeface="Arial" charset="0"/>
                <a:cs typeface="Arial" charset="0"/>
              </a:defRPr>
            </a:lvl3pPr>
            <a:lvl4pPr marL="1600200" indent="-228600" eaLnBrk="0" hangingPunct="0">
              <a:defRPr sz="2200">
                <a:solidFill>
                  <a:schemeClr val="tx1"/>
                </a:solidFill>
                <a:latin typeface="Arial" charset="0"/>
                <a:cs typeface="Arial" charset="0"/>
              </a:defRPr>
            </a:lvl4pPr>
            <a:lvl5pPr marL="2057400" indent="-228600" eaLnBrk="0" hangingPunct="0">
              <a:defRPr sz="2200">
                <a:solidFill>
                  <a:schemeClr val="tx1"/>
                </a:solidFill>
                <a:latin typeface="Arial" charset="0"/>
                <a:cs typeface="Arial" charset="0"/>
              </a:defRPr>
            </a:lvl5pPr>
            <a:lvl6pPr marL="2514600" indent="-228600" eaLnBrk="0" fontAlgn="base" hangingPunct="0">
              <a:spcBef>
                <a:spcPct val="0"/>
              </a:spcBef>
              <a:spcAft>
                <a:spcPct val="0"/>
              </a:spcAft>
              <a:defRPr sz="2200">
                <a:solidFill>
                  <a:schemeClr val="tx1"/>
                </a:solidFill>
                <a:latin typeface="Arial" charset="0"/>
                <a:cs typeface="Arial" charset="0"/>
              </a:defRPr>
            </a:lvl6pPr>
            <a:lvl7pPr marL="2971800" indent="-228600" eaLnBrk="0" fontAlgn="base" hangingPunct="0">
              <a:spcBef>
                <a:spcPct val="0"/>
              </a:spcBef>
              <a:spcAft>
                <a:spcPct val="0"/>
              </a:spcAft>
              <a:defRPr sz="2200">
                <a:solidFill>
                  <a:schemeClr val="tx1"/>
                </a:solidFill>
                <a:latin typeface="Arial" charset="0"/>
                <a:cs typeface="Arial" charset="0"/>
              </a:defRPr>
            </a:lvl7pPr>
            <a:lvl8pPr marL="3429000" indent="-228600" eaLnBrk="0" fontAlgn="base" hangingPunct="0">
              <a:spcBef>
                <a:spcPct val="0"/>
              </a:spcBef>
              <a:spcAft>
                <a:spcPct val="0"/>
              </a:spcAft>
              <a:defRPr sz="2200">
                <a:solidFill>
                  <a:schemeClr val="tx1"/>
                </a:solidFill>
                <a:latin typeface="Arial" charset="0"/>
                <a:cs typeface="Arial" charset="0"/>
              </a:defRPr>
            </a:lvl8pPr>
            <a:lvl9pPr marL="3886200" indent="-228600" eaLnBrk="0" fontAlgn="base" hangingPunct="0">
              <a:spcBef>
                <a:spcPct val="0"/>
              </a:spcBef>
              <a:spcAft>
                <a:spcPct val="0"/>
              </a:spcAft>
              <a:defRPr sz="2200">
                <a:solidFill>
                  <a:schemeClr val="tx1"/>
                </a:solidFill>
                <a:latin typeface="Arial" charset="0"/>
                <a:cs typeface="Arial" charset="0"/>
              </a:defRPr>
            </a:lvl9pPr>
          </a:lstStyle>
          <a:p>
            <a:pPr algn="ctr" eaLnBrk="1" hangingPunct="1"/>
            <a:r>
              <a:rPr lang="en-US" sz="3600">
                <a:solidFill>
                  <a:schemeClr val="bg1"/>
                </a:solidFill>
                <a:latin typeface="Arial Black" pitchFamily="34" charset="0"/>
              </a:rPr>
              <a:t>Building Introduction</a:t>
            </a:r>
            <a:endParaRPr lang="en-US" sz="3600">
              <a:latin typeface="Arial Black" pitchFamily="34" charset="0"/>
            </a:endParaRPr>
          </a:p>
        </p:txBody>
      </p:sp>
      <p:sp>
        <p:nvSpPr>
          <p:cNvPr id="4104" name="TextBox 2"/>
          <p:cNvSpPr txBox="1">
            <a:spLocks noChangeArrowheads="1"/>
          </p:cNvSpPr>
          <p:nvPr/>
        </p:nvSpPr>
        <p:spPr bwMode="auto">
          <a:xfrm>
            <a:off x="9353550" y="2209800"/>
            <a:ext cx="8724900" cy="410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a:solidFill>
                  <a:schemeClr val="tx1"/>
                </a:solidFill>
                <a:latin typeface="Arial" charset="0"/>
                <a:cs typeface="Arial" charset="0"/>
              </a:defRPr>
            </a:lvl1pPr>
            <a:lvl2pPr marL="742950" indent="-285750" eaLnBrk="0" hangingPunct="0">
              <a:defRPr sz="2200">
                <a:solidFill>
                  <a:schemeClr val="tx1"/>
                </a:solidFill>
                <a:latin typeface="Arial" charset="0"/>
                <a:cs typeface="Arial" charset="0"/>
              </a:defRPr>
            </a:lvl2pPr>
            <a:lvl3pPr marL="1143000" indent="-228600" eaLnBrk="0" hangingPunct="0">
              <a:defRPr sz="2200">
                <a:solidFill>
                  <a:schemeClr val="tx1"/>
                </a:solidFill>
                <a:latin typeface="Arial" charset="0"/>
                <a:cs typeface="Arial" charset="0"/>
              </a:defRPr>
            </a:lvl3pPr>
            <a:lvl4pPr marL="1600200" indent="-228600" eaLnBrk="0" hangingPunct="0">
              <a:defRPr sz="2200">
                <a:solidFill>
                  <a:schemeClr val="tx1"/>
                </a:solidFill>
                <a:latin typeface="Arial" charset="0"/>
                <a:cs typeface="Arial" charset="0"/>
              </a:defRPr>
            </a:lvl4pPr>
            <a:lvl5pPr marL="2057400" indent="-228600" eaLnBrk="0" hangingPunct="0">
              <a:defRPr sz="2200">
                <a:solidFill>
                  <a:schemeClr val="tx1"/>
                </a:solidFill>
                <a:latin typeface="Arial" charset="0"/>
                <a:cs typeface="Arial" charset="0"/>
              </a:defRPr>
            </a:lvl5pPr>
            <a:lvl6pPr marL="2514600" indent="-228600" eaLnBrk="0" fontAlgn="base" hangingPunct="0">
              <a:spcBef>
                <a:spcPct val="0"/>
              </a:spcBef>
              <a:spcAft>
                <a:spcPct val="0"/>
              </a:spcAft>
              <a:defRPr sz="2200">
                <a:solidFill>
                  <a:schemeClr val="tx1"/>
                </a:solidFill>
                <a:latin typeface="Arial" charset="0"/>
                <a:cs typeface="Arial" charset="0"/>
              </a:defRPr>
            </a:lvl6pPr>
            <a:lvl7pPr marL="2971800" indent="-228600" eaLnBrk="0" fontAlgn="base" hangingPunct="0">
              <a:spcBef>
                <a:spcPct val="0"/>
              </a:spcBef>
              <a:spcAft>
                <a:spcPct val="0"/>
              </a:spcAft>
              <a:defRPr sz="2200">
                <a:solidFill>
                  <a:schemeClr val="tx1"/>
                </a:solidFill>
                <a:latin typeface="Arial" charset="0"/>
                <a:cs typeface="Arial" charset="0"/>
              </a:defRPr>
            </a:lvl7pPr>
            <a:lvl8pPr marL="3429000" indent="-228600" eaLnBrk="0" fontAlgn="base" hangingPunct="0">
              <a:spcBef>
                <a:spcPct val="0"/>
              </a:spcBef>
              <a:spcAft>
                <a:spcPct val="0"/>
              </a:spcAft>
              <a:defRPr sz="2200">
                <a:solidFill>
                  <a:schemeClr val="tx1"/>
                </a:solidFill>
                <a:latin typeface="Arial" charset="0"/>
                <a:cs typeface="Arial" charset="0"/>
              </a:defRPr>
            </a:lvl8pPr>
            <a:lvl9pPr marL="3886200" indent="-228600" eaLnBrk="0" fontAlgn="base" hangingPunct="0">
              <a:spcBef>
                <a:spcPct val="0"/>
              </a:spcBef>
              <a:spcAft>
                <a:spcPct val="0"/>
              </a:spcAft>
              <a:defRPr sz="2200">
                <a:solidFill>
                  <a:schemeClr val="tx1"/>
                </a:solidFill>
                <a:latin typeface="Arial" charset="0"/>
                <a:cs typeface="Arial" charset="0"/>
              </a:defRPr>
            </a:lvl9pPr>
          </a:lstStyle>
          <a:p>
            <a:pPr eaLnBrk="1" hangingPunct="1">
              <a:lnSpc>
                <a:spcPct val="150000"/>
              </a:lnSpc>
            </a:pPr>
            <a:r>
              <a:rPr lang="en-US" sz="3000">
                <a:solidFill>
                  <a:srgbClr val="0066CC"/>
                </a:solidFill>
                <a:latin typeface="Arial Black" pitchFamily="34" charset="0"/>
              </a:rPr>
              <a:t>Owner:</a:t>
            </a:r>
            <a:r>
              <a:rPr lang="en-US" sz="3000">
                <a:solidFill>
                  <a:schemeClr val="bg1"/>
                </a:solidFill>
                <a:latin typeface="Arial Black" pitchFamily="34" charset="0"/>
              </a:rPr>
              <a:t>  Withheld</a:t>
            </a:r>
          </a:p>
          <a:p>
            <a:pPr eaLnBrk="1" hangingPunct="1">
              <a:lnSpc>
                <a:spcPct val="150000"/>
              </a:lnSpc>
            </a:pPr>
            <a:r>
              <a:rPr lang="en-US" sz="3000">
                <a:solidFill>
                  <a:srgbClr val="0066CC"/>
                </a:solidFill>
                <a:latin typeface="Arial Black" pitchFamily="34" charset="0"/>
              </a:rPr>
              <a:t>Architect:</a:t>
            </a:r>
            <a:r>
              <a:rPr lang="en-US" sz="3000">
                <a:solidFill>
                  <a:schemeClr val="bg1"/>
                </a:solidFill>
                <a:latin typeface="Arial Black" pitchFamily="34" charset="0"/>
              </a:rPr>
              <a:t>  Enviro Architects</a:t>
            </a:r>
          </a:p>
          <a:p>
            <a:pPr eaLnBrk="1" hangingPunct="1">
              <a:lnSpc>
                <a:spcPct val="150000"/>
              </a:lnSpc>
            </a:pPr>
            <a:r>
              <a:rPr lang="en-US" sz="3000">
                <a:solidFill>
                  <a:srgbClr val="0066CC"/>
                </a:solidFill>
                <a:latin typeface="Arial Black" pitchFamily="34" charset="0"/>
              </a:rPr>
              <a:t>Civil Engineer:</a:t>
            </a:r>
            <a:r>
              <a:rPr lang="en-US" sz="3000">
                <a:solidFill>
                  <a:schemeClr val="bg1"/>
                </a:solidFill>
                <a:latin typeface="Arial Black" pitchFamily="34" charset="0"/>
              </a:rPr>
              <a:t>  Walter L. Phillips inc.</a:t>
            </a:r>
          </a:p>
          <a:p>
            <a:pPr eaLnBrk="1" hangingPunct="1">
              <a:lnSpc>
                <a:spcPct val="150000"/>
              </a:lnSpc>
            </a:pPr>
            <a:r>
              <a:rPr lang="en-US" sz="3000">
                <a:solidFill>
                  <a:srgbClr val="0066CC"/>
                </a:solidFill>
                <a:latin typeface="Arial Black" pitchFamily="34" charset="0"/>
              </a:rPr>
              <a:t>Structural Engineer:</a:t>
            </a:r>
            <a:r>
              <a:rPr lang="en-US" sz="3000">
                <a:solidFill>
                  <a:schemeClr val="bg1"/>
                </a:solidFill>
                <a:latin typeface="Arial Black" pitchFamily="34" charset="0"/>
              </a:rPr>
              <a:t>  Alliance Engineers</a:t>
            </a:r>
          </a:p>
          <a:p>
            <a:pPr eaLnBrk="1" hangingPunct="1">
              <a:lnSpc>
                <a:spcPct val="150000"/>
              </a:lnSpc>
            </a:pPr>
            <a:r>
              <a:rPr lang="en-US" sz="3000">
                <a:solidFill>
                  <a:srgbClr val="0066CC"/>
                </a:solidFill>
                <a:latin typeface="Arial Black" pitchFamily="34" charset="0"/>
              </a:rPr>
              <a:t>MEP:  </a:t>
            </a:r>
            <a:r>
              <a:rPr lang="en-US" sz="3000">
                <a:solidFill>
                  <a:schemeClr val="bg1"/>
                </a:solidFill>
                <a:latin typeface="Arial Black" pitchFamily="34" charset="0"/>
              </a:rPr>
              <a:t>Epic Consultants</a:t>
            </a:r>
          </a:p>
          <a:p>
            <a:pPr eaLnBrk="1" hangingPunct="1">
              <a:lnSpc>
                <a:spcPct val="150000"/>
              </a:lnSpc>
            </a:pPr>
            <a:endParaRPr lang="en-US" sz="2400">
              <a:solidFill>
                <a:schemeClr val="bg1"/>
              </a:solidFill>
              <a:latin typeface="Arial Black" pitchFamily="34" charset="0"/>
            </a:endParaRPr>
          </a:p>
        </p:txBody>
      </p:sp>
      <p:pic>
        <p:nvPicPr>
          <p:cNvPr id="4105"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119850" y="1143000"/>
            <a:ext cx="74803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6" name="TextBox 10"/>
          <p:cNvSpPr txBox="1">
            <a:spLocks noChangeArrowheads="1"/>
          </p:cNvSpPr>
          <p:nvPr/>
        </p:nvSpPr>
        <p:spPr bwMode="auto">
          <a:xfrm>
            <a:off x="18288000" y="381000"/>
            <a:ext cx="9144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a:solidFill>
                  <a:schemeClr val="tx1"/>
                </a:solidFill>
                <a:latin typeface="Arial" charset="0"/>
                <a:cs typeface="Arial" charset="0"/>
              </a:defRPr>
            </a:lvl1pPr>
            <a:lvl2pPr marL="742950" indent="-285750" eaLnBrk="0" hangingPunct="0">
              <a:defRPr sz="2200">
                <a:solidFill>
                  <a:schemeClr val="tx1"/>
                </a:solidFill>
                <a:latin typeface="Arial" charset="0"/>
                <a:cs typeface="Arial" charset="0"/>
              </a:defRPr>
            </a:lvl2pPr>
            <a:lvl3pPr marL="1143000" indent="-228600" eaLnBrk="0" hangingPunct="0">
              <a:defRPr sz="2200">
                <a:solidFill>
                  <a:schemeClr val="tx1"/>
                </a:solidFill>
                <a:latin typeface="Arial" charset="0"/>
                <a:cs typeface="Arial" charset="0"/>
              </a:defRPr>
            </a:lvl3pPr>
            <a:lvl4pPr marL="1600200" indent="-228600" eaLnBrk="0" hangingPunct="0">
              <a:defRPr sz="2200">
                <a:solidFill>
                  <a:schemeClr val="tx1"/>
                </a:solidFill>
                <a:latin typeface="Arial" charset="0"/>
                <a:cs typeface="Arial" charset="0"/>
              </a:defRPr>
            </a:lvl4pPr>
            <a:lvl5pPr marL="2057400" indent="-228600" eaLnBrk="0" hangingPunct="0">
              <a:defRPr sz="2200">
                <a:solidFill>
                  <a:schemeClr val="tx1"/>
                </a:solidFill>
                <a:latin typeface="Arial" charset="0"/>
                <a:cs typeface="Arial" charset="0"/>
              </a:defRPr>
            </a:lvl5pPr>
            <a:lvl6pPr marL="2514600" indent="-228600" eaLnBrk="0" fontAlgn="base" hangingPunct="0">
              <a:spcBef>
                <a:spcPct val="0"/>
              </a:spcBef>
              <a:spcAft>
                <a:spcPct val="0"/>
              </a:spcAft>
              <a:defRPr sz="2200">
                <a:solidFill>
                  <a:schemeClr val="tx1"/>
                </a:solidFill>
                <a:latin typeface="Arial" charset="0"/>
                <a:cs typeface="Arial" charset="0"/>
              </a:defRPr>
            </a:lvl6pPr>
            <a:lvl7pPr marL="2971800" indent="-228600" eaLnBrk="0" fontAlgn="base" hangingPunct="0">
              <a:spcBef>
                <a:spcPct val="0"/>
              </a:spcBef>
              <a:spcAft>
                <a:spcPct val="0"/>
              </a:spcAft>
              <a:defRPr sz="2200">
                <a:solidFill>
                  <a:schemeClr val="tx1"/>
                </a:solidFill>
                <a:latin typeface="Arial" charset="0"/>
                <a:cs typeface="Arial" charset="0"/>
              </a:defRPr>
            </a:lvl7pPr>
            <a:lvl8pPr marL="3429000" indent="-228600" eaLnBrk="0" fontAlgn="base" hangingPunct="0">
              <a:spcBef>
                <a:spcPct val="0"/>
              </a:spcBef>
              <a:spcAft>
                <a:spcPct val="0"/>
              </a:spcAft>
              <a:defRPr sz="2200">
                <a:solidFill>
                  <a:schemeClr val="tx1"/>
                </a:solidFill>
                <a:latin typeface="Arial" charset="0"/>
                <a:cs typeface="Arial" charset="0"/>
              </a:defRPr>
            </a:lvl8pPr>
            <a:lvl9pPr marL="3886200" indent="-228600" eaLnBrk="0" fontAlgn="base" hangingPunct="0">
              <a:spcBef>
                <a:spcPct val="0"/>
              </a:spcBef>
              <a:spcAft>
                <a:spcPct val="0"/>
              </a:spcAft>
              <a:defRPr sz="2200">
                <a:solidFill>
                  <a:schemeClr val="tx1"/>
                </a:solidFill>
                <a:latin typeface="Arial" charset="0"/>
                <a:cs typeface="Arial" charset="0"/>
              </a:defRPr>
            </a:lvl9pPr>
          </a:lstStyle>
          <a:p>
            <a:pPr algn="ctr" eaLnBrk="1" hangingPunct="1"/>
            <a:r>
              <a:rPr lang="en-US" sz="3600">
                <a:solidFill>
                  <a:schemeClr val="bg1"/>
                </a:solidFill>
                <a:latin typeface="Arial Black" pitchFamily="34" charset="0"/>
              </a:rPr>
              <a:t>Site Map</a:t>
            </a:r>
            <a:endParaRPr lang="en-US" sz="3600">
              <a:latin typeface="Arial Black" pitchFamily="34" charset="0"/>
            </a:endParaRPr>
          </a:p>
        </p:txBody>
      </p:sp>
      <p:cxnSp>
        <p:nvCxnSpPr>
          <p:cNvPr id="13" name="Straight Arrow Connector 12"/>
          <p:cNvCxnSpPr/>
          <p:nvPr/>
        </p:nvCxnSpPr>
        <p:spPr>
          <a:xfrm flipV="1">
            <a:off x="18808700" y="1425575"/>
            <a:ext cx="0" cy="1314450"/>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18542000" y="2784475"/>
            <a:ext cx="533400" cy="708025"/>
          </a:xfrm>
          <a:prstGeom prst="rect">
            <a:avLst/>
          </a:prstGeom>
          <a:noFill/>
        </p:spPr>
        <p:txBody>
          <a:bodyPr>
            <a:spAutoFit/>
          </a:bodyPr>
          <a:lstStyle/>
          <a:p>
            <a:pPr>
              <a:defRPr/>
            </a:pPr>
            <a:r>
              <a:rPr lang="en-US" sz="4000" dirty="0">
                <a:solidFill>
                  <a:schemeClr val="tx2">
                    <a:lumMod val="60000"/>
                    <a:lumOff val="40000"/>
                  </a:schemeClr>
                </a:solidFill>
                <a:latin typeface="Arial Black" pitchFamily="34" charset="0"/>
              </a:rPr>
              <a:t>N</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9144000" y="-7086600"/>
            <a:ext cx="9144000" cy="6858000"/>
          </a:xfrm>
          <a:prstGeom prst="rect">
            <a:avLst/>
          </a:prstGeom>
          <a:solidFill>
            <a:srgbClr val="5883DF"/>
          </a:solidFill>
          <a:ln w="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en-US" dirty="0"/>
          </a:p>
        </p:txBody>
      </p:sp>
      <p:sp>
        <p:nvSpPr>
          <p:cNvPr id="7" name="Rectangle 6"/>
          <p:cNvSpPr/>
          <p:nvPr/>
        </p:nvSpPr>
        <p:spPr>
          <a:xfrm>
            <a:off x="0" y="-7086600"/>
            <a:ext cx="9144000" cy="6858000"/>
          </a:xfrm>
          <a:prstGeom prst="rect">
            <a:avLst/>
          </a:prstGeom>
          <a:solidFill>
            <a:srgbClr val="FF0000"/>
          </a:solidFill>
          <a:ln w="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en-US" dirty="0"/>
          </a:p>
        </p:txBody>
      </p:sp>
      <p:sp>
        <p:nvSpPr>
          <p:cNvPr id="8" name="Rectangle 7"/>
          <p:cNvSpPr/>
          <p:nvPr/>
        </p:nvSpPr>
        <p:spPr>
          <a:xfrm>
            <a:off x="18288000" y="-7086600"/>
            <a:ext cx="9144000" cy="6858000"/>
          </a:xfrm>
          <a:prstGeom prst="rect">
            <a:avLst/>
          </a:prstGeom>
          <a:solidFill>
            <a:srgbClr val="00B050"/>
          </a:solidFill>
          <a:ln w="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en-US" dirty="0"/>
          </a:p>
        </p:txBody>
      </p:sp>
      <p:sp>
        <p:nvSpPr>
          <p:cNvPr id="2" name="TextBox 1"/>
          <p:cNvSpPr txBox="1"/>
          <p:nvPr/>
        </p:nvSpPr>
        <p:spPr>
          <a:xfrm>
            <a:off x="609600" y="304800"/>
            <a:ext cx="8424863" cy="6324600"/>
          </a:xfrm>
          <a:prstGeom prst="rect">
            <a:avLst/>
          </a:prstGeom>
          <a:noFill/>
        </p:spPr>
        <p:txBody>
          <a:bodyPr>
            <a:spAutoFit/>
          </a:bodyPr>
          <a:lstStyle/>
          <a:p>
            <a:pPr>
              <a:lnSpc>
                <a:spcPct val="125000"/>
              </a:lnSpc>
              <a:defRPr/>
            </a:pPr>
            <a:r>
              <a:rPr lang="en-US" sz="3600" dirty="0">
                <a:solidFill>
                  <a:schemeClr val="bg1"/>
                </a:solidFill>
                <a:latin typeface="Arial Black" pitchFamily="34" charset="0"/>
              </a:rPr>
              <a:t>Mountain Hotel</a:t>
            </a:r>
          </a:p>
          <a:p>
            <a:pPr>
              <a:lnSpc>
                <a:spcPct val="125000"/>
              </a:lnSpc>
              <a:defRPr/>
            </a:pPr>
            <a:endParaRPr lang="en-US" sz="3600" dirty="0">
              <a:solidFill>
                <a:schemeClr val="bg1"/>
              </a:solidFill>
              <a:latin typeface="Arial Black" pitchFamily="34" charset="0"/>
            </a:endParaRPr>
          </a:p>
          <a:p>
            <a:pPr>
              <a:lnSpc>
                <a:spcPct val="125000"/>
              </a:lnSpc>
              <a:defRPr/>
            </a:pPr>
            <a:r>
              <a:rPr lang="en-US" sz="3600" dirty="0">
                <a:solidFill>
                  <a:schemeClr val="bg1">
                    <a:lumMod val="85000"/>
                  </a:schemeClr>
                </a:solidFill>
                <a:latin typeface="Arial Black" pitchFamily="34" charset="0"/>
              </a:rPr>
              <a:t>   </a:t>
            </a:r>
            <a:r>
              <a:rPr lang="en-US" sz="3600" dirty="0">
                <a:solidFill>
                  <a:schemeClr val="bg1">
                    <a:lumMod val="65000"/>
                  </a:schemeClr>
                </a:solidFill>
                <a:latin typeface="Arial Black" pitchFamily="34" charset="0"/>
              </a:rPr>
              <a:t>Introduction</a:t>
            </a:r>
          </a:p>
          <a:p>
            <a:pPr>
              <a:lnSpc>
                <a:spcPct val="125000"/>
              </a:lnSpc>
              <a:defRPr/>
            </a:pPr>
            <a:r>
              <a:rPr lang="en-US" sz="3600" dirty="0">
                <a:solidFill>
                  <a:schemeClr val="bg1">
                    <a:lumMod val="65000"/>
                  </a:schemeClr>
                </a:solidFill>
                <a:latin typeface="Arial Black" pitchFamily="34" charset="0"/>
              </a:rPr>
              <a:t>   </a:t>
            </a:r>
            <a:r>
              <a:rPr lang="en-US" sz="3600" dirty="0">
                <a:solidFill>
                  <a:srgbClr val="0066CC"/>
                </a:solidFill>
                <a:latin typeface="Arial Black" pitchFamily="34" charset="0"/>
              </a:rPr>
              <a:t>Existing Structural Systems</a:t>
            </a:r>
          </a:p>
          <a:p>
            <a:pPr>
              <a:lnSpc>
                <a:spcPct val="125000"/>
              </a:lnSpc>
              <a:defRPr/>
            </a:pPr>
            <a:r>
              <a:rPr lang="en-US" sz="3600" dirty="0">
                <a:solidFill>
                  <a:schemeClr val="bg1">
                    <a:lumMod val="65000"/>
                  </a:schemeClr>
                </a:solidFill>
                <a:latin typeface="Arial Black" pitchFamily="34" charset="0"/>
              </a:rPr>
              <a:t>   Thesis Proposal</a:t>
            </a:r>
          </a:p>
          <a:p>
            <a:pPr>
              <a:lnSpc>
                <a:spcPct val="125000"/>
              </a:lnSpc>
              <a:defRPr/>
            </a:pPr>
            <a:r>
              <a:rPr lang="en-US" sz="3600" dirty="0">
                <a:solidFill>
                  <a:schemeClr val="bg1">
                    <a:lumMod val="65000"/>
                  </a:schemeClr>
                </a:solidFill>
                <a:latin typeface="Arial Black" pitchFamily="34" charset="0"/>
              </a:rPr>
              <a:t>   Concrete Redesign</a:t>
            </a:r>
          </a:p>
          <a:p>
            <a:pPr>
              <a:lnSpc>
                <a:spcPct val="125000"/>
              </a:lnSpc>
              <a:defRPr/>
            </a:pPr>
            <a:r>
              <a:rPr lang="en-US" sz="3600" dirty="0">
                <a:solidFill>
                  <a:schemeClr val="bg1">
                    <a:lumMod val="65000"/>
                  </a:schemeClr>
                </a:solidFill>
                <a:latin typeface="Arial Black" pitchFamily="34" charset="0"/>
              </a:rPr>
              <a:t>   Glazing Evaluation</a:t>
            </a:r>
          </a:p>
          <a:p>
            <a:pPr>
              <a:lnSpc>
                <a:spcPct val="125000"/>
              </a:lnSpc>
              <a:defRPr/>
            </a:pPr>
            <a:r>
              <a:rPr lang="en-US" sz="3600" dirty="0">
                <a:solidFill>
                  <a:schemeClr val="bg1">
                    <a:lumMod val="65000"/>
                  </a:schemeClr>
                </a:solidFill>
                <a:latin typeface="Arial Black" pitchFamily="34" charset="0"/>
              </a:rPr>
              <a:t>   Conclusions</a:t>
            </a:r>
          </a:p>
          <a:p>
            <a:pPr>
              <a:lnSpc>
                <a:spcPct val="125000"/>
              </a:lnSpc>
              <a:defRPr/>
            </a:pPr>
            <a:r>
              <a:rPr lang="en-US" sz="3600" dirty="0">
                <a:solidFill>
                  <a:schemeClr val="bg1">
                    <a:lumMod val="65000"/>
                  </a:schemeClr>
                </a:solidFill>
                <a:latin typeface="Arial Black" pitchFamily="34" charset="0"/>
              </a:rPr>
              <a:t>   Questions/Comments</a:t>
            </a:r>
          </a:p>
        </p:txBody>
      </p:sp>
      <p:cxnSp>
        <p:nvCxnSpPr>
          <p:cNvPr id="12" name="Straight Connector 11"/>
          <p:cNvCxnSpPr/>
          <p:nvPr/>
        </p:nvCxnSpPr>
        <p:spPr>
          <a:xfrm>
            <a:off x="609600" y="990600"/>
            <a:ext cx="17678400" cy="0"/>
          </a:xfrm>
          <a:prstGeom prst="line">
            <a:avLst/>
          </a:prstGeom>
          <a:effectLst>
            <a:glow rad="228600">
              <a:schemeClr val="accent1">
                <a:satMod val="175000"/>
                <a:alpha val="40000"/>
              </a:schemeClr>
            </a:glow>
            <a:innerShdw blurRad="114300">
              <a:prstClr val="black"/>
            </a:innerShdw>
          </a:effectLst>
        </p:spPr>
        <p:style>
          <a:lnRef idx="1">
            <a:schemeClr val="accent1"/>
          </a:lnRef>
          <a:fillRef idx="0">
            <a:schemeClr val="accent1"/>
          </a:fillRef>
          <a:effectRef idx="0">
            <a:schemeClr val="accent1"/>
          </a:effectRef>
          <a:fontRef idx="minor">
            <a:schemeClr val="tx1"/>
          </a:fontRef>
        </p:style>
      </p:cxnSp>
      <p:sp>
        <p:nvSpPr>
          <p:cNvPr id="5127" name="TextBox 21"/>
          <p:cNvSpPr txBox="1">
            <a:spLocks noChangeArrowheads="1"/>
          </p:cNvSpPr>
          <p:nvPr/>
        </p:nvSpPr>
        <p:spPr bwMode="auto">
          <a:xfrm>
            <a:off x="9144000" y="381000"/>
            <a:ext cx="9144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a:solidFill>
                  <a:schemeClr val="tx1"/>
                </a:solidFill>
                <a:latin typeface="Arial" charset="0"/>
                <a:cs typeface="Arial" charset="0"/>
              </a:defRPr>
            </a:lvl1pPr>
            <a:lvl2pPr marL="742950" indent="-285750" eaLnBrk="0" hangingPunct="0">
              <a:defRPr sz="2200">
                <a:solidFill>
                  <a:schemeClr val="tx1"/>
                </a:solidFill>
                <a:latin typeface="Arial" charset="0"/>
                <a:cs typeface="Arial" charset="0"/>
              </a:defRPr>
            </a:lvl2pPr>
            <a:lvl3pPr marL="1143000" indent="-228600" eaLnBrk="0" hangingPunct="0">
              <a:defRPr sz="2200">
                <a:solidFill>
                  <a:schemeClr val="tx1"/>
                </a:solidFill>
                <a:latin typeface="Arial" charset="0"/>
                <a:cs typeface="Arial" charset="0"/>
              </a:defRPr>
            </a:lvl3pPr>
            <a:lvl4pPr marL="1600200" indent="-228600" eaLnBrk="0" hangingPunct="0">
              <a:defRPr sz="2200">
                <a:solidFill>
                  <a:schemeClr val="tx1"/>
                </a:solidFill>
                <a:latin typeface="Arial" charset="0"/>
                <a:cs typeface="Arial" charset="0"/>
              </a:defRPr>
            </a:lvl4pPr>
            <a:lvl5pPr marL="2057400" indent="-228600" eaLnBrk="0" hangingPunct="0">
              <a:defRPr sz="2200">
                <a:solidFill>
                  <a:schemeClr val="tx1"/>
                </a:solidFill>
                <a:latin typeface="Arial" charset="0"/>
                <a:cs typeface="Arial" charset="0"/>
              </a:defRPr>
            </a:lvl5pPr>
            <a:lvl6pPr marL="2514600" indent="-228600" eaLnBrk="0" fontAlgn="base" hangingPunct="0">
              <a:spcBef>
                <a:spcPct val="0"/>
              </a:spcBef>
              <a:spcAft>
                <a:spcPct val="0"/>
              </a:spcAft>
              <a:defRPr sz="2200">
                <a:solidFill>
                  <a:schemeClr val="tx1"/>
                </a:solidFill>
                <a:latin typeface="Arial" charset="0"/>
                <a:cs typeface="Arial" charset="0"/>
              </a:defRPr>
            </a:lvl6pPr>
            <a:lvl7pPr marL="2971800" indent="-228600" eaLnBrk="0" fontAlgn="base" hangingPunct="0">
              <a:spcBef>
                <a:spcPct val="0"/>
              </a:spcBef>
              <a:spcAft>
                <a:spcPct val="0"/>
              </a:spcAft>
              <a:defRPr sz="2200">
                <a:solidFill>
                  <a:schemeClr val="tx1"/>
                </a:solidFill>
                <a:latin typeface="Arial" charset="0"/>
                <a:cs typeface="Arial" charset="0"/>
              </a:defRPr>
            </a:lvl7pPr>
            <a:lvl8pPr marL="3429000" indent="-228600" eaLnBrk="0" fontAlgn="base" hangingPunct="0">
              <a:spcBef>
                <a:spcPct val="0"/>
              </a:spcBef>
              <a:spcAft>
                <a:spcPct val="0"/>
              </a:spcAft>
              <a:defRPr sz="2200">
                <a:solidFill>
                  <a:schemeClr val="tx1"/>
                </a:solidFill>
                <a:latin typeface="Arial" charset="0"/>
                <a:cs typeface="Arial" charset="0"/>
              </a:defRPr>
            </a:lvl8pPr>
            <a:lvl9pPr marL="3886200" indent="-228600" eaLnBrk="0" fontAlgn="base" hangingPunct="0">
              <a:spcBef>
                <a:spcPct val="0"/>
              </a:spcBef>
              <a:spcAft>
                <a:spcPct val="0"/>
              </a:spcAft>
              <a:defRPr sz="2200">
                <a:solidFill>
                  <a:schemeClr val="tx1"/>
                </a:solidFill>
                <a:latin typeface="Arial" charset="0"/>
                <a:cs typeface="Arial" charset="0"/>
              </a:defRPr>
            </a:lvl9pPr>
          </a:lstStyle>
          <a:p>
            <a:pPr algn="ctr" eaLnBrk="1" hangingPunct="1"/>
            <a:r>
              <a:rPr lang="en-US" sz="3600">
                <a:solidFill>
                  <a:schemeClr val="bg1"/>
                </a:solidFill>
                <a:latin typeface="Arial Black" pitchFamily="34" charset="0"/>
              </a:rPr>
              <a:t>Gravity System</a:t>
            </a:r>
          </a:p>
        </p:txBody>
      </p:sp>
      <p:sp>
        <p:nvSpPr>
          <p:cNvPr id="5128" name="TextBox 2"/>
          <p:cNvSpPr txBox="1">
            <a:spLocks noChangeArrowheads="1"/>
          </p:cNvSpPr>
          <p:nvPr/>
        </p:nvSpPr>
        <p:spPr bwMode="auto">
          <a:xfrm>
            <a:off x="9486900" y="1806575"/>
            <a:ext cx="4681538" cy="397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a:solidFill>
                  <a:schemeClr val="tx1"/>
                </a:solidFill>
                <a:latin typeface="Arial" charset="0"/>
                <a:cs typeface="Arial" charset="0"/>
              </a:defRPr>
            </a:lvl1pPr>
            <a:lvl2pPr marL="742950" indent="-285750" eaLnBrk="0" hangingPunct="0">
              <a:defRPr sz="2200">
                <a:solidFill>
                  <a:schemeClr val="tx1"/>
                </a:solidFill>
                <a:latin typeface="Arial" charset="0"/>
                <a:cs typeface="Arial" charset="0"/>
              </a:defRPr>
            </a:lvl2pPr>
            <a:lvl3pPr marL="1143000" indent="-228600" eaLnBrk="0" hangingPunct="0">
              <a:defRPr sz="2200">
                <a:solidFill>
                  <a:schemeClr val="tx1"/>
                </a:solidFill>
                <a:latin typeface="Arial" charset="0"/>
                <a:cs typeface="Arial" charset="0"/>
              </a:defRPr>
            </a:lvl3pPr>
            <a:lvl4pPr marL="1600200" indent="-228600" eaLnBrk="0" hangingPunct="0">
              <a:defRPr sz="2200">
                <a:solidFill>
                  <a:schemeClr val="tx1"/>
                </a:solidFill>
                <a:latin typeface="Arial" charset="0"/>
                <a:cs typeface="Arial" charset="0"/>
              </a:defRPr>
            </a:lvl4pPr>
            <a:lvl5pPr marL="2057400" indent="-228600" eaLnBrk="0" hangingPunct="0">
              <a:defRPr sz="2200">
                <a:solidFill>
                  <a:schemeClr val="tx1"/>
                </a:solidFill>
                <a:latin typeface="Arial" charset="0"/>
                <a:cs typeface="Arial" charset="0"/>
              </a:defRPr>
            </a:lvl5pPr>
            <a:lvl6pPr marL="2514600" indent="-228600" eaLnBrk="0" fontAlgn="base" hangingPunct="0">
              <a:spcBef>
                <a:spcPct val="0"/>
              </a:spcBef>
              <a:spcAft>
                <a:spcPct val="0"/>
              </a:spcAft>
              <a:defRPr sz="2200">
                <a:solidFill>
                  <a:schemeClr val="tx1"/>
                </a:solidFill>
                <a:latin typeface="Arial" charset="0"/>
                <a:cs typeface="Arial" charset="0"/>
              </a:defRPr>
            </a:lvl6pPr>
            <a:lvl7pPr marL="2971800" indent="-228600" eaLnBrk="0" fontAlgn="base" hangingPunct="0">
              <a:spcBef>
                <a:spcPct val="0"/>
              </a:spcBef>
              <a:spcAft>
                <a:spcPct val="0"/>
              </a:spcAft>
              <a:defRPr sz="2200">
                <a:solidFill>
                  <a:schemeClr val="tx1"/>
                </a:solidFill>
                <a:latin typeface="Arial" charset="0"/>
                <a:cs typeface="Arial" charset="0"/>
              </a:defRPr>
            </a:lvl7pPr>
            <a:lvl8pPr marL="3429000" indent="-228600" eaLnBrk="0" fontAlgn="base" hangingPunct="0">
              <a:spcBef>
                <a:spcPct val="0"/>
              </a:spcBef>
              <a:spcAft>
                <a:spcPct val="0"/>
              </a:spcAft>
              <a:defRPr sz="2200">
                <a:solidFill>
                  <a:schemeClr val="tx1"/>
                </a:solidFill>
                <a:latin typeface="Arial" charset="0"/>
                <a:cs typeface="Arial" charset="0"/>
              </a:defRPr>
            </a:lvl8pPr>
            <a:lvl9pPr marL="3886200" indent="-228600" eaLnBrk="0" fontAlgn="base" hangingPunct="0">
              <a:spcBef>
                <a:spcPct val="0"/>
              </a:spcBef>
              <a:spcAft>
                <a:spcPct val="0"/>
              </a:spcAft>
              <a:defRPr sz="2200">
                <a:solidFill>
                  <a:schemeClr val="tx1"/>
                </a:solidFill>
                <a:latin typeface="Arial" charset="0"/>
                <a:cs typeface="Arial" charset="0"/>
              </a:defRPr>
            </a:lvl9pPr>
          </a:lstStyle>
          <a:p>
            <a:pPr eaLnBrk="1" hangingPunct="1"/>
            <a:r>
              <a:rPr lang="en-US" sz="3600">
                <a:solidFill>
                  <a:schemeClr val="bg1"/>
                </a:solidFill>
                <a:latin typeface="Arial Black" pitchFamily="34" charset="0"/>
              </a:rPr>
              <a:t>4”-8”x4’ precast hollow core planks resting on light gage steel stud bearing walls at every other column line</a:t>
            </a:r>
          </a:p>
        </p:txBody>
      </p:sp>
      <p:pic>
        <p:nvPicPr>
          <p:cNvPr id="5129"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770975" y="1362075"/>
            <a:ext cx="5378450" cy="524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30" name="TextBox 10"/>
          <p:cNvSpPr txBox="1">
            <a:spLocks noChangeArrowheads="1"/>
          </p:cNvSpPr>
          <p:nvPr/>
        </p:nvSpPr>
        <p:spPr bwMode="auto">
          <a:xfrm>
            <a:off x="19888200" y="381000"/>
            <a:ext cx="9144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a:solidFill>
                  <a:schemeClr val="tx1"/>
                </a:solidFill>
                <a:latin typeface="Arial" charset="0"/>
                <a:cs typeface="Arial" charset="0"/>
              </a:defRPr>
            </a:lvl1pPr>
            <a:lvl2pPr marL="742950" indent="-285750" eaLnBrk="0" hangingPunct="0">
              <a:defRPr sz="2200">
                <a:solidFill>
                  <a:schemeClr val="tx1"/>
                </a:solidFill>
                <a:latin typeface="Arial" charset="0"/>
                <a:cs typeface="Arial" charset="0"/>
              </a:defRPr>
            </a:lvl2pPr>
            <a:lvl3pPr marL="1143000" indent="-228600" eaLnBrk="0" hangingPunct="0">
              <a:defRPr sz="2200">
                <a:solidFill>
                  <a:schemeClr val="tx1"/>
                </a:solidFill>
                <a:latin typeface="Arial" charset="0"/>
                <a:cs typeface="Arial" charset="0"/>
              </a:defRPr>
            </a:lvl3pPr>
            <a:lvl4pPr marL="1600200" indent="-228600" eaLnBrk="0" hangingPunct="0">
              <a:defRPr sz="2200">
                <a:solidFill>
                  <a:schemeClr val="tx1"/>
                </a:solidFill>
                <a:latin typeface="Arial" charset="0"/>
                <a:cs typeface="Arial" charset="0"/>
              </a:defRPr>
            </a:lvl4pPr>
            <a:lvl5pPr marL="2057400" indent="-228600" eaLnBrk="0" hangingPunct="0">
              <a:defRPr sz="2200">
                <a:solidFill>
                  <a:schemeClr val="tx1"/>
                </a:solidFill>
                <a:latin typeface="Arial" charset="0"/>
                <a:cs typeface="Arial" charset="0"/>
              </a:defRPr>
            </a:lvl5pPr>
            <a:lvl6pPr marL="2514600" indent="-228600" eaLnBrk="0" fontAlgn="base" hangingPunct="0">
              <a:spcBef>
                <a:spcPct val="0"/>
              </a:spcBef>
              <a:spcAft>
                <a:spcPct val="0"/>
              </a:spcAft>
              <a:defRPr sz="2200">
                <a:solidFill>
                  <a:schemeClr val="tx1"/>
                </a:solidFill>
                <a:latin typeface="Arial" charset="0"/>
                <a:cs typeface="Arial" charset="0"/>
              </a:defRPr>
            </a:lvl6pPr>
            <a:lvl7pPr marL="2971800" indent="-228600" eaLnBrk="0" fontAlgn="base" hangingPunct="0">
              <a:spcBef>
                <a:spcPct val="0"/>
              </a:spcBef>
              <a:spcAft>
                <a:spcPct val="0"/>
              </a:spcAft>
              <a:defRPr sz="2200">
                <a:solidFill>
                  <a:schemeClr val="tx1"/>
                </a:solidFill>
                <a:latin typeface="Arial" charset="0"/>
                <a:cs typeface="Arial" charset="0"/>
              </a:defRPr>
            </a:lvl7pPr>
            <a:lvl8pPr marL="3429000" indent="-228600" eaLnBrk="0" fontAlgn="base" hangingPunct="0">
              <a:spcBef>
                <a:spcPct val="0"/>
              </a:spcBef>
              <a:spcAft>
                <a:spcPct val="0"/>
              </a:spcAft>
              <a:defRPr sz="2200">
                <a:solidFill>
                  <a:schemeClr val="tx1"/>
                </a:solidFill>
                <a:latin typeface="Arial" charset="0"/>
                <a:cs typeface="Arial" charset="0"/>
              </a:defRPr>
            </a:lvl8pPr>
            <a:lvl9pPr marL="3886200" indent="-228600" eaLnBrk="0" fontAlgn="base" hangingPunct="0">
              <a:spcBef>
                <a:spcPct val="0"/>
              </a:spcBef>
              <a:spcAft>
                <a:spcPct val="0"/>
              </a:spcAft>
              <a:defRPr sz="2200">
                <a:solidFill>
                  <a:schemeClr val="tx1"/>
                </a:solidFill>
                <a:latin typeface="Arial" charset="0"/>
                <a:cs typeface="Arial" charset="0"/>
              </a:defRPr>
            </a:lvl9pPr>
          </a:lstStyle>
          <a:p>
            <a:pPr algn="ctr" eaLnBrk="1" hangingPunct="1"/>
            <a:r>
              <a:rPr lang="en-US" sz="3600">
                <a:solidFill>
                  <a:schemeClr val="bg1"/>
                </a:solidFill>
                <a:latin typeface="Arial Black" pitchFamily="34" charset="0"/>
              </a:rPr>
              <a:t>Typical Bay</a:t>
            </a:r>
          </a:p>
        </p:txBody>
      </p:sp>
      <p:pic>
        <p:nvPicPr>
          <p:cNvPr id="5131" name="Picture 1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168438" y="2781300"/>
            <a:ext cx="5499100" cy="478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2" name="Picture 9"/>
          <p:cNvPicPr>
            <a:picLocks noChangeAspect="1"/>
          </p:cNvPicPr>
          <p:nvPr/>
        </p:nvPicPr>
        <p:blipFill>
          <a:blip r:embed="rId4">
            <a:extLst>
              <a:ext uri="{28A0092B-C50C-407E-A947-70E740481C1C}">
                <a14:useLocalDpi xmlns:a14="http://schemas.microsoft.com/office/drawing/2010/main" val="0"/>
              </a:ext>
            </a:extLst>
          </a:blip>
          <a:srcRect t="13560" r="8002" b="10872"/>
          <a:stretch>
            <a:fillRect/>
          </a:stretch>
        </p:blipFill>
        <p:spPr bwMode="auto">
          <a:xfrm>
            <a:off x="16759238" y="1866900"/>
            <a:ext cx="4029075"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33" name="Rectangle 15"/>
          <p:cNvSpPr>
            <a:spLocks noChangeArrowheads="1"/>
          </p:cNvSpPr>
          <p:nvPr/>
        </p:nvSpPr>
        <p:spPr bwMode="auto">
          <a:xfrm>
            <a:off x="16344900" y="1590675"/>
            <a:ext cx="5426075"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hlinkClick r:id="rId5"/>
              </a:rPr>
              <a:t>Source:  http://www.oldcastleprecast.com/</a:t>
            </a:r>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8"/>
          <p:cNvPicPr>
            <a:picLocks noChangeAspect="1"/>
          </p:cNvPicPr>
          <p:nvPr/>
        </p:nvPicPr>
        <p:blipFill>
          <a:blip r:embed="rId2">
            <a:extLst>
              <a:ext uri="{28A0092B-C50C-407E-A947-70E740481C1C}">
                <a14:useLocalDpi xmlns:a14="http://schemas.microsoft.com/office/drawing/2010/main" val="0"/>
              </a:ext>
            </a:extLst>
          </a:blip>
          <a:srcRect l="5011" t="25000" r="20006" b="7916"/>
          <a:stretch>
            <a:fillRect/>
          </a:stretch>
        </p:blipFill>
        <p:spPr bwMode="auto">
          <a:xfrm>
            <a:off x="18973800" y="347663"/>
            <a:ext cx="8691563" cy="621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9144000" y="-7086600"/>
            <a:ext cx="9144000" cy="6858000"/>
          </a:xfrm>
          <a:prstGeom prst="rect">
            <a:avLst/>
          </a:prstGeom>
          <a:solidFill>
            <a:srgbClr val="5883DF"/>
          </a:solidFill>
          <a:ln w="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en-US" dirty="0"/>
          </a:p>
        </p:txBody>
      </p:sp>
      <p:sp>
        <p:nvSpPr>
          <p:cNvPr id="7" name="Rectangle 6"/>
          <p:cNvSpPr/>
          <p:nvPr/>
        </p:nvSpPr>
        <p:spPr>
          <a:xfrm>
            <a:off x="0" y="-7086600"/>
            <a:ext cx="9144000" cy="6858000"/>
          </a:xfrm>
          <a:prstGeom prst="rect">
            <a:avLst/>
          </a:prstGeom>
          <a:solidFill>
            <a:srgbClr val="FF0000"/>
          </a:solidFill>
          <a:ln w="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en-US" dirty="0"/>
          </a:p>
        </p:txBody>
      </p:sp>
      <p:sp>
        <p:nvSpPr>
          <p:cNvPr id="8" name="Rectangle 7"/>
          <p:cNvSpPr/>
          <p:nvPr/>
        </p:nvSpPr>
        <p:spPr>
          <a:xfrm>
            <a:off x="18288000" y="-7086600"/>
            <a:ext cx="9144000" cy="6858000"/>
          </a:xfrm>
          <a:prstGeom prst="rect">
            <a:avLst/>
          </a:prstGeom>
          <a:solidFill>
            <a:srgbClr val="00B050"/>
          </a:solidFill>
          <a:ln w="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en-US" dirty="0"/>
          </a:p>
        </p:txBody>
      </p:sp>
      <p:sp>
        <p:nvSpPr>
          <p:cNvPr id="2" name="TextBox 1"/>
          <p:cNvSpPr txBox="1"/>
          <p:nvPr/>
        </p:nvSpPr>
        <p:spPr>
          <a:xfrm>
            <a:off x="609600" y="304800"/>
            <a:ext cx="8424863" cy="6324600"/>
          </a:xfrm>
          <a:prstGeom prst="rect">
            <a:avLst/>
          </a:prstGeom>
          <a:noFill/>
        </p:spPr>
        <p:txBody>
          <a:bodyPr>
            <a:spAutoFit/>
          </a:bodyPr>
          <a:lstStyle/>
          <a:p>
            <a:pPr>
              <a:lnSpc>
                <a:spcPct val="125000"/>
              </a:lnSpc>
              <a:defRPr/>
            </a:pPr>
            <a:r>
              <a:rPr lang="en-US" sz="3600" dirty="0">
                <a:solidFill>
                  <a:schemeClr val="bg1"/>
                </a:solidFill>
                <a:latin typeface="Arial Black" pitchFamily="34" charset="0"/>
              </a:rPr>
              <a:t>Mountain Hotel</a:t>
            </a:r>
          </a:p>
          <a:p>
            <a:pPr>
              <a:lnSpc>
                <a:spcPct val="125000"/>
              </a:lnSpc>
              <a:defRPr/>
            </a:pPr>
            <a:endParaRPr lang="en-US" sz="3600" dirty="0">
              <a:solidFill>
                <a:schemeClr val="bg1"/>
              </a:solidFill>
              <a:latin typeface="Arial Black" pitchFamily="34" charset="0"/>
            </a:endParaRPr>
          </a:p>
          <a:p>
            <a:pPr>
              <a:lnSpc>
                <a:spcPct val="125000"/>
              </a:lnSpc>
              <a:defRPr/>
            </a:pPr>
            <a:r>
              <a:rPr lang="en-US" sz="3600" dirty="0">
                <a:solidFill>
                  <a:schemeClr val="bg1">
                    <a:lumMod val="85000"/>
                  </a:schemeClr>
                </a:solidFill>
                <a:latin typeface="Arial Black" pitchFamily="34" charset="0"/>
              </a:rPr>
              <a:t>   </a:t>
            </a:r>
            <a:r>
              <a:rPr lang="en-US" sz="3600" dirty="0">
                <a:solidFill>
                  <a:schemeClr val="bg1">
                    <a:lumMod val="65000"/>
                  </a:schemeClr>
                </a:solidFill>
                <a:latin typeface="Arial Black" pitchFamily="34" charset="0"/>
              </a:rPr>
              <a:t>Introduction</a:t>
            </a:r>
          </a:p>
          <a:p>
            <a:pPr>
              <a:lnSpc>
                <a:spcPct val="125000"/>
              </a:lnSpc>
              <a:defRPr/>
            </a:pPr>
            <a:r>
              <a:rPr lang="en-US" sz="3600" dirty="0">
                <a:solidFill>
                  <a:schemeClr val="bg1">
                    <a:lumMod val="65000"/>
                  </a:schemeClr>
                </a:solidFill>
                <a:latin typeface="Arial Black" pitchFamily="34" charset="0"/>
              </a:rPr>
              <a:t>   </a:t>
            </a:r>
            <a:r>
              <a:rPr lang="en-US" sz="3600" dirty="0">
                <a:solidFill>
                  <a:srgbClr val="0066CC"/>
                </a:solidFill>
                <a:latin typeface="Arial Black" pitchFamily="34" charset="0"/>
              </a:rPr>
              <a:t>Existing Structural Systems</a:t>
            </a:r>
          </a:p>
          <a:p>
            <a:pPr>
              <a:lnSpc>
                <a:spcPct val="125000"/>
              </a:lnSpc>
              <a:defRPr/>
            </a:pPr>
            <a:r>
              <a:rPr lang="en-US" sz="3600" dirty="0">
                <a:solidFill>
                  <a:schemeClr val="bg1">
                    <a:lumMod val="65000"/>
                  </a:schemeClr>
                </a:solidFill>
                <a:latin typeface="Arial Black" pitchFamily="34" charset="0"/>
              </a:rPr>
              <a:t>   Thesis Proposal</a:t>
            </a:r>
          </a:p>
          <a:p>
            <a:pPr>
              <a:lnSpc>
                <a:spcPct val="125000"/>
              </a:lnSpc>
              <a:defRPr/>
            </a:pPr>
            <a:r>
              <a:rPr lang="en-US" sz="3600" dirty="0">
                <a:solidFill>
                  <a:schemeClr val="bg1">
                    <a:lumMod val="65000"/>
                  </a:schemeClr>
                </a:solidFill>
                <a:latin typeface="Arial Black" pitchFamily="34" charset="0"/>
              </a:rPr>
              <a:t>   Concrete Redesign</a:t>
            </a:r>
          </a:p>
          <a:p>
            <a:pPr>
              <a:lnSpc>
                <a:spcPct val="125000"/>
              </a:lnSpc>
              <a:defRPr/>
            </a:pPr>
            <a:r>
              <a:rPr lang="en-US" sz="3600" dirty="0">
                <a:solidFill>
                  <a:schemeClr val="bg1">
                    <a:lumMod val="65000"/>
                  </a:schemeClr>
                </a:solidFill>
                <a:latin typeface="Arial Black" pitchFamily="34" charset="0"/>
              </a:rPr>
              <a:t>   Glazing Evaluation</a:t>
            </a:r>
          </a:p>
          <a:p>
            <a:pPr>
              <a:lnSpc>
                <a:spcPct val="125000"/>
              </a:lnSpc>
              <a:defRPr/>
            </a:pPr>
            <a:r>
              <a:rPr lang="en-US" sz="3600" dirty="0">
                <a:solidFill>
                  <a:schemeClr val="bg1">
                    <a:lumMod val="65000"/>
                  </a:schemeClr>
                </a:solidFill>
                <a:latin typeface="Arial Black" pitchFamily="34" charset="0"/>
              </a:rPr>
              <a:t>   Conclusions</a:t>
            </a:r>
          </a:p>
          <a:p>
            <a:pPr>
              <a:lnSpc>
                <a:spcPct val="125000"/>
              </a:lnSpc>
              <a:defRPr/>
            </a:pPr>
            <a:r>
              <a:rPr lang="en-US" sz="3600" dirty="0">
                <a:solidFill>
                  <a:schemeClr val="bg1">
                    <a:lumMod val="65000"/>
                  </a:schemeClr>
                </a:solidFill>
                <a:latin typeface="Arial Black" pitchFamily="34" charset="0"/>
              </a:rPr>
              <a:t>   Questions/Comments</a:t>
            </a:r>
          </a:p>
        </p:txBody>
      </p:sp>
      <p:cxnSp>
        <p:nvCxnSpPr>
          <p:cNvPr id="12" name="Straight Connector 11"/>
          <p:cNvCxnSpPr/>
          <p:nvPr/>
        </p:nvCxnSpPr>
        <p:spPr>
          <a:xfrm>
            <a:off x="609600" y="990600"/>
            <a:ext cx="17678400" cy="0"/>
          </a:xfrm>
          <a:prstGeom prst="line">
            <a:avLst/>
          </a:prstGeom>
          <a:effectLst>
            <a:glow rad="228600">
              <a:schemeClr val="accent1">
                <a:satMod val="175000"/>
                <a:alpha val="40000"/>
              </a:schemeClr>
            </a:glow>
            <a:innerShdw blurRad="114300">
              <a:prstClr val="black"/>
            </a:innerShdw>
          </a:effectLst>
        </p:spPr>
        <p:style>
          <a:lnRef idx="1">
            <a:schemeClr val="accent1"/>
          </a:lnRef>
          <a:fillRef idx="0">
            <a:schemeClr val="accent1"/>
          </a:fillRef>
          <a:effectRef idx="0">
            <a:schemeClr val="accent1"/>
          </a:effectRef>
          <a:fontRef idx="minor">
            <a:schemeClr val="tx1"/>
          </a:fontRef>
        </p:style>
      </p:cxnSp>
      <p:sp>
        <p:nvSpPr>
          <p:cNvPr id="6152" name="TextBox 21"/>
          <p:cNvSpPr txBox="1">
            <a:spLocks noChangeArrowheads="1"/>
          </p:cNvSpPr>
          <p:nvPr/>
        </p:nvSpPr>
        <p:spPr bwMode="auto">
          <a:xfrm>
            <a:off x="9144000" y="381000"/>
            <a:ext cx="9144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a:solidFill>
                  <a:schemeClr val="tx1"/>
                </a:solidFill>
                <a:latin typeface="Arial" charset="0"/>
                <a:cs typeface="Arial" charset="0"/>
              </a:defRPr>
            </a:lvl1pPr>
            <a:lvl2pPr marL="742950" indent="-285750" eaLnBrk="0" hangingPunct="0">
              <a:defRPr sz="2200">
                <a:solidFill>
                  <a:schemeClr val="tx1"/>
                </a:solidFill>
                <a:latin typeface="Arial" charset="0"/>
                <a:cs typeface="Arial" charset="0"/>
              </a:defRPr>
            </a:lvl2pPr>
            <a:lvl3pPr marL="1143000" indent="-228600" eaLnBrk="0" hangingPunct="0">
              <a:defRPr sz="2200">
                <a:solidFill>
                  <a:schemeClr val="tx1"/>
                </a:solidFill>
                <a:latin typeface="Arial" charset="0"/>
                <a:cs typeface="Arial" charset="0"/>
              </a:defRPr>
            </a:lvl3pPr>
            <a:lvl4pPr marL="1600200" indent="-228600" eaLnBrk="0" hangingPunct="0">
              <a:defRPr sz="2200">
                <a:solidFill>
                  <a:schemeClr val="tx1"/>
                </a:solidFill>
                <a:latin typeface="Arial" charset="0"/>
                <a:cs typeface="Arial" charset="0"/>
              </a:defRPr>
            </a:lvl4pPr>
            <a:lvl5pPr marL="2057400" indent="-228600" eaLnBrk="0" hangingPunct="0">
              <a:defRPr sz="2200">
                <a:solidFill>
                  <a:schemeClr val="tx1"/>
                </a:solidFill>
                <a:latin typeface="Arial" charset="0"/>
                <a:cs typeface="Arial" charset="0"/>
              </a:defRPr>
            </a:lvl5pPr>
            <a:lvl6pPr marL="2514600" indent="-228600" eaLnBrk="0" fontAlgn="base" hangingPunct="0">
              <a:spcBef>
                <a:spcPct val="0"/>
              </a:spcBef>
              <a:spcAft>
                <a:spcPct val="0"/>
              </a:spcAft>
              <a:defRPr sz="2200">
                <a:solidFill>
                  <a:schemeClr val="tx1"/>
                </a:solidFill>
                <a:latin typeface="Arial" charset="0"/>
                <a:cs typeface="Arial" charset="0"/>
              </a:defRPr>
            </a:lvl6pPr>
            <a:lvl7pPr marL="2971800" indent="-228600" eaLnBrk="0" fontAlgn="base" hangingPunct="0">
              <a:spcBef>
                <a:spcPct val="0"/>
              </a:spcBef>
              <a:spcAft>
                <a:spcPct val="0"/>
              </a:spcAft>
              <a:defRPr sz="2200">
                <a:solidFill>
                  <a:schemeClr val="tx1"/>
                </a:solidFill>
                <a:latin typeface="Arial" charset="0"/>
                <a:cs typeface="Arial" charset="0"/>
              </a:defRPr>
            </a:lvl7pPr>
            <a:lvl8pPr marL="3429000" indent="-228600" eaLnBrk="0" fontAlgn="base" hangingPunct="0">
              <a:spcBef>
                <a:spcPct val="0"/>
              </a:spcBef>
              <a:spcAft>
                <a:spcPct val="0"/>
              </a:spcAft>
              <a:defRPr sz="2200">
                <a:solidFill>
                  <a:schemeClr val="tx1"/>
                </a:solidFill>
                <a:latin typeface="Arial" charset="0"/>
                <a:cs typeface="Arial" charset="0"/>
              </a:defRPr>
            </a:lvl8pPr>
            <a:lvl9pPr marL="3886200" indent="-228600" eaLnBrk="0" fontAlgn="base" hangingPunct="0">
              <a:spcBef>
                <a:spcPct val="0"/>
              </a:spcBef>
              <a:spcAft>
                <a:spcPct val="0"/>
              </a:spcAft>
              <a:defRPr sz="2200">
                <a:solidFill>
                  <a:schemeClr val="tx1"/>
                </a:solidFill>
                <a:latin typeface="Arial" charset="0"/>
                <a:cs typeface="Arial" charset="0"/>
              </a:defRPr>
            </a:lvl9pPr>
          </a:lstStyle>
          <a:p>
            <a:pPr algn="ctr" eaLnBrk="1" hangingPunct="1"/>
            <a:r>
              <a:rPr lang="en-US" sz="3600">
                <a:solidFill>
                  <a:schemeClr val="bg1"/>
                </a:solidFill>
                <a:latin typeface="Arial Black" pitchFamily="34" charset="0"/>
              </a:rPr>
              <a:t>Lateral System</a:t>
            </a:r>
          </a:p>
        </p:txBody>
      </p:sp>
      <p:sp>
        <p:nvSpPr>
          <p:cNvPr id="6153" name="TextBox 10"/>
          <p:cNvSpPr txBox="1">
            <a:spLocks noChangeArrowheads="1"/>
          </p:cNvSpPr>
          <p:nvPr/>
        </p:nvSpPr>
        <p:spPr bwMode="auto">
          <a:xfrm>
            <a:off x="9953625" y="1701800"/>
            <a:ext cx="746760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a:solidFill>
                  <a:schemeClr val="tx1"/>
                </a:solidFill>
                <a:latin typeface="Arial" charset="0"/>
                <a:cs typeface="Arial" charset="0"/>
              </a:defRPr>
            </a:lvl1pPr>
            <a:lvl2pPr marL="742950" indent="-285750" eaLnBrk="0" hangingPunct="0">
              <a:defRPr sz="2200">
                <a:solidFill>
                  <a:schemeClr val="tx1"/>
                </a:solidFill>
                <a:latin typeface="Arial" charset="0"/>
                <a:cs typeface="Arial" charset="0"/>
              </a:defRPr>
            </a:lvl2pPr>
            <a:lvl3pPr marL="1143000" indent="-228600" eaLnBrk="0" hangingPunct="0">
              <a:defRPr sz="2200">
                <a:solidFill>
                  <a:schemeClr val="tx1"/>
                </a:solidFill>
                <a:latin typeface="Arial" charset="0"/>
                <a:cs typeface="Arial" charset="0"/>
              </a:defRPr>
            </a:lvl3pPr>
            <a:lvl4pPr marL="1600200" indent="-228600" eaLnBrk="0" hangingPunct="0">
              <a:defRPr sz="2200">
                <a:solidFill>
                  <a:schemeClr val="tx1"/>
                </a:solidFill>
                <a:latin typeface="Arial" charset="0"/>
                <a:cs typeface="Arial" charset="0"/>
              </a:defRPr>
            </a:lvl4pPr>
            <a:lvl5pPr marL="2057400" indent="-228600" eaLnBrk="0" hangingPunct="0">
              <a:defRPr sz="2200">
                <a:solidFill>
                  <a:schemeClr val="tx1"/>
                </a:solidFill>
                <a:latin typeface="Arial" charset="0"/>
                <a:cs typeface="Arial" charset="0"/>
              </a:defRPr>
            </a:lvl5pPr>
            <a:lvl6pPr marL="2514600" indent="-228600" eaLnBrk="0" fontAlgn="base" hangingPunct="0">
              <a:spcBef>
                <a:spcPct val="0"/>
              </a:spcBef>
              <a:spcAft>
                <a:spcPct val="0"/>
              </a:spcAft>
              <a:defRPr sz="2200">
                <a:solidFill>
                  <a:schemeClr val="tx1"/>
                </a:solidFill>
                <a:latin typeface="Arial" charset="0"/>
                <a:cs typeface="Arial" charset="0"/>
              </a:defRPr>
            </a:lvl6pPr>
            <a:lvl7pPr marL="2971800" indent="-228600" eaLnBrk="0" fontAlgn="base" hangingPunct="0">
              <a:spcBef>
                <a:spcPct val="0"/>
              </a:spcBef>
              <a:spcAft>
                <a:spcPct val="0"/>
              </a:spcAft>
              <a:defRPr sz="2200">
                <a:solidFill>
                  <a:schemeClr val="tx1"/>
                </a:solidFill>
                <a:latin typeface="Arial" charset="0"/>
                <a:cs typeface="Arial" charset="0"/>
              </a:defRPr>
            </a:lvl7pPr>
            <a:lvl8pPr marL="3429000" indent="-228600" eaLnBrk="0" fontAlgn="base" hangingPunct="0">
              <a:spcBef>
                <a:spcPct val="0"/>
              </a:spcBef>
              <a:spcAft>
                <a:spcPct val="0"/>
              </a:spcAft>
              <a:defRPr sz="2200">
                <a:solidFill>
                  <a:schemeClr val="tx1"/>
                </a:solidFill>
                <a:latin typeface="Arial" charset="0"/>
                <a:cs typeface="Arial" charset="0"/>
              </a:defRPr>
            </a:lvl8pPr>
            <a:lvl9pPr marL="3886200" indent="-228600" eaLnBrk="0" fontAlgn="base" hangingPunct="0">
              <a:spcBef>
                <a:spcPct val="0"/>
              </a:spcBef>
              <a:spcAft>
                <a:spcPct val="0"/>
              </a:spcAft>
              <a:defRPr sz="2200">
                <a:solidFill>
                  <a:schemeClr val="tx1"/>
                </a:solidFill>
                <a:latin typeface="Arial" charset="0"/>
                <a:cs typeface="Arial" charset="0"/>
              </a:defRPr>
            </a:lvl9pPr>
          </a:lstStyle>
          <a:p>
            <a:pPr algn="ctr" eaLnBrk="1" hangingPunct="1"/>
            <a:r>
              <a:rPr lang="en-US" sz="3600">
                <a:solidFill>
                  <a:schemeClr val="bg1"/>
                </a:solidFill>
                <a:latin typeface="Arial Black" pitchFamily="34" charset="0"/>
              </a:rPr>
              <a:t>Three lateral elements resist the lateral forces in the Mountain Hotel</a:t>
            </a:r>
          </a:p>
        </p:txBody>
      </p:sp>
      <p:sp>
        <p:nvSpPr>
          <p:cNvPr id="6154" name="TextBox 3"/>
          <p:cNvSpPr txBox="1">
            <a:spLocks noChangeArrowheads="1"/>
          </p:cNvSpPr>
          <p:nvPr/>
        </p:nvSpPr>
        <p:spPr bwMode="auto">
          <a:xfrm>
            <a:off x="10606088" y="5511800"/>
            <a:ext cx="61626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a:solidFill>
                  <a:schemeClr val="tx1"/>
                </a:solidFill>
                <a:latin typeface="Arial" charset="0"/>
                <a:cs typeface="Arial" charset="0"/>
              </a:defRPr>
            </a:lvl1pPr>
            <a:lvl2pPr marL="742950" indent="-285750" eaLnBrk="0" hangingPunct="0">
              <a:defRPr sz="2200">
                <a:solidFill>
                  <a:schemeClr val="tx1"/>
                </a:solidFill>
                <a:latin typeface="Arial" charset="0"/>
                <a:cs typeface="Arial" charset="0"/>
              </a:defRPr>
            </a:lvl2pPr>
            <a:lvl3pPr marL="1143000" indent="-228600" eaLnBrk="0" hangingPunct="0">
              <a:defRPr sz="2200">
                <a:solidFill>
                  <a:schemeClr val="tx1"/>
                </a:solidFill>
                <a:latin typeface="Arial" charset="0"/>
                <a:cs typeface="Arial" charset="0"/>
              </a:defRPr>
            </a:lvl3pPr>
            <a:lvl4pPr marL="1600200" indent="-228600" eaLnBrk="0" hangingPunct="0">
              <a:defRPr sz="2200">
                <a:solidFill>
                  <a:schemeClr val="tx1"/>
                </a:solidFill>
                <a:latin typeface="Arial" charset="0"/>
                <a:cs typeface="Arial" charset="0"/>
              </a:defRPr>
            </a:lvl4pPr>
            <a:lvl5pPr marL="2057400" indent="-228600" eaLnBrk="0" hangingPunct="0">
              <a:defRPr sz="2200">
                <a:solidFill>
                  <a:schemeClr val="tx1"/>
                </a:solidFill>
                <a:latin typeface="Arial" charset="0"/>
                <a:cs typeface="Arial" charset="0"/>
              </a:defRPr>
            </a:lvl5pPr>
            <a:lvl6pPr marL="2514600" indent="-228600" eaLnBrk="0" fontAlgn="base" hangingPunct="0">
              <a:spcBef>
                <a:spcPct val="0"/>
              </a:spcBef>
              <a:spcAft>
                <a:spcPct val="0"/>
              </a:spcAft>
              <a:defRPr sz="2200">
                <a:solidFill>
                  <a:schemeClr val="tx1"/>
                </a:solidFill>
                <a:latin typeface="Arial" charset="0"/>
                <a:cs typeface="Arial" charset="0"/>
              </a:defRPr>
            </a:lvl6pPr>
            <a:lvl7pPr marL="2971800" indent="-228600" eaLnBrk="0" fontAlgn="base" hangingPunct="0">
              <a:spcBef>
                <a:spcPct val="0"/>
              </a:spcBef>
              <a:spcAft>
                <a:spcPct val="0"/>
              </a:spcAft>
              <a:defRPr sz="2200">
                <a:solidFill>
                  <a:schemeClr val="tx1"/>
                </a:solidFill>
                <a:latin typeface="Arial" charset="0"/>
                <a:cs typeface="Arial" charset="0"/>
              </a:defRPr>
            </a:lvl7pPr>
            <a:lvl8pPr marL="3429000" indent="-228600" eaLnBrk="0" fontAlgn="base" hangingPunct="0">
              <a:spcBef>
                <a:spcPct val="0"/>
              </a:spcBef>
              <a:spcAft>
                <a:spcPct val="0"/>
              </a:spcAft>
              <a:defRPr sz="2200">
                <a:solidFill>
                  <a:schemeClr val="tx1"/>
                </a:solidFill>
                <a:latin typeface="Arial" charset="0"/>
                <a:cs typeface="Arial" charset="0"/>
              </a:defRPr>
            </a:lvl8pPr>
            <a:lvl9pPr marL="3886200" indent="-228600" eaLnBrk="0" fontAlgn="base" hangingPunct="0">
              <a:spcBef>
                <a:spcPct val="0"/>
              </a:spcBef>
              <a:spcAft>
                <a:spcPct val="0"/>
              </a:spcAft>
              <a:defRPr sz="2200">
                <a:solidFill>
                  <a:schemeClr val="tx1"/>
                </a:solidFill>
                <a:latin typeface="Arial" charset="0"/>
                <a:cs typeface="Arial" charset="0"/>
              </a:defRPr>
            </a:lvl9pPr>
          </a:lstStyle>
          <a:p>
            <a:pPr algn="ctr" eaLnBrk="1" hangingPunct="1"/>
            <a:r>
              <a:rPr lang="en-US" sz="3200">
                <a:solidFill>
                  <a:schemeClr val="bg1"/>
                </a:solidFill>
                <a:latin typeface="Arial Black" pitchFamily="34" charset="0"/>
              </a:rPr>
              <a:t>Concrete Foundation Walls</a:t>
            </a:r>
          </a:p>
        </p:txBody>
      </p:sp>
      <p:sp>
        <p:nvSpPr>
          <p:cNvPr id="6155" name="TextBox 13"/>
          <p:cNvSpPr txBox="1">
            <a:spLocks noChangeArrowheads="1"/>
          </p:cNvSpPr>
          <p:nvPr/>
        </p:nvSpPr>
        <p:spPr bwMode="auto">
          <a:xfrm>
            <a:off x="12863513" y="3908425"/>
            <a:ext cx="5029200"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a:solidFill>
                  <a:schemeClr val="tx1"/>
                </a:solidFill>
                <a:latin typeface="Arial" charset="0"/>
                <a:cs typeface="Arial" charset="0"/>
              </a:defRPr>
            </a:lvl1pPr>
            <a:lvl2pPr marL="742950" indent="-285750" eaLnBrk="0" hangingPunct="0">
              <a:defRPr sz="2200">
                <a:solidFill>
                  <a:schemeClr val="tx1"/>
                </a:solidFill>
                <a:latin typeface="Arial" charset="0"/>
                <a:cs typeface="Arial" charset="0"/>
              </a:defRPr>
            </a:lvl2pPr>
            <a:lvl3pPr marL="1143000" indent="-228600" eaLnBrk="0" hangingPunct="0">
              <a:defRPr sz="2200">
                <a:solidFill>
                  <a:schemeClr val="tx1"/>
                </a:solidFill>
                <a:latin typeface="Arial" charset="0"/>
                <a:cs typeface="Arial" charset="0"/>
              </a:defRPr>
            </a:lvl3pPr>
            <a:lvl4pPr marL="1600200" indent="-228600" eaLnBrk="0" hangingPunct="0">
              <a:defRPr sz="2200">
                <a:solidFill>
                  <a:schemeClr val="tx1"/>
                </a:solidFill>
                <a:latin typeface="Arial" charset="0"/>
                <a:cs typeface="Arial" charset="0"/>
              </a:defRPr>
            </a:lvl4pPr>
            <a:lvl5pPr marL="2057400" indent="-228600" eaLnBrk="0" hangingPunct="0">
              <a:defRPr sz="2200">
                <a:solidFill>
                  <a:schemeClr val="tx1"/>
                </a:solidFill>
                <a:latin typeface="Arial" charset="0"/>
                <a:cs typeface="Arial" charset="0"/>
              </a:defRPr>
            </a:lvl5pPr>
            <a:lvl6pPr marL="2514600" indent="-228600" eaLnBrk="0" fontAlgn="base" hangingPunct="0">
              <a:spcBef>
                <a:spcPct val="0"/>
              </a:spcBef>
              <a:spcAft>
                <a:spcPct val="0"/>
              </a:spcAft>
              <a:defRPr sz="2200">
                <a:solidFill>
                  <a:schemeClr val="tx1"/>
                </a:solidFill>
                <a:latin typeface="Arial" charset="0"/>
                <a:cs typeface="Arial" charset="0"/>
              </a:defRPr>
            </a:lvl6pPr>
            <a:lvl7pPr marL="2971800" indent="-228600" eaLnBrk="0" fontAlgn="base" hangingPunct="0">
              <a:spcBef>
                <a:spcPct val="0"/>
              </a:spcBef>
              <a:spcAft>
                <a:spcPct val="0"/>
              </a:spcAft>
              <a:defRPr sz="2200">
                <a:solidFill>
                  <a:schemeClr val="tx1"/>
                </a:solidFill>
                <a:latin typeface="Arial" charset="0"/>
                <a:cs typeface="Arial" charset="0"/>
              </a:defRPr>
            </a:lvl7pPr>
            <a:lvl8pPr marL="3429000" indent="-228600" eaLnBrk="0" fontAlgn="base" hangingPunct="0">
              <a:spcBef>
                <a:spcPct val="0"/>
              </a:spcBef>
              <a:spcAft>
                <a:spcPct val="0"/>
              </a:spcAft>
              <a:defRPr sz="2200">
                <a:solidFill>
                  <a:schemeClr val="tx1"/>
                </a:solidFill>
                <a:latin typeface="Arial" charset="0"/>
                <a:cs typeface="Arial" charset="0"/>
              </a:defRPr>
            </a:lvl8pPr>
            <a:lvl9pPr marL="3886200" indent="-228600" eaLnBrk="0" fontAlgn="base" hangingPunct="0">
              <a:spcBef>
                <a:spcPct val="0"/>
              </a:spcBef>
              <a:spcAft>
                <a:spcPct val="0"/>
              </a:spcAft>
              <a:defRPr sz="2200">
                <a:solidFill>
                  <a:schemeClr val="tx1"/>
                </a:solidFill>
                <a:latin typeface="Arial" charset="0"/>
                <a:cs typeface="Arial" charset="0"/>
              </a:defRPr>
            </a:lvl9pPr>
          </a:lstStyle>
          <a:p>
            <a:pPr algn="ctr" eaLnBrk="1" hangingPunct="1"/>
            <a:r>
              <a:rPr lang="en-US" sz="3200">
                <a:solidFill>
                  <a:schemeClr val="bg1"/>
                </a:solidFill>
                <a:latin typeface="Arial Black" pitchFamily="34" charset="0"/>
              </a:rPr>
              <a:t>Specially Reinforced Masonry Shear Walls</a:t>
            </a:r>
          </a:p>
        </p:txBody>
      </p:sp>
      <p:sp>
        <p:nvSpPr>
          <p:cNvPr id="6156" name="TextBox 15"/>
          <p:cNvSpPr txBox="1">
            <a:spLocks noChangeArrowheads="1"/>
          </p:cNvSpPr>
          <p:nvPr/>
        </p:nvSpPr>
        <p:spPr bwMode="auto">
          <a:xfrm>
            <a:off x="9753600" y="3908425"/>
            <a:ext cx="2533650"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a:solidFill>
                  <a:schemeClr val="tx1"/>
                </a:solidFill>
                <a:latin typeface="Arial" charset="0"/>
                <a:cs typeface="Arial" charset="0"/>
              </a:defRPr>
            </a:lvl1pPr>
            <a:lvl2pPr marL="742950" indent="-285750" eaLnBrk="0" hangingPunct="0">
              <a:defRPr sz="2200">
                <a:solidFill>
                  <a:schemeClr val="tx1"/>
                </a:solidFill>
                <a:latin typeface="Arial" charset="0"/>
                <a:cs typeface="Arial" charset="0"/>
              </a:defRPr>
            </a:lvl2pPr>
            <a:lvl3pPr marL="1143000" indent="-228600" eaLnBrk="0" hangingPunct="0">
              <a:defRPr sz="2200">
                <a:solidFill>
                  <a:schemeClr val="tx1"/>
                </a:solidFill>
                <a:latin typeface="Arial" charset="0"/>
                <a:cs typeface="Arial" charset="0"/>
              </a:defRPr>
            </a:lvl3pPr>
            <a:lvl4pPr marL="1600200" indent="-228600" eaLnBrk="0" hangingPunct="0">
              <a:defRPr sz="2200">
                <a:solidFill>
                  <a:schemeClr val="tx1"/>
                </a:solidFill>
                <a:latin typeface="Arial" charset="0"/>
                <a:cs typeface="Arial" charset="0"/>
              </a:defRPr>
            </a:lvl4pPr>
            <a:lvl5pPr marL="2057400" indent="-228600" eaLnBrk="0" hangingPunct="0">
              <a:defRPr sz="2200">
                <a:solidFill>
                  <a:schemeClr val="tx1"/>
                </a:solidFill>
                <a:latin typeface="Arial" charset="0"/>
                <a:cs typeface="Arial" charset="0"/>
              </a:defRPr>
            </a:lvl5pPr>
            <a:lvl6pPr marL="2514600" indent="-228600" eaLnBrk="0" fontAlgn="base" hangingPunct="0">
              <a:spcBef>
                <a:spcPct val="0"/>
              </a:spcBef>
              <a:spcAft>
                <a:spcPct val="0"/>
              </a:spcAft>
              <a:defRPr sz="2200">
                <a:solidFill>
                  <a:schemeClr val="tx1"/>
                </a:solidFill>
                <a:latin typeface="Arial" charset="0"/>
                <a:cs typeface="Arial" charset="0"/>
              </a:defRPr>
            </a:lvl6pPr>
            <a:lvl7pPr marL="2971800" indent="-228600" eaLnBrk="0" fontAlgn="base" hangingPunct="0">
              <a:spcBef>
                <a:spcPct val="0"/>
              </a:spcBef>
              <a:spcAft>
                <a:spcPct val="0"/>
              </a:spcAft>
              <a:defRPr sz="2200">
                <a:solidFill>
                  <a:schemeClr val="tx1"/>
                </a:solidFill>
                <a:latin typeface="Arial" charset="0"/>
                <a:cs typeface="Arial" charset="0"/>
              </a:defRPr>
            </a:lvl7pPr>
            <a:lvl8pPr marL="3429000" indent="-228600" eaLnBrk="0" fontAlgn="base" hangingPunct="0">
              <a:spcBef>
                <a:spcPct val="0"/>
              </a:spcBef>
              <a:spcAft>
                <a:spcPct val="0"/>
              </a:spcAft>
              <a:defRPr sz="2200">
                <a:solidFill>
                  <a:schemeClr val="tx1"/>
                </a:solidFill>
                <a:latin typeface="Arial" charset="0"/>
                <a:cs typeface="Arial" charset="0"/>
              </a:defRPr>
            </a:lvl8pPr>
            <a:lvl9pPr marL="3886200" indent="-228600" eaLnBrk="0" fontAlgn="base" hangingPunct="0">
              <a:spcBef>
                <a:spcPct val="0"/>
              </a:spcBef>
              <a:spcAft>
                <a:spcPct val="0"/>
              </a:spcAft>
              <a:defRPr sz="2200">
                <a:solidFill>
                  <a:schemeClr val="tx1"/>
                </a:solidFill>
                <a:latin typeface="Arial" charset="0"/>
                <a:cs typeface="Arial" charset="0"/>
              </a:defRPr>
            </a:lvl9pPr>
          </a:lstStyle>
          <a:p>
            <a:pPr algn="ctr" eaLnBrk="1" hangingPunct="1"/>
            <a:r>
              <a:rPr lang="en-US" sz="3200">
                <a:solidFill>
                  <a:schemeClr val="bg1"/>
                </a:solidFill>
                <a:latin typeface="Arial Black" pitchFamily="34" charset="0"/>
              </a:rPr>
              <a:t>Flat Strap Braces</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304800"/>
            <a:ext cx="8424863" cy="6324600"/>
          </a:xfrm>
          <a:prstGeom prst="rect">
            <a:avLst/>
          </a:prstGeom>
          <a:noFill/>
        </p:spPr>
        <p:txBody>
          <a:bodyPr>
            <a:spAutoFit/>
          </a:bodyPr>
          <a:lstStyle/>
          <a:p>
            <a:pPr>
              <a:lnSpc>
                <a:spcPct val="125000"/>
              </a:lnSpc>
              <a:defRPr/>
            </a:pPr>
            <a:r>
              <a:rPr lang="en-US" sz="3600" dirty="0">
                <a:solidFill>
                  <a:schemeClr val="bg1"/>
                </a:solidFill>
                <a:latin typeface="Arial Black" pitchFamily="34" charset="0"/>
              </a:rPr>
              <a:t>Mountain Hotel</a:t>
            </a:r>
          </a:p>
          <a:p>
            <a:pPr>
              <a:lnSpc>
                <a:spcPct val="125000"/>
              </a:lnSpc>
              <a:defRPr/>
            </a:pPr>
            <a:endParaRPr lang="en-US" sz="3600" dirty="0">
              <a:solidFill>
                <a:schemeClr val="bg1"/>
              </a:solidFill>
              <a:latin typeface="Arial Black" pitchFamily="34" charset="0"/>
            </a:endParaRPr>
          </a:p>
          <a:p>
            <a:pPr>
              <a:lnSpc>
                <a:spcPct val="125000"/>
              </a:lnSpc>
              <a:defRPr/>
            </a:pPr>
            <a:r>
              <a:rPr lang="en-US" sz="3600" dirty="0">
                <a:solidFill>
                  <a:schemeClr val="bg1">
                    <a:lumMod val="85000"/>
                  </a:schemeClr>
                </a:solidFill>
                <a:latin typeface="Arial Black" pitchFamily="34" charset="0"/>
              </a:rPr>
              <a:t>   </a:t>
            </a:r>
            <a:r>
              <a:rPr lang="en-US" sz="3600" dirty="0">
                <a:solidFill>
                  <a:schemeClr val="bg1">
                    <a:lumMod val="65000"/>
                  </a:schemeClr>
                </a:solidFill>
                <a:latin typeface="Arial Black" pitchFamily="34" charset="0"/>
              </a:rPr>
              <a:t>Introduction</a:t>
            </a:r>
          </a:p>
          <a:p>
            <a:pPr>
              <a:lnSpc>
                <a:spcPct val="125000"/>
              </a:lnSpc>
              <a:defRPr/>
            </a:pPr>
            <a:r>
              <a:rPr lang="en-US" sz="3600" dirty="0">
                <a:solidFill>
                  <a:schemeClr val="bg1">
                    <a:lumMod val="65000"/>
                  </a:schemeClr>
                </a:solidFill>
                <a:latin typeface="Arial Black" pitchFamily="34" charset="0"/>
              </a:rPr>
              <a:t>   </a:t>
            </a:r>
            <a:r>
              <a:rPr lang="en-US" sz="3600" dirty="0">
                <a:solidFill>
                  <a:srgbClr val="0066CC"/>
                </a:solidFill>
                <a:latin typeface="Arial Black" pitchFamily="34" charset="0"/>
              </a:rPr>
              <a:t>Existing Structural Systems</a:t>
            </a:r>
          </a:p>
          <a:p>
            <a:pPr>
              <a:lnSpc>
                <a:spcPct val="125000"/>
              </a:lnSpc>
              <a:defRPr/>
            </a:pPr>
            <a:r>
              <a:rPr lang="en-US" sz="3600" dirty="0">
                <a:solidFill>
                  <a:schemeClr val="bg1">
                    <a:lumMod val="65000"/>
                  </a:schemeClr>
                </a:solidFill>
                <a:latin typeface="Arial Black" pitchFamily="34" charset="0"/>
              </a:rPr>
              <a:t>   Thesis Proposal</a:t>
            </a:r>
          </a:p>
          <a:p>
            <a:pPr>
              <a:lnSpc>
                <a:spcPct val="125000"/>
              </a:lnSpc>
              <a:defRPr/>
            </a:pPr>
            <a:r>
              <a:rPr lang="en-US" sz="3600" dirty="0">
                <a:solidFill>
                  <a:schemeClr val="bg1">
                    <a:lumMod val="65000"/>
                  </a:schemeClr>
                </a:solidFill>
                <a:latin typeface="Arial Black" pitchFamily="34" charset="0"/>
              </a:rPr>
              <a:t>   Concrete Redesign</a:t>
            </a:r>
          </a:p>
          <a:p>
            <a:pPr>
              <a:lnSpc>
                <a:spcPct val="125000"/>
              </a:lnSpc>
              <a:defRPr/>
            </a:pPr>
            <a:r>
              <a:rPr lang="en-US" sz="3600" dirty="0">
                <a:solidFill>
                  <a:schemeClr val="bg1">
                    <a:lumMod val="65000"/>
                  </a:schemeClr>
                </a:solidFill>
                <a:latin typeface="Arial Black" pitchFamily="34" charset="0"/>
              </a:rPr>
              <a:t>   Glazing Evaluation</a:t>
            </a:r>
          </a:p>
          <a:p>
            <a:pPr>
              <a:lnSpc>
                <a:spcPct val="125000"/>
              </a:lnSpc>
              <a:defRPr/>
            </a:pPr>
            <a:r>
              <a:rPr lang="en-US" sz="3600" dirty="0">
                <a:solidFill>
                  <a:schemeClr val="bg1">
                    <a:lumMod val="65000"/>
                  </a:schemeClr>
                </a:solidFill>
                <a:latin typeface="Arial Black" pitchFamily="34" charset="0"/>
              </a:rPr>
              <a:t>   Conclusions</a:t>
            </a:r>
          </a:p>
          <a:p>
            <a:pPr>
              <a:lnSpc>
                <a:spcPct val="125000"/>
              </a:lnSpc>
              <a:defRPr/>
            </a:pPr>
            <a:r>
              <a:rPr lang="en-US" sz="3600" dirty="0">
                <a:solidFill>
                  <a:schemeClr val="bg1">
                    <a:lumMod val="65000"/>
                  </a:schemeClr>
                </a:solidFill>
                <a:latin typeface="Arial Black" pitchFamily="34" charset="0"/>
              </a:rPr>
              <a:t>   Questions/Comments</a:t>
            </a:r>
          </a:p>
        </p:txBody>
      </p:sp>
      <p:pic>
        <p:nvPicPr>
          <p:cNvPr id="7171" name="Picture 8"/>
          <p:cNvPicPr>
            <a:picLocks noChangeAspect="1"/>
          </p:cNvPicPr>
          <p:nvPr/>
        </p:nvPicPr>
        <p:blipFill>
          <a:blip r:embed="rId2">
            <a:extLst>
              <a:ext uri="{28A0092B-C50C-407E-A947-70E740481C1C}">
                <a14:useLocalDpi xmlns:a14="http://schemas.microsoft.com/office/drawing/2010/main" val="0"/>
              </a:ext>
            </a:extLst>
          </a:blip>
          <a:srcRect l="5011" t="25000" r="20006" b="7916"/>
          <a:stretch>
            <a:fillRect/>
          </a:stretch>
        </p:blipFill>
        <p:spPr bwMode="auto">
          <a:xfrm>
            <a:off x="452438" y="998538"/>
            <a:ext cx="8691562" cy="621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9144000" y="-7086600"/>
            <a:ext cx="9144000" cy="6858000"/>
          </a:xfrm>
          <a:prstGeom prst="rect">
            <a:avLst/>
          </a:prstGeom>
          <a:solidFill>
            <a:srgbClr val="5883DF"/>
          </a:solidFill>
          <a:ln w="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en-US" dirty="0"/>
          </a:p>
        </p:txBody>
      </p:sp>
      <p:sp>
        <p:nvSpPr>
          <p:cNvPr id="7" name="Rectangle 6"/>
          <p:cNvSpPr/>
          <p:nvPr/>
        </p:nvSpPr>
        <p:spPr>
          <a:xfrm>
            <a:off x="0" y="-7086600"/>
            <a:ext cx="9144000" cy="6858000"/>
          </a:xfrm>
          <a:prstGeom prst="rect">
            <a:avLst/>
          </a:prstGeom>
          <a:solidFill>
            <a:srgbClr val="FF0000"/>
          </a:solidFill>
          <a:ln w="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en-US" dirty="0"/>
          </a:p>
        </p:txBody>
      </p:sp>
      <p:sp>
        <p:nvSpPr>
          <p:cNvPr id="8" name="Rectangle 7"/>
          <p:cNvSpPr/>
          <p:nvPr/>
        </p:nvSpPr>
        <p:spPr>
          <a:xfrm>
            <a:off x="18288000" y="-7086600"/>
            <a:ext cx="9144000" cy="6858000"/>
          </a:xfrm>
          <a:prstGeom prst="rect">
            <a:avLst/>
          </a:prstGeom>
          <a:solidFill>
            <a:srgbClr val="00B050"/>
          </a:solidFill>
          <a:ln w="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en-US" dirty="0"/>
          </a:p>
        </p:txBody>
      </p:sp>
      <p:cxnSp>
        <p:nvCxnSpPr>
          <p:cNvPr id="12" name="Straight Connector 11"/>
          <p:cNvCxnSpPr/>
          <p:nvPr/>
        </p:nvCxnSpPr>
        <p:spPr>
          <a:xfrm>
            <a:off x="609600" y="990600"/>
            <a:ext cx="17678400" cy="0"/>
          </a:xfrm>
          <a:prstGeom prst="line">
            <a:avLst/>
          </a:prstGeom>
          <a:effectLst>
            <a:glow rad="228600">
              <a:schemeClr val="accent1">
                <a:satMod val="175000"/>
                <a:alpha val="40000"/>
              </a:schemeClr>
            </a:glow>
            <a:innerShdw blurRad="114300">
              <a:prstClr val="black"/>
            </a:innerShdw>
          </a:effectLst>
        </p:spPr>
        <p:style>
          <a:lnRef idx="1">
            <a:schemeClr val="accent1"/>
          </a:lnRef>
          <a:fillRef idx="0">
            <a:schemeClr val="accent1"/>
          </a:fillRef>
          <a:effectRef idx="0">
            <a:schemeClr val="accent1"/>
          </a:effectRef>
          <a:fontRef idx="minor">
            <a:schemeClr val="tx1"/>
          </a:fontRef>
        </p:style>
      </p:cxnSp>
      <p:sp>
        <p:nvSpPr>
          <p:cNvPr id="7176" name="TextBox 21"/>
          <p:cNvSpPr txBox="1">
            <a:spLocks noChangeArrowheads="1"/>
          </p:cNvSpPr>
          <p:nvPr/>
        </p:nvSpPr>
        <p:spPr bwMode="auto">
          <a:xfrm>
            <a:off x="9144000" y="381000"/>
            <a:ext cx="9144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a:solidFill>
                  <a:schemeClr val="tx1"/>
                </a:solidFill>
                <a:latin typeface="Arial" charset="0"/>
                <a:cs typeface="Arial" charset="0"/>
              </a:defRPr>
            </a:lvl1pPr>
            <a:lvl2pPr marL="742950" indent="-285750" eaLnBrk="0" hangingPunct="0">
              <a:defRPr sz="2200">
                <a:solidFill>
                  <a:schemeClr val="tx1"/>
                </a:solidFill>
                <a:latin typeface="Arial" charset="0"/>
                <a:cs typeface="Arial" charset="0"/>
              </a:defRPr>
            </a:lvl2pPr>
            <a:lvl3pPr marL="1143000" indent="-228600" eaLnBrk="0" hangingPunct="0">
              <a:defRPr sz="2200">
                <a:solidFill>
                  <a:schemeClr val="tx1"/>
                </a:solidFill>
                <a:latin typeface="Arial" charset="0"/>
                <a:cs typeface="Arial" charset="0"/>
              </a:defRPr>
            </a:lvl3pPr>
            <a:lvl4pPr marL="1600200" indent="-228600" eaLnBrk="0" hangingPunct="0">
              <a:defRPr sz="2200">
                <a:solidFill>
                  <a:schemeClr val="tx1"/>
                </a:solidFill>
                <a:latin typeface="Arial" charset="0"/>
                <a:cs typeface="Arial" charset="0"/>
              </a:defRPr>
            </a:lvl4pPr>
            <a:lvl5pPr marL="2057400" indent="-228600" eaLnBrk="0" hangingPunct="0">
              <a:defRPr sz="2200">
                <a:solidFill>
                  <a:schemeClr val="tx1"/>
                </a:solidFill>
                <a:latin typeface="Arial" charset="0"/>
                <a:cs typeface="Arial" charset="0"/>
              </a:defRPr>
            </a:lvl5pPr>
            <a:lvl6pPr marL="2514600" indent="-228600" eaLnBrk="0" fontAlgn="base" hangingPunct="0">
              <a:spcBef>
                <a:spcPct val="0"/>
              </a:spcBef>
              <a:spcAft>
                <a:spcPct val="0"/>
              </a:spcAft>
              <a:defRPr sz="2200">
                <a:solidFill>
                  <a:schemeClr val="tx1"/>
                </a:solidFill>
                <a:latin typeface="Arial" charset="0"/>
                <a:cs typeface="Arial" charset="0"/>
              </a:defRPr>
            </a:lvl6pPr>
            <a:lvl7pPr marL="2971800" indent="-228600" eaLnBrk="0" fontAlgn="base" hangingPunct="0">
              <a:spcBef>
                <a:spcPct val="0"/>
              </a:spcBef>
              <a:spcAft>
                <a:spcPct val="0"/>
              </a:spcAft>
              <a:defRPr sz="2200">
                <a:solidFill>
                  <a:schemeClr val="tx1"/>
                </a:solidFill>
                <a:latin typeface="Arial" charset="0"/>
                <a:cs typeface="Arial" charset="0"/>
              </a:defRPr>
            </a:lvl7pPr>
            <a:lvl8pPr marL="3429000" indent="-228600" eaLnBrk="0" fontAlgn="base" hangingPunct="0">
              <a:spcBef>
                <a:spcPct val="0"/>
              </a:spcBef>
              <a:spcAft>
                <a:spcPct val="0"/>
              </a:spcAft>
              <a:defRPr sz="2200">
                <a:solidFill>
                  <a:schemeClr val="tx1"/>
                </a:solidFill>
                <a:latin typeface="Arial" charset="0"/>
                <a:cs typeface="Arial" charset="0"/>
              </a:defRPr>
            </a:lvl8pPr>
            <a:lvl9pPr marL="3886200" indent="-228600" eaLnBrk="0" fontAlgn="base" hangingPunct="0">
              <a:spcBef>
                <a:spcPct val="0"/>
              </a:spcBef>
              <a:spcAft>
                <a:spcPct val="0"/>
              </a:spcAft>
              <a:defRPr sz="2200">
                <a:solidFill>
                  <a:schemeClr val="tx1"/>
                </a:solidFill>
                <a:latin typeface="Arial" charset="0"/>
                <a:cs typeface="Arial" charset="0"/>
              </a:defRPr>
            </a:lvl9pPr>
          </a:lstStyle>
          <a:p>
            <a:pPr algn="ctr" eaLnBrk="1" hangingPunct="1"/>
            <a:r>
              <a:rPr lang="en-US" sz="3600">
                <a:solidFill>
                  <a:schemeClr val="bg1"/>
                </a:solidFill>
                <a:latin typeface="Arial Black" pitchFamily="34" charset="0"/>
              </a:rPr>
              <a:t>Lateral System</a:t>
            </a:r>
          </a:p>
        </p:txBody>
      </p:sp>
      <p:sp>
        <p:nvSpPr>
          <p:cNvPr id="7177" name="TextBox 10"/>
          <p:cNvSpPr txBox="1">
            <a:spLocks noChangeArrowheads="1"/>
          </p:cNvSpPr>
          <p:nvPr/>
        </p:nvSpPr>
        <p:spPr bwMode="auto">
          <a:xfrm>
            <a:off x="4191000" y="5765800"/>
            <a:ext cx="4543425" cy="109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a:solidFill>
                  <a:schemeClr val="tx1"/>
                </a:solidFill>
                <a:latin typeface="Arial" charset="0"/>
                <a:cs typeface="Arial" charset="0"/>
              </a:defRPr>
            </a:lvl1pPr>
            <a:lvl2pPr marL="742950" indent="-285750" eaLnBrk="0" hangingPunct="0">
              <a:defRPr sz="2200">
                <a:solidFill>
                  <a:schemeClr val="tx1"/>
                </a:solidFill>
                <a:latin typeface="Arial" charset="0"/>
                <a:cs typeface="Arial" charset="0"/>
              </a:defRPr>
            </a:lvl2pPr>
            <a:lvl3pPr marL="1143000" indent="-228600" eaLnBrk="0" hangingPunct="0">
              <a:defRPr sz="2200">
                <a:solidFill>
                  <a:schemeClr val="tx1"/>
                </a:solidFill>
                <a:latin typeface="Arial" charset="0"/>
                <a:cs typeface="Arial" charset="0"/>
              </a:defRPr>
            </a:lvl3pPr>
            <a:lvl4pPr marL="1600200" indent="-228600" eaLnBrk="0" hangingPunct="0">
              <a:defRPr sz="2200">
                <a:solidFill>
                  <a:schemeClr val="tx1"/>
                </a:solidFill>
                <a:latin typeface="Arial" charset="0"/>
                <a:cs typeface="Arial" charset="0"/>
              </a:defRPr>
            </a:lvl4pPr>
            <a:lvl5pPr marL="2057400" indent="-228600" eaLnBrk="0" hangingPunct="0">
              <a:defRPr sz="2200">
                <a:solidFill>
                  <a:schemeClr val="tx1"/>
                </a:solidFill>
                <a:latin typeface="Arial" charset="0"/>
                <a:cs typeface="Arial" charset="0"/>
              </a:defRPr>
            </a:lvl5pPr>
            <a:lvl6pPr marL="2514600" indent="-228600" eaLnBrk="0" fontAlgn="base" hangingPunct="0">
              <a:spcBef>
                <a:spcPct val="0"/>
              </a:spcBef>
              <a:spcAft>
                <a:spcPct val="0"/>
              </a:spcAft>
              <a:defRPr sz="2200">
                <a:solidFill>
                  <a:schemeClr val="tx1"/>
                </a:solidFill>
                <a:latin typeface="Arial" charset="0"/>
                <a:cs typeface="Arial" charset="0"/>
              </a:defRPr>
            </a:lvl6pPr>
            <a:lvl7pPr marL="2971800" indent="-228600" eaLnBrk="0" fontAlgn="base" hangingPunct="0">
              <a:spcBef>
                <a:spcPct val="0"/>
              </a:spcBef>
              <a:spcAft>
                <a:spcPct val="0"/>
              </a:spcAft>
              <a:defRPr sz="2200">
                <a:solidFill>
                  <a:schemeClr val="tx1"/>
                </a:solidFill>
                <a:latin typeface="Arial" charset="0"/>
                <a:cs typeface="Arial" charset="0"/>
              </a:defRPr>
            </a:lvl7pPr>
            <a:lvl8pPr marL="3429000" indent="-228600" eaLnBrk="0" fontAlgn="base" hangingPunct="0">
              <a:spcBef>
                <a:spcPct val="0"/>
              </a:spcBef>
              <a:spcAft>
                <a:spcPct val="0"/>
              </a:spcAft>
              <a:defRPr sz="2200">
                <a:solidFill>
                  <a:schemeClr val="tx1"/>
                </a:solidFill>
                <a:latin typeface="Arial" charset="0"/>
                <a:cs typeface="Arial" charset="0"/>
              </a:defRPr>
            </a:lvl8pPr>
            <a:lvl9pPr marL="3886200" indent="-228600" eaLnBrk="0" fontAlgn="base" hangingPunct="0">
              <a:spcBef>
                <a:spcPct val="0"/>
              </a:spcBef>
              <a:spcAft>
                <a:spcPct val="0"/>
              </a:spcAft>
              <a:defRPr sz="2200">
                <a:solidFill>
                  <a:schemeClr val="tx1"/>
                </a:solidFill>
                <a:latin typeface="Arial" charset="0"/>
                <a:cs typeface="Arial" charset="0"/>
              </a:defRPr>
            </a:lvl9pPr>
          </a:lstStyle>
          <a:p>
            <a:pPr eaLnBrk="1" hangingPunct="1">
              <a:lnSpc>
                <a:spcPct val="125000"/>
              </a:lnSpc>
            </a:pPr>
            <a:r>
              <a:rPr lang="en-US" sz="2600">
                <a:solidFill>
                  <a:schemeClr val="bg1"/>
                </a:solidFill>
                <a:latin typeface="Arial Black" pitchFamily="34" charset="0"/>
              </a:rPr>
              <a:t>ETABS model of the existing lateral system</a:t>
            </a:r>
            <a:endParaRPr lang="en-US" sz="3200">
              <a:solidFill>
                <a:schemeClr val="bg1"/>
              </a:solidFill>
              <a:latin typeface="Arial Black" pitchFamily="34" charset="0"/>
            </a:endParaRPr>
          </a:p>
        </p:txBody>
      </p:sp>
      <p:pic>
        <p:nvPicPr>
          <p:cNvPr id="7178" name="Picture 1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513425" y="3429000"/>
            <a:ext cx="86931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9" name="Picture 1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242425" y="3429000"/>
            <a:ext cx="8947150" cy="427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80" name="TextBox 20"/>
          <p:cNvSpPr txBox="1">
            <a:spLocks noChangeArrowheads="1"/>
          </p:cNvSpPr>
          <p:nvPr/>
        </p:nvSpPr>
        <p:spPr bwMode="auto">
          <a:xfrm>
            <a:off x="9144000" y="1295400"/>
            <a:ext cx="91440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a:solidFill>
                  <a:schemeClr val="tx1"/>
                </a:solidFill>
                <a:latin typeface="Arial" charset="0"/>
                <a:cs typeface="Arial" charset="0"/>
              </a:defRPr>
            </a:lvl1pPr>
            <a:lvl2pPr marL="742950" indent="-285750" eaLnBrk="0" hangingPunct="0">
              <a:defRPr sz="2200">
                <a:solidFill>
                  <a:schemeClr val="tx1"/>
                </a:solidFill>
                <a:latin typeface="Arial" charset="0"/>
                <a:cs typeface="Arial" charset="0"/>
              </a:defRPr>
            </a:lvl2pPr>
            <a:lvl3pPr marL="1143000" indent="-228600" eaLnBrk="0" hangingPunct="0">
              <a:defRPr sz="2200">
                <a:solidFill>
                  <a:schemeClr val="tx1"/>
                </a:solidFill>
                <a:latin typeface="Arial" charset="0"/>
                <a:cs typeface="Arial" charset="0"/>
              </a:defRPr>
            </a:lvl3pPr>
            <a:lvl4pPr marL="1600200" indent="-228600" eaLnBrk="0" hangingPunct="0">
              <a:defRPr sz="2200">
                <a:solidFill>
                  <a:schemeClr val="tx1"/>
                </a:solidFill>
                <a:latin typeface="Arial" charset="0"/>
                <a:cs typeface="Arial" charset="0"/>
              </a:defRPr>
            </a:lvl4pPr>
            <a:lvl5pPr marL="2057400" indent="-228600" eaLnBrk="0" hangingPunct="0">
              <a:defRPr sz="2200">
                <a:solidFill>
                  <a:schemeClr val="tx1"/>
                </a:solidFill>
                <a:latin typeface="Arial" charset="0"/>
                <a:cs typeface="Arial" charset="0"/>
              </a:defRPr>
            </a:lvl5pPr>
            <a:lvl6pPr marL="2514600" indent="-228600" eaLnBrk="0" fontAlgn="base" hangingPunct="0">
              <a:spcBef>
                <a:spcPct val="0"/>
              </a:spcBef>
              <a:spcAft>
                <a:spcPct val="0"/>
              </a:spcAft>
              <a:defRPr sz="2200">
                <a:solidFill>
                  <a:schemeClr val="tx1"/>
                </a:solidFill>
                <a:latin typeface="Arial" charset="0"/>
                <a:cs typeface="Arial" charset="0"/>
              </a:defRPr>
            </a:lvl6pPr>
            <a:lvl7pPr marL="2971800" indent="-228600" eaLnBrk="0" fontAlgn="base" hangingPunct="0">
              <a:spcBef>
                <a:spcPct val="0"/>
              </a:spcBef>
              <a:spcAft>
                <a:spcPct val="0"/>
              </a:spcAft>
              <a:defRPr sz="2200">
                <a:solidFill>
                  <a:schemeClr val="tx1"/>
                </a:solidFill>
                <a:latin typeface="Arial" charset="0"/>
                <a:cs typeface="Arial" charset="0"/>
              </a:defRPr>
            </a:lvl7pPr>
            <a:lvl8pPr marL="3429000" indent="-228600" eaLnBrk="0" fontAlgn="base" hangingPunct="0">
              <a:spcBef>
                <a:spcPct val="0"/>
              </a:spcBef>
              <a:spcAft>
                <a:spcPct val="0"/>
              </a:spcAft>
              <a:defRPr sz="2200">
                <a:solidFill>
                  <a:schemeClr val="tx1"/>
                </a:solidFill>
                <a:latin typeface="Arial" charset="0"/>
                <a:cs typeface="Arial" charset="0"/>
              </a:defRPr>
            </a:lvl8pPr>
            <a:lvl9pPr marL="3886200" indent="-228600" eaLnBrk="0" fontAlgn="base" hangingPunct="0">
              <a:spcBef>
                <a:spcPct val="0"/>
              </a:spcBef>
              <a:spcAft>
                <a:spcPct val="0"/>
              </a:spcAft>
              <a:defRPr sz="2200">
                <a:solidFill>
                  <a:schemeClr val="tx1"/>
                </a:solidFill>
                <a:latin typeface="Arial" charset="0"/>
                <a:cs typeface="Arial" charset="0"/>
              </a:defRPr>
            </a:lvl9pPr>
          </a:lstStyle>
          <a:p>
            <a:pPr algn="ctr" eaLnBrk="1" hangingPunct="1">
              <a:lnSpc>
                <a:spcPct val="125000"/>
              </a:lnSpc>
            </a:pPr>
            <a:r>
              <a:rPr lang="en-US" sz="2400">
                <a:solidFill>
                  <a:schemeClr val="bg1"/>
                </a:solidFill>
                <a:latin typeface="Arial Black" pitchFamily="34" charset="0"/>
              </a:rPr>
              <a:t>Basement plan showing location of Concrete Foundation walls in red, and location of Specially Reinforced Masonry Shear Walls surrounding stair and elevator bays in blue.</a:t>
            </a:r>
            <a:endParaRPr lang="en-US" sz="2800">
              <a:solidFill>
                <a:schemeClr val="bg1"/>
              </a:solidFill>
              <a:latin typeface="Arial Black" pitchFamily="34" charset="0"/>
            </a:endParaRPr>
          </a:p>
        </p:txBody>
      </p:sp>
      <p:sp>
        <p:nvSpPr>
          <p:cNvPr id="7181" name="TextBox 22"/>
          <p:cNvSpPr txBox="1">
            <a:spLocks noChangeArrowheads="1"/>
          </p:cNvSpPr>
          <p:nvPr/>
        </p:nvSpPr>
        <p:spPr bwMode="auto">
          <a:xfrm>
            <a:off x="19469100" y="1509713"/>
            <a:ext cx="6781800"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a:solidFill>
                  <a:schemeClr val="tx1"/>
                </a:solidFill>
                <a:latin typeface="Arial" charset="0"/>
                <a:cs typeface="Arial" charset="0"/>
              </a:defRPr>
            </a:lvl1pPr>
            <a:lvl2pPr marL="742950" indent="-285750" eaLnBrk="0" hangingPunct="0">
              <a:defRPr sz="2200">
                <a:solidFill>
                  <a:schemeClr val="tx1"/>
                </a:solidFill>
                <a:latin typeface="Arial" charset="0"/>
                <a:cs typeface="Arial" charset="0"/>
              </a:defRPr>
            </a:lvl2pPr>
            <a:lvl3pPr marL="1143000" indent="-228600" eaLnBrk="0" hangingPunct="0">
              <a:defRPr sz="2200">
                <a:solidFill>
                  <a:schemeClr val="tx1"/>
                </a:solidFill>
                <a:latin typeface="Arial" charset="0"/>
                <a:cs typeface="Arial" charset="0"/>
              </a:defRPr>
            </a:lvl3pPr>
            <a:lvl4pPr marL="1600200" indent="-228600" eaLnBrk="0" hangingPunct="0">
              <a:defRPr sz="2200">
                <a:solidFill>
                  <a:schemeClr val="tx1"/>
                </a:solidFill>
                <a:latin typeface="Arial" charset="0"/>
                <a:cs typeface="Arial" charset="0"/>
              </a:defRPr>
            </a:lvl4pPr>
            <a:lvl5pPr marL="2057400" indent="-228600" eaLnBrk="0" hangingPunct="0">
              <a:defRPr sz="2200">
                <a:solidFill>
                  <a:schemeClr val="tx1"/>
                </a:solidFill>
                <a:latin typeface="Arial" charset="0"/>
                <a:cs typeface="Arial" charset="0"/>
              </a:defRPr>
            </a:lvl5pPr>
            <a:lvl6pPr marL="2514600" indent="-228600" eaLnBrk="0" fontAlgn="base" hangingPunct="0">
              <a:spcBef>
                <a:spcPct val="0"/>
              </a:spcBef>
              <a:spcAft>
                <a:spcPct val="0"/>
              </a:spcAft>
              <a:defRPr sz="2200">
                <a:solidFill>
                  <a:schemeClr val="tx1"/>
                </a:solidFill>
                <a:latin typeface="Arial" charset="0"/>
                <a:cs typeface="Arial" charset="0"/>
              </a:defRPr>
            </a:lvl6pPr>
            <a:lvl7pPr marL="2971800" indent="-228600" eaLnBrk="0" fontAlgn="base" hangingPunct="0">
              <a:spcBef>
                <a:spcPct val="0"/>
              </a:spcBef>
              <a:spcAft>
                <a:spcPct val="0"/>
              </a:spcAft>
              <a:defRPr sz="2200">
                <a:solidFill>
                  <a:schemeClr val="tx1"/>
                </a:solidFill>
                <a:latin typeface="Arial" charset="0"/>
                <a:cs typeface="Arial" charset="0"/>
              </a:defRPr>
            </a:lvl7pPr>
            <a:lvl8pPr marL="3429000" indent="-228600" eaLnBrk="0" fontAlgn="base" hangingPunct="0">
              <a:spcBef>
                <a:spcPct val="0"/>
              </a:spcBef>
              <a:spcAft>
                <a:spcPct val="0"/>
              </a:spcAft>
              <a:defRPr sz="2200">
                <a:solidFill>
                  <a:schemeClr val="tx1"/>
                </a:solidFill>
                <a:latin typeface="Arial" charset="0"/>
                <a:cs typeface="Arial" charset="0"/>
              </a:defRPr>
            </a:lvl8pPr>
            <a:lvl9pPr marL="3886200" indent="-228600" eaLnBrk="0" fontAlgn="base" hangingPunct="0">
              <a:spcBef>
                <a:spcPct val="0"/>
              </a:spcBef>
              <a:spcAft>
                <a:spcPct val="0"/>
              </a:spcAft>
              <a:defRPr sz="2200">
                <a:solidFill>
                  <a:schemeClr val="tx1"/>
                </a:solidFill>
                <a:latin typeface="Arial" charset="0"/>
                <a:cs typeface="Arial" charset="0"/>
              </a:defRPr>
            </a:lvl9pPr>
          </a:lstStyle>
          <a:p>
            <a:pPr algn="ctr" eaLnBrk="1" hangingPunct="1">
              <a:lnSpc>
                <a:spcPct val="125000"/>
              </a:lnSpc>
            </a:pPr>
            <a:r>
              <a:rPr lang="en-US" sz="2400">
                <a:solidFill>
                  <a:schemeClr val="bg1"/>
                </a:solidFill>
                <a:latin typeface="Arial Black" pitchFamily="34" charset="0"/>
              </a:rPr>
              <a:t>Typical upper story layout of lateral elements with light gage flat strap bracing walls shown in yellow</a:t>
            </a:r>
            <a:endParaRPr lang="en-US" sz="2800">
              <a:solidFill>
                <a:schemeClr val="bg1"/>
              </a:solidFill>
              <a:latin typeface="Arial Black"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9144000" y="-7086600"/>
            <a:ext cx="9144000" cy="6858000"/>
          </a:xfrm>
          <a:prstGeom prst="rect">
            <a:avLst/>
          </a:prstGeom>
          <a:solidFill>
            <a:srgbClr val="5883DF"/>
          </a:solidFill>
          <a:ln w="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en-US" dirty="0"/>
          </a:p>
        </p:txBody>
      </p:sp>
      <p:sp>
        <p:nvSpPr>
          <p:cNvPr id="7" name="Rectangle 6"/>
          <p:cNvSpPr/>
          <p:nvPr/>
        </p:nvSpPr>
        <p:spPr>
          <a:xfrm>
            <a:off x="0" y="-7086600"/>
            <a:ext cx="9144000" cy="6858000"/>
          </a:xfrm>
          <a:prstGeom prst="rect">
            <a:avLst/>
          </a:prstGeom>
          <a:solidFill>
            <a:srgbClr val="FF0000"/>
          </a:solidFill>
          <a:ln w="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en-US" dirty="0"/>
          </a:p>
        </p:txBody>
      </p:sp>
      <p:sp>
        <p:nvSpPr>
          <p:cNvPr id="8" name="Rectangle 7"/>
          <p:cNvSpPr/>
          <p:nvPr/>
        </p:nvSpPr>
        <p:spPr>
          <a:xfrm>
            <a:off x="18288000" y="-7086600"/>
            <a:ext cx="9144000" cy="6858000"/>
          </a:xfrm>
          <a:prstGeom prst="rect">
            <a:avLst/>
          </a:prstGeom>
          <a:solidFill>
            <a:srgbClr val="00B050"/>
          </a:solidFill>
          <a:ln w="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en-US" dirty="0"/>
          </a:p>
        </p:txBody>
      </p:sp>
      <p:sp>
        <p:nvSpPr>
          <p:cNvPr id="2" name="TextBox 1"/>
          <p:cNvSpPr txBox="1"/>
          <p:nvPr/>
        </p:nvSpPr>
        <p:spPr>
          <a:xfrm>
            <a:off x="609600" y="304800"/>
            <a:ext cx="8424863" cy="6324600"/>
          </a:xfrm>
          <a:prstGeom prst="rect">
            <a:avLst/>
          </a:prstGeom>
          <a:noFill/>
        </p:spPr>
        <p:txBody>
          <a:bodyPr>
            <a:spAutoFit/>
          </a:bodyPr>
          <a:lstStyle/>
          <a:p>
            <a:pPr>
              <a:lnSpc>
                <a:spcPct val="125000"/>
              </a:lnSpc>
              <a:defRPr/>
            </a:pPr>
            <a:r>
              <a:rPr lang="en-US" sz="3600" dirty="0">
                <a:solidFill>
                  <a:schemeClr val="bg1"/>
                </a:solidFill>
                <a:latin typeface="Arial Black" pitchFamily="34" charset="0"/>
              </a:rPr>
              <a:t>Mountain Hotel</a:t>
            </a:r>
          </a:p>
          <a:p>
            <a:pPr>
              <a:lnSpc>
                <a:spcPct val="125000"/>
              </a:lnSpc>
              <a:defRPr/>
            </a:pPr>
            <a:endParaRPr lang="en-US" sz="3600" dirty="0">
              <a:solidFill>
                <a:schemeClr val="bg1"/>
              </a:solidFill>
              <a:latin typeface="Arial Black" pitchFamily="34" charset="0"/>
            </a:endParaRPr>
          </a:p>
          <a:p>
            <a:pPr>
              <a:lnSpc>
                <a:spcPct val="125000"/>
              </a:lnSpc>
              <a:defRPr/>
            </a:pPr>
            <a:r>
              <a:rPr lang="en-US" sz="3600" dirty="0">
                <a:solidFill>
                  <a:schemeClr val="bg1">
                    <a:lumMod val="85000"/>
                  </a:schemeClr>
                </a:solidFill>
                <a:latin typeface="Arial Black" pitchFamily="34" charset="0"/>
              </a:rPr>
              <a:t>   </a:t>
            </a:r>
            <a:r>
              <a:rPr lang="en-US" sz="3600" dirty="0">
                <a:solidFill>
                  <a:schemeClr val="bg1">
                    <a:lumMod val="65000"/>
                  </a:schemeClr>
                </a:solidFill>
                <a:latin typeface="Arial Black" pitchFamily="34" charset="0"/>
              </a:rPr>
              <a:t>Introduction</a:t>
            </a:r>
          </a:p>
          <a:p>
            <a:pPr>
              <a:lnSpc>
                <a:spcPct val="125000"/>
              </a:lnSpc>
              <a:defRPr/>
            </a:pPr>
            <a:r>
              <a:rPr lang="en-US" sz="3600" dirty="0">
                <a:solidFill>
                  <a:schemeClr val="bg1">
                    <a:lumMod val="65000"/>
                  </a:schemeClr>
                </a:solidFill>
                <a:latin typeface="Arial Black" pitchFamily="34" charset="0"/>
              </a:rPr>
              <a:t>   </a:t>
            </a:r>
            <a:r>
              <a:rPr lang="en-US" sz="3600" dirty="0">
                <a:solidFill>
                  <a:srgbClr val="0066CC"/>
                </a:solidFill>
                <a:latin typeface="Arial Black" pitchFamily="34" charset="0"/>
              </a:rPr>
              <a:t>Existing Structural Systems</a:t>
            </a:r>
          </a:p>
          <a:p>
            <a:pPr>
              <a:lnSpc>
                <a:spcPct val="125000"/>
              </a:lnSpc>
              <a:defRPr/>
            </a:pPr>
            <a:r>
              <a:rPr lang="en-US" sz="3600" dirty="0">
                <a:solidFill>
                  <a:schemeClr val="bg1">
                    <a:lumMod val="65000"/>
                  </a:schemeClr>
                </a:solidFill>
                <a:latin typeface="Arial Black" pitchFamily="34" charset="0"/>
              </a:rPr>
              <a:t>   Thesis Proposal</a:t>
            </a:r>
          </a:p>
          <a:p>
            <a:pPr>
              <a:lnSpc>
                <a:spcPct val="125000"/>
              </a:lnSpc>
              <a:defRPr/>
            </a:pPr>
            <a:r>
              <a:rPr lang="en-US" sz="3600" dirty="0">
                <a:solidFill>
                  <a:schemeClr val="bg1">
                    <a:lumMod val="65000"/>
                  </a:schemeClr>
                </a:solidFill>
                <a:latin typeface="Arial Black" pitchFamily="34" charset="0"/>
              </a:rPr>
              <a:t>   Concrete Redesign</a:t>
            </a:r>
          </a:p>
          <a:p>
            <a:pPr>
              <a:lnSpc>
                <a:spcPct val="125000"/>
              </a:lnSpc>
              <a:defRPr/>
            </a:pPr>
            <a:r>
              <a:rPr lang="en-US" sz="3600" dirty="0">
                <a:solidFill>
                  <a:schemeClr val="bg1">
                    <a:lumMod val="65000"/>
                  </a:schemeClr>
                </a:solidFill>
                <a:latin typeface="Arial Black" pitchFamily="34" charset="0"/>
              </a:rPr>
              <a:t>   Glazing Evaluation</a:t>
            </a:r>
          </a:p>
          <a:p>
            <a:pPr>
              <a:lnSpc>
                <a:spcPct val="125000"/>
              </a:lnSpc>
              <a:defRPr/>
            </a:pPr>
            <a:r>
              <a:rPr lang="en-US" sz="3600" dirty="0">
                <a:solidFill>
                  <a:schemeClr val="bg1">
                    <a:lumMod val="65000"/>
                  </a:schemeClr>
                </a:solidFill>
                <a:latin typeface="Arial Black" pitchFamily="34" charset="0"/>
              </a:rPr>
              <a:t>   Conclusions</a:t>
            </a:r>
          </a:p>
          <a:p>
            <a:pPr>
              <a:lnSpc>
                <a:spcPct val="125000"/>
              </a:lnSpc>
              <a:defRPr/>
            </a:pPr>
            <a:r>
              <a:rPr lang="en-US" sz="3600" dirty="0">
                <a:solidFill>
                  <a:schemeClr val="bg1">
                    <a:lumMod val="65000"/>
                  </a:schemeClr>
                </a:solidFill>
                <a:latin typeface="Arial Black" pitchFamily="34" charset="0"/>
              </a:rPr>
              <a:t>   Questions/Comments</a:t>
            </a:r>
          </a:p>
        </p:txBody>
      </p:sp>
      <p:cxnSp>
        <p:nvCxnSpPr>
          <p:cNvPr id="12" name="Straight Connector 11"/>
          <p:cNvCxnSpPr/>
          <p:nvPr/>
        </p:nvCxnSpPr>
        <p:spPr>
          <a:xfrm>
            <a:off x="609600" y="990600"/>
            <a:ext cx="17678400" cy="0"/>
          </a:xfrm>
          <a:prstGeom prst="line">
            <a:avLst/>
          </a:prstGeom>
          <a:effectLst>
            <a:glow rad="228600">
              <a:schemeClr val="accent1">
                <a:satMod val="175000"/>
                <a:alpha val="40000"/>
              </a:schemeClr>
            </a:glow>
            <a:innerShdw blurRad="114300">
              <a:prstClr val="black"/>
            </a:innerShdw>
          </a:effectLst>
        </p:spPr>
        <p:style>
          <a:lnRef idx="1">
            <a:schemeClr val="accent1"/>
          </a:lnRef>
          <a:fillRef idx="0">
            <a:schemeClr val="accent1"/>
          </a:fillRef>
          <a:effectRef idx="0">
            <a:schemeClr val="accent1"/>
          </a:effectRef>
          <a:fontRef idx="minor">
            <a:schemeClr val="tx1"/>
          </a:fontRef>
        </p:style>
      </p:cxnSp>
      <p:sp>
        <p:nvSpPr>
          <p:cNvPr id="8199" name="TextBox 21"/>
          <p:cNvSpPr txBox="1">
            <a:spLocks noChangeArrowheads="1"/>
          </p:cNvSpPr>
          <p:nvPr/>
        </p:nvSpPr>
        <p:spPr bwMode="auto">
          <a:xfrm>
            <a:off x="9144000" y="381000"/>
            <a:ext cx="9144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a:solidFill>
                  <a:schemeClr val="tx1"/>
                </a:solidFill>
                <a:latin typeface="Arial" charset="0"/>
                <a:cs typeface="Arial" charset="0"/>
              </a:defRPr>
            </a:lvl1pPr>
            <a:lvl2pPr marL="742950" indent="-285750" eaLnBrk="0" hangingPunct="0">
              <a:defRPr sz="2200">
                <a:solidFill>
                  <a:schemeClr val="tx1"/>
                </a:solidFill>
                <a:latin typeface="Arial" charset="0"/>
                <a:cs typeface="Arial" charset="0"/>
              </a:defRPr>
            </a:lvl2pPr>
            <a:lvl3pPr marL="1143000" indent="-228600" eaLnBrk="0" hangingPunct="0">
              <a:defRPr sz="2200">
                <a:solidFill>
                  <a:schemeClr val="tx1"/>
                </a:solidFill>
                <a:latin typeface="Arial" charset="0"/>
                <a:cs typeface="Arial" charset="0"/>
              </a:defRPr>
            </a:lvl3pPr>
            <a:lvl4pPr marL="1600200" indent="-228600" eaLnBrk="0" hangingPunct="0">
              <a:defRPr sz="2200">
                <a:solidFill>
                  <a:schemeClr val="tx1"/>
                </a:solidFill>
                <a:latin typeface="Arial" charset="0"/>
                <a:cs typeface="Arial" charset="0"/>
              </a:defRPr>
            </a:lvl4pPr>
            <a:lvl5pPr marL="2057400" indent="-228600" eaLnBrk="0" hangingPunct="0">
              <a:defRPr sz="2200">
                <a:solidFill>
                  <a:schemeClr val="tx1"/>
                </a:solidFill>
                <a:latin typeface="Arial" charset="0"/>
                <a:cs typeface="Arial" charset="0"/>
              </a:defRPr>
            </a:lvl5pPr>
            <a:lvl6pPr marL="2514600" indent="-228600" eaLnBrk="0" fontAlgn="base" hangingPunct="0">
              <a:spcBef>
                <a:spcPct val="0"/>
              </a:spcBef>
              <a:spcAft>
                <a:spcPct val="0"/>
              </a:spcAft>
              <a:defRPr sz="2200">
                <a:solidFill>
                  <a:schemeClr val="tx1"/>
                </a:solidFill>
                <a:latin typeface="Arial" charset="0"/>
                <a:cs typeface="Arial" charset="0"/>
              </a:defRPr>
            </a:lvl6pPr>
            <a:lvl7pPr marL="2971800" indent="-228600" eaLnBrk="0" fontAlgn="base" hangingPunct="0">
              <a:spcBef>
                <a:spcPct val="0"/>
              </a:spcBef>
              <a:spcAft>
                <a:spcPct val="0"/>
              </a:spcAft>
              <a:defRPr sz="2200">
                <a:solidFill>
                  <a:schemeClr val="tx1"/>
                </a:solidFill>
                <a:latin typeface="Arial" charset="0"/>
                <a:cs typeface="Arial" charset="0"/>
              </a:defRPr>
            </a:lvl7pPr>
            <a:lvl8pPr marL="3429000" indent="-228600" eaLnBrk="0" fontAlgn="base" hangingPunct="0">
              <a:spcBef>
                <a:spcPct val="0"/>
              </a:spcBef>
              <a:spcAft>
                <a:spcPct val="0"/>
              </a:spcAft>
              <a:defRPr sz="2200">
                <a:solidFill>
                  <a:schemeClr val="tx1"/>
                </a:solidFill>
                <a:latin typeface="Arial" charset="0"/>
                <a:cs typeface="Arial" charset="0"/>
              </a:defRPr>
            </a:lvl8pPr>
            <a:lvl9pPr marL="3886200" indent="-228600" eaLnBrk="0" fontAlgn="base" hangingPunct="0">
              <a:spcBef>
                <a:spcPct val="0"/>
              </a:spcBef>
              <a:spcAft>
                <a:spcPct val="0"/>
              </a:spcAft>
              <a:defRPr sz="2200">
                <a:solidFill>
                  <a:schemeClr val="tx1"/>
                </a:solidFill>
                <a:latin typeface="Arial" charset="0"/>
                <a:cs typeface="Arial" charset="0"/>
              </a:defRPr>
            </a:lvl9pPr>
          </a:lstStyle>
          <a:p>
            <a:pPr algn="ctr" eaLnBrk="1" hangingPunct="1"/>
            <a:r>
              <a:rPr lang="en-US" sz="3600">
                <a:solidFill>
                  <a:schemeClr val="bg1"/>
                </a:solidFill>
                <a:latin typeface="Arial Black" pitchFamily="34" charset="0"/>
              </a:rPr>
              <a:t>Existing Structure</a:t>
            </a:r>
          </a:p>
        </p:txBody>
      </p:sp>
      <p:sp>
        <p:nvSpPr>
          <p:cNvPr id="8200" name="TextBox 3"/>
          <p:cNvSpPr txBox="1">
            <a:spLocks noChangeArrowheads="1"/>
          </p:cNvSpPr>
          <p:nvPr/>
        </p:nvSpPr>
        <p:spPr bwMode="auto">
          <a:xfrm>
            <a:off x="9448800" y="1828800"/>
            <a:ext cx="8458200" cy="206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a:solidFill>
                  <a:schemeClr val="tx1"/>
                </a:solidFill>
                <a:latin typeface="Arial" charset="0"/>
                <a:cs typeface="Arial" charset="0"/>
              </a:defRPr>
            </a:lvl1pPr>
            <a:lvl2pPr marL="742950" indent="-285750" eaLnBrk="0" hangingPunct="0">
              <a:defRPr sz="2200">
                <a:solidFill>
                  <a:schemeClr val="tx1"/>
                </a:solidFill>
                <a:latin typeface="Arial" charset="0"/>
                <a:cs typeface="Arial" charset="0"/>
              </a:defRPr>
            </a:lvl2pPr>
            <a:lvl3pPr marL="1143000" indent="-228600" eaLnBrk="0" hangingPunct="0">
              <a:defRPr sz="2200">
                <a:solidFill>
                  <a:schemeClr val="tx1"/>
                </a:solidFill>
                <a:latin typeface="Arial" charset="0"/>
                <a:cs typeface="Arial" charset="0"/>
              </a:defRPr>
            </a:lvl3pPr>
            <a:lvl4pPr marL="1600200" indent="-228600" eaLnBrk="0" hangingPunct="0">
              <a:defRPr sz="2200">
                <a:solidFill>
                  <a:schemeClr val="tx1"/>
                </a:solidFill>
                <a:latin typeface="Arial" charset="0"/>
                <a:cs typeface="Arial" charset="0"/>
              </a:defRPr>
            </a:lvl4pPr>
            <a:lvl5pPr marL="2057400" indent="-228600" eaLnBrk="0" hangingPunct="0">
              <a:defRPr sz="2200">
                <a:solidFill>
                  <a:schemeClr val="tx1"/>
                </a:solidFill>
                <a:latin typeface="Arial" charset="0"/>
                <a:cs typeface="Arial" charset="0"/>
              </a:defRPr>
            </a:lvl5pPr>
            <a:lvl6pPr marL="2514600" indent="-228600" eaLnBrk="0" fontAlgn="base" hangingPunct="0">
              <a:spcBef>
                <a:spcPct val="0"/>
              </a:spcBef>
              <a:spcAft>
                <a:spcPct val="0"/>
              </a:spcAft>
              <a:defRPr sz="2200">
                <a:solidFill>
                  <a:schemeClr val="tx1"/>
                </a:solidFill>
                <a:latin typeface="Arial" charset="0"/>
                <a:cs typeface="Arial" charset="0"/>
              </a:defRPr>
            </a:lvl6pPr>
            <a:lvl7pPr marL="2971800" indent="-228600" eaLnBrk="0" fontAlgn="base" hangingPunct="0">
              <a:spcBef>
                <a:spcPct val="0"/>
              </a:spcBef>
              <a:spcAft>
                <a:spcPct val="0"/>
              </a:spcAft>
              <a:defRPr sz="2200">
                <a:solidFill>
                  <a:schemeClr val="tx1"/>
                </a:solidFill>
                <a:latin typeface="Arial" charset="0"/>
                <a:cs typeface="Arial" charset="0"/>
              </a:defRPr>
            </a:lvl7pPr>
            <a:lvl8pPr marL="3429000" indent="-228600" eaLnBrk="0" fontAlgn="base" hangingPunct="0">
              <a:spcBef>
                <a:spcPct val="0"/>
              </a:spcBef>
              <a:spcAft>
                <a:spcPct val="0"/>
              </a:spcAft>
              <a:defRPr sz="2200">
                <a:solidFill>
                  <a:schemeClr val="tx1"/>
                </a:solidFill>
                <a:latin typeface="Arial" charset="0"/>
                <a:cs typeface="Arial" charset="0"/>
              </a:defRPr>
            </a:lvl8pPr>
            <a:lvl9pPr marL="3886200" indent="-228600" eaLnBrk="0" fontAlgn="base" hangingPunct="0">
              <a:spcBef>
                <a:spcPct val="0"/>
              </a:spcBef>
              <a:spcAft>
                <a:spcPct val="0"/>
              </a:spcAft>
              <a:defRPr sz="2200">
                <a:solidFill>
                  <a:schemeClr val="tx1"/>
                </a:solidFill>
                <a:latin typeface="Arial" charset="0"/>
                <a:cs typeface="Arial" charset="0"/>
              </a:defRPr>
            </a:lvl9pPr>
          </a:lstStyle>
          <a:p>
            <a:pPr algn="ctr" eaLnBrk="1" hangingPunct="1"/>
            <a:r>
              <a:rPr lang="en-US" sz="3200">
                <a:solidFill>
                  <a:schemeClr val="bg1"/>
                </a:solidFill>
                <a:latin typeface="Arial Black" pitchFamily="34" charset="0"/>
              </a:rPr>
              <a:t>Lateral system more than adequate</a:t>
            </a:r>
          </a:p>
          <a:p>
            <a:pPr algn="ctr" eaLnBrk="1" hangingPunct="1"/>
            <a:endParaRPr lang="en-US" sz="3200">
              <a:solidFill>
                <a:schemeClr val="bg1"/>
              </a:solidFill>
              <a:latin typeface="Arial Black" pitchFamily="34" charset="0"/>
            </a:endParaRPr>
          </a:p>
          <a:p>
            <a:pPr algn="ctr" eaLnBrk="1" hangingPunct="1"/>
            <a:r>
              <a:rPr lang="en-US" sz="3200">
                <a:solidFill>
                  <a:schemeClr val="bg1"/>
                </a:solidFill>
                <a:latin typeface="Arial Black" pitchFamily="34" charset="0"/>
              </a:rPr>
              <a:t>Existing floor system most efficient compared to several alternatives</a:t>
            </a:r>
          </a:p>
        </p:txBody>
      </p:sp>
      <p:pic>
        <p:nvPicPr>
          <p:cNvPr id="8201"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431000" y="-200025"/>
            <a:ext cx="7467600" cy="966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21259800" y="609600"/>
            <a:ext cx="1219200" cy="5715000"/>
          </a:xfrm>
          <a:prstGeom prst="rect">
            <a:avLst/>
          </a:prstGeom>
          <a:solidFill>
            <a:srgbClr val="FFFF00">
              <a:alpha val="27843"/>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9144000" y="-7086600"/>
            <a:ext cx="9144000" cy="6858000"/>
          </a:xfrm>
          <a:prstGeom prst="rect">
            <a:avLst/>
          </a:prstGeom>
          <a:solidFill>
            <a:srgbClr val="5883DF"/>
          </a:solidFill>
          <a:ln w="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en-US" dirty="0"/>
          </a:p>
        </p:txBody>
      </p:sp>
      <p:sp>
        <p:nvSpPr>
          <p:cNvPr id="7" name="Rectangle 6"/>
          <p:cNvSpPr/>
          <p:nvPr/>
        </p:nvSpPr>
        <p:spPr>
          <a:xfrm>
            <a:off x="0" y="-7086600"/>
            <a:ext cx="9144000" cy="6858000"/>
          </a:xfrm>
          <a:prstGeom prst="rect">
            <a:avLst/>
          </a:prstGeom>
          <a:solidFill>
            <a:srgbClr val="FF0000"/>
          </a:solidFill>
          <a:ln w="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en-US" dirty="0"/>
          </a:p>
        </p:txBody>
      </p:sp>
      <p:sp>
        <p:nvSpPr>
          <p:cNvPr id="8" name="Rectangle 7"/>
          <p:cNvSpPr/>
          <p:nvPr/>
        </p:nvSpPr>
        <p:spPr>
          <a:xfrm>
            <a:off x="18288000" y="-7086600"/>
            <a:ext cx="9144000" cy="6858000"/>
          </a:xfrm>
          <a:prstGeom prst="rect">
            <a:avLst/>
          </a:prstGeom>
          <a:solidFill>
            <a:srgbClr val="00B050"/>
          </a:solidFill>
          <a:ln w="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en-US" dirty="0"/>
          </a:p>
        </p:txBody>
      </p:sp>
      <p:sp>
        <p:nvSpPr>
          <p:cNvPr id="2" name="TextBox 1"/>
          <p:cNvSpPr txBox="1"/>
          <p:nvPr/>
        </p:nvSpPr>
        <p:spPr>
          <a:xfrm>
            <a:off x="609600" y="304800"/>
            <a:ext cx="8424863" cy="6324600"/>
          </a:xfrm>
          <a:prstGeom prst="rect">
            <a:avLst/>
          </a:prstGeom>
          <a:noFill/>
        </p:spPr>
        <p:txBody>
          <a:bodyPr>
            <a:spAutoFit/>
          </a:bodyPr>
          <a:lstStyle/>
          <a:p>
            <a:pPr>
              <a:lnSpc>
                <a:spcPct val="125000"/>
              </a:lnSpc>
              <a:defRPr/>
            </a:pPr>
            <a:r>
              <a:rPr lang="en-US" sz="3600" dirty="0">
                <a:solidFill>
                  <a:schemeClr val="bg1"/>
                </a:solidFill>
                <a:latin typeface="Arial Black" pitchFamily="34" charset="0"/>
              </a:rPr>
              <a:t>Mountain Hotel</a:t>
            </a:r>
          </a:p>
          <a:p>
            <a:pPr>
              <a:lnSpc>
                <a:spcPct val="125000"/>
              </a:lnSpc>
              <a:defRPr/>
            </a:pPr>
            <a:endParaRPr lang="en-US" sz="3600" dirty="0">
              <a:solidFill>
                <a:schemeClr val="bg1"/>
              </a:solidFill>
              <a:latin typeface="Arial Black" pitchFamily="34" charset="0"/>
            </a:endParaRPr>
          </a:p>
          <a:p>
            <a:pPr>
              <a:lnSpc>
                <a:spcPct val="125000"/>
              </a:lnSpc>
              <a:defRPr/>
            </a:pPr>
            <a:r>
              <a:rPr lang="en-US" sz="3600" dirty="0">
                <a:solidFill>
                  <a:schemeClr val="bg1">
                    <a:lumMod val="85000"/>
                  </a:schemeClr>
                </a:solidFill>
                <a:latin typeface="Arial Black" pitchFamily="34" charset="0"/>
              </a:rPr>
              <a:t>   </a:t>
            </a:r>
            <a:r>
              <a:rPr lang="en-US" sz="3600" dirty="0">
                <a:solidFill>
                  <a:schemeClr val="bg1">
                    <a:lumMod val="65000"/>
                  </a:schemeClr>
                </a:solidFill>
                <a:latin typeface="Arial Black" pitchFamily="34" charset="0"/>
              </a:rPr>
              <a:t>Introduction</a:t>
            </a:r>
          </a:p>
          <a:p>
            <a:pPr>
              <a:lnSpc>
                <a:spcPct val="125000"/>
              </a:lnSpc>
              <a:defRPr/>
            </a:pPr>
            <a:r>
              <a:rPr lang="en-US" sz="3600" dirty="0">
                <a:solidFill>
                  <a:schemeClr val="bg1">
                    <a:lumMod val="65000"/>
                  </a:schemeClr>
                </a:solidFill>
                <a:latin typeface="Arial Black" pitchFamily="34" charset="0"/>
              </a:rPr>
              <a:t>   Existing Structural Systems</a:t>
            </a:r>
          </a:p>
          <a:p>
            <a:pPr>
              <a:lnSpc>
                <a:spcPct val="125000"/>
              </a:lnSpc>
              <a:defRPr/>
            </a:pPr>
            <a:r>
              <a:rPr lang="en-US" sz="3600" dirty="0">
                <a:solidFill>
                  <a:schemeClr val="bg1">
                    <a:lumMod val="65000"/>
                  </a:schemeClr>
                </a:solidFill>
                <a:latin typeface="Arial Black" pitchFamily="34" charset="0"/>
              </a:rPr>
              <a:t>   </a:t>
            </a:r>
            <a:r>
              <a:rPr lang="en-US" sz="3600" dirty="0">
                <a:solidFill>
                  <a:srgbClr val="0066CC"/>
                </a:solidFill>
                <a:latin typeface="Arial Black" pitchFamily="34" charset="0"/>
              </a:rPr>
              <a:t>Thesis Proposal</a:t>
            </a:r>
          </a:p>
          <a:p>
            <a:pPr>
              <a:lnSpc>
                <a:spcPct val="125000"/>
              </a:lnSpc>
              <a:defRPr/>
            </a:pPr>
            <a:r>
              <a:rPr lang="en-US" sz="3600" dirty="0">
                <a:solidFill>
                  <a:schemeClr val="bg1">
                    <a:lumMod val="65000"/>
                  </a:schemeClr>
                </a:solidFill>
                <a:latin typeface="Arial Black" pitchFamily="34" charset="0"/>
              </a:rPr>
              <a:t>   Concrete Redesign</a:t>
            </a:r>
          </a:p>
          <a:p>
            <a:pPr>
              <a:lnSpc>
                <a:spcPct val="125000"/>
              </a:lnSpc>
              <a:defRPr/>
            </a:pPr>
            <a:r>
              <a:rPr lang="en-US" sz="3600" dirty="0">
                <a:solidFill>
                  <a:schemeClr val="bg1">
                    <a:lumMod val="65000"/>
                  </a:schemeClr>
                </a:solidFill>
                <a:latin typeface="Arial Black" pitchFamily="34" charset="0"/>
              </a:rPr>
              <a:t>   Glazing Evaluation</a:t>
            </a:r>
          </a:p>
          <a:p>
            <a:pPr>
              <a:lnSpc>
                <a:spcPct val="125000"/>
              </a:lnSpc>
              <a:defRPr/>
            </a:pPr>
            <a:r>
              <a:rPr lang="en-US" sz="3600" dirty="0">
                <a:solidFill>
                  <a:schemeClr val="bg1">
                    <a:lumMod val="65000"/>
                  </a:schemeClr>
                </a:solidFill>
                <a:latin typeface="Arial Black" pitchFamily="34" charset="0"/>
              </a:rPr>
              <a:t>   Conclusions</a:t>
            </a:r>
          </a:p>
          <a:p>
            <a:pPr>
              <a:lnSpc>
                <a:spcPct val="125000"/>
              </a:lnSpc>
              <a:defRPr/>
            </a:pPr>
            <a:r>
              <a:rPr lang="en-US" sz="3600" dirty="0">
                <a:solidFill>
                  <a:schemeClr val="bg1">
                    <a:lumMod val="65000"/>
                  </a:schemeClr>
                </a:solidFill>
                <a:latin typeface="Arial Black" pitchFamily="34" charset="0"/>
              </a:rPr>
              <a:t>   Questions/Comments</a:t>
            </a:r>
          </a:p>
        </p:txBody>
      </p:sp>
      <p:cxnSp>
        <p:nvCxnSpPr>
          <p:cNvPr id="12" name="Straight Connector 11"/>
          <p:cNvCxnSpPr/>
          <p:nvPr/>
        </p:nvCxnSpPr>
        <p:spPr>
          <a:xfrm>
            <a:off x="609600" y="990600"/>
            <a:ext cx="17678400" cy="0"/>
          </a:xfrm>
          <a:prstGeom prst="line">
            <a:avLst/>
          </a:prstGeom>
          <a:effectLst>
            <a:glow rad="228600">
              <a:schemeClr val="accent1">
                <a:satMod val="175000"/>
                <a:alpha val="40000"/>
              </a:schemeClr>
            </a:glow>
            <a:innerShdw blurRad="114300">
              <a:prstClr val="black"/>
            </a:innerShdw>
          </a:effectLst>
        </p:spPr>
        <p:style>
          <a:lnRef idx="1">
            <a:schemeClr val="accent1"/>
          </a:lnRef>
          <a:fillRef idx="0">
            <a:schemeClr val="accent1"/>
          </a:fillRef>
          <a:effectRef idx="0">
            <a:schemeClr val="accent1"/>
          </a:effectRef>
          <a:fontRef idx="minor">
            <a:schemeClr val="tx1"/>
          </a:fontRef>
        </p:style>
      </p:cxnSp>
      <p:sp>
        <p:nvSpPr>
          <p:cNvPr id="9223" name="TextBox 21"/>
          <p:cNvSpPr txBox="1">
            <a:spLocks noChangeArrowheads="1"/>
          </p:cNvSpPr>
          <p:nvPr/>
        </p:nvSpPr>
        <p:spPr bwMode="auto">
          <a:xfrm>
            <a:off x="9144000" y="381000"/>
            <a:ext cx="9144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a:solidFill>
                  <a:schemeClr val="tx1"/>
                </a:solidFill>
                <a:latin typeface="Arial" charset="0"/>
                <a:cs typeface="Arial" charset="0"/>
              </a:defRPr>
            </a:lvl1pPr>
            <a:lvl2pPr marL="742950" indent="-285750" eaLnBrk="0" hangingPunct="0">
              <a:defRPr sz="2200">
                <a:solidFill>
                  <a:schemeClr val="tx1"/>
                </a:solidFill>
                <a:latin typeface="Arial" charset="0"/>
                <a:cs typeface="Arial" charset="0"/>
              </a:defRPr>
            </a:lvl2pPr>
            <a:lvl3pPr marL="1143000" indent="-228600" eaLnBrk="0" hangingPunct="0">
              <a:defRPr sz="2200">
                <a:solidFill>
                  <a:schemeClr val="tx1"/>
                </a:solidFill>
                <a:latin typeface="Arial" charset="0"/>
                <a:cs typeface="Arial" charset="0"/>
              </a:defRPr>
            </a:lvl3pPr>
            <a:lvl4pPr marL="1600200" indent="-228600" eaLnBrk="0" hangingPunct="0">
              <a:defRPr sz="2200">
                <a:solidFill>
                  <a:schemeClr val="tx1"/>
                </a:solidFill>
                <a:latin typeface="Arial" charset="0"/>
                <a:cs typeface="Arial" charset="0"/>
              </a:defRPr>
            </a:lvl4pPr>
            <a:lvl5pPr marL="2057400" indent="-228600" eaLnBrk="0" hangingPunct="0">
              <a:defRPr sz="2200">
                <a:solidFill>
                  <a:schemeClr val="tx1"/>
                </a:solidFill>
                <a:latin typeface="Arial" charset="0"/>
                <a:cs typeface="Arial" charset="0"/>
              </a:defRPr>
            </a:lvl5pPr>
            <a:lvl6pPr marL="2514600" indent="-228600" eaLnBrk="0" fontAlgn="base" hangingPunct="0">
              <a:spcBef>
                <a:spcPct val="0"/>
              </a:spcBef>
              <a:spcAft>
                <a:spcPct val="0"/>
              </a:spcAft>
              <a:defRPr sz="2200">
                <a:solidFill>
                  <a:schemeClr val="tx1"/>
                </a:solidFill>
                <a:latin typeface="Arial" charset="0"/>
                <a:cs typeface="Arial" charset="0"/>
              </a:defRPr>
            </a:lvl6pPr>
            <a:lvl7pPr marL="2971800" indent="-228600" eaLnBrk="0" fontAlgn="base" hangingPunct="0">
              <a:spcBef>
                <a:spcPct val="0"/>
              </a:spcBef>
              <a:spcAft>
                <a:spcPct val="0"/>
              </a:spcAft>
              <a:defRPr sz="2200">
                <a:solidFill>
                  <a:schemeClr val="tx1"/>
                </a:solidFill>
                <a:latin typeface="Arial" charset="0"/>
                <a:cs typeface="Arial" charset="0"/>
              </a:defRPr>
            </a:lvl7pPr>
            <a:lvl8pPr marL="3429000" indent="-228600" eaLnBrk="0" fontAlgn="base" hangingPunct="0">
              <a:spcBef>
                <a:spcPct val="0"/>
              </a:spcBef>
              <a:spcAft>
                <a:spcPct val="0"/>
              </a:spcAft>
              <a:defRPr sz="2200">
                <a:solidFill>
                  <a:schemeClr val="tx1"/>
                </a:solidFill>
                <a:latin typeface="Arial" charset="0"/>
                <a:cs typeface="Arial" charset="0"/>
              </a:defRPr>
            </a:lvl8pPr>
            <a:lvl9pPr marL="3886200" indent="-228600" eaLnBrk="0" fontAlgn="base" hangingPunct="0">
              <a:spcBef>
                <a:spcPct val="0"/>
              </a:spcBef>
              <a:spcAft>
                <a:spcPct val="0"/>
              </a:spcAft>
              <a:defRPr sz="2200">
                <a:solidFill>
                  <a:schemeClr val="tx1"/>
                </a:solidFill>
                <a:latin typeface="Arial" charset="0"/>
                <a:cs typeface="Arial" charset="0"/>
              </a:defRPr>
            </a:lvl9pPr>
          </a:lstStyle>
          <a:p>
            <a:pPr algn="ctr" eaLnBrk="1" hangingPunct="1"/>
            <a:r>
              <a:rPr lang="en-US" sz="3600">
                <a:solidFill>
                  <a:schemeClr val="bg1"/>
                </a:solidFill>
                <a:latin typeface="Arial Black" pitchFamily="34" charset="0"/>
              </a:rPr>
              <a:t>Problem Statement</a:t>
            </a:r>
            <a:endParaRPr lang="en-US" sz="3600">
              <a:latin typeface="Arial Black" pitchFamily="34" charset="0"/>
            </a:endParaRPr>
          </a:p>
        </p:txBody>
      </p:sp>
      <p:sp>
        <p:nvSpPr>
          <p:cNvPr id="9224" name="TextBox 2"/>
          <p:cNvSpPr txBox="1">
            <a:spLocks noChangeArrowheads="1"/>
          </p:cNvSpPr>
          <p:nvPr/>
        </p:nvSpPr>
        <p:spPr bwMode="auto">
          <a:xfrm>
            <a:off x="9144000" y="1676400"/>
            <a:ext cx="91440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a:solidFill>
                  <a:schemeClr val="tx1"/>
                </a:solidFill>
                <a:latin typeface="Arial" charset="0"/>
                <a:cs typeface="Arial" charset="0"/>
              </a:defRPr>
            </a:lvl1pPr>
            <a:lvl2pPr marL="742950" indent="-285750" eaLnBrk="0" hangingPunct="0">
              <a:defRPr sz="2200">
                <a:solidFill>
                  <a:schemeClr val="tx1"/>
                </a:solidFill>
                <a:latin typeface="Arial" charset="0"/>
                <a:cs typeface="Arial" charset="0"/>
              </a:defRPr>
            </a:lvl2pPr>
            <a:lvl3pPr marL="1143000" indent="-228600" eaLnBrk="0" hangingPunct="0">
              <a:defRPr sz="2200">
                <a:solidFill>
                  <a:schemeClr val="tx1"/>
                </a:solidFill>
                <a:latin typeface="Arial" charset="0"/>
                <a:cs typeface="Arial" charset="0"/>
              </a:defRPr>
            </a:lvl3pPr>
            <a:lvl4pPr marL="1600200" indent="-228600" eaLnBrk="0" hangingPunct="0">
              <a:defRPr sz="2200">
                <a:solidFill>
                  <a:schemeClr val="tx1"/>
                </a:solidFill>
                <a:latin typeface="Arial" charset="0"/>
                <a:cs typeface="Arial" charset="0"/>
              </a:defRPr>
            </a:lvl4pPr>
            <a:lvl5pPr marL="2057400" indent="-228600" eaLnBrk="0" hangingPunct="0">
              <a:defRPr sz="2200">
                <a:solidFill>
                  <a:schemeClr val="tx1"/>
                </a:solidFill>
                <a:latin typeface="Arial" charset="0"/>
                <a:cs typeface="Arial" charset="0"/>
              </a:defRPr>
            </a:lvl5pPr>
            <a:lvl6pPr marL="2514600" indent="-228600" eaLnBrk="0" fontAlgn="base" hangingPunct="0">
              <a:spcBef>
                <a:spcPct val="0"/>
              </a:spcBef>
              <a:spcAft>
                <a:spcPct val="0"/>
              </a:spcAft>
              <a:defRPr sz="2200">
                <a:solidFill>
                  <a:schemeClr val="tx1"/>
                </a:solidFill>
                <a:latin typeface="Arial" charset="0"/>
                <a:cs typeface="Arial" charset="0"/>
              </a:defRPr>
            </a:lvl6pPr>
            <a:lvl7pPr marL="2971800" indent="-228600" eaLnBrk="0" fontAlgn="base" hangingPunct="0">
              <a:spcBef>
                <a:spcPct val="0"/>
              </a:spcBef>
              <a:spcAft>
                <a:spcPct val="0"/>
              </a:spcAft>
              <a:defRPr sz="2200">
                <a:solidFill>
                  <a:schemeClr val="tx1"/>
                </a:solidFill>
                <a:latin typeface="Arial" charset="0"/>
                <a:cs typeface="Arial" charset="0"/>
              </a:defRPr>
            </a:lvl7pPr>
            <a:lvl8pPr marL="3429000" indent="-228600" eaLnBrk="0" fontAlgn="base" hangingPunct="0">
              <a:spcBef>
                <a:spcPct val="0"/>
              </a:spcBef>
              <a:spcAft>
                <a:spcPct val="0"/>
              </a:spcAft>
              <a:defRPr sz="2200">
                <a:solidFill>
                  <a:schemeClr val="tx1"/>
                </a:solidFill>
                <a:latin typeface="Arial" charset="0"/>
                <a:cs typeface="Arial" charset="0"/>
              </a:defRPr>
            </a:lvl8pPr>
            <a:lvl9pPr marL="3886200" indent="-228600" eaLnBrk="0" fontAlgn="base" hangingPunct="0">
              <a:spcBef>
                <a:spcPct val="0"/>
              </a:spcBef>
              <a:spcAft>
                <a:spcPct val="0"/>
              </a:spcAft>
              <a:defRPr sz="2200">
                <a:solidFill>
                  <a:schemeClr val="tx1"/>
                </a:solidFill>
                <a:latin typeface="Arial" charset="0"/>
                <a:cs typeface="Arial" charset="0"/>
              </a:defRPr>
            </a:lvl9pPr>
          </a:lstStyle>
          <a:p>
            <a:pPr eaLnBrk="1" hangingPunct="1"/>
            <a:r>
              <a:rPr lang="en-US" sz="3200">
                <a:solidFill>
                  <a:schemeClr val="bg1"/>
                </a:solidFill>
                <a:latin typeface="Arial Black" pitchFamily="34" charset="0"/>
              </a:rPr>
              <a:t>Interest in expanding knowledge on the seismic design of reinforced concrete</a:t>
            </a:r>
          </a:p>
        </p:txBody>
      </p:sp>
      <p:sp>
        <p:nvSpPr>
          <p:cNvPr id="9" name="TextBox 8"/>
          <p:cNvSpPr txBox="1"/>
          <p:nvPr/>
        </p:nvSpPr>
        <p:spPr>
          <a:xfrm>
            <a:off x="9144000" y="3067050"/>
            <a:ext cx="9144000" cy="2800350"/>
          </a:xfrm>
          <a:prstGeom prst="rect">
            <a:avLst/>
          </a:prstGeom>
          <a:noFill/>
        </p:spPr>
        <p:txBody>
          <a:bodyPr>
            <a:spAutoFit/>
          </a:bodyPr>
          <a:lstStyle/>
          <a:p>
            <a:pPr>
              <a:defRPr/>
            </a:pPr>
            <a:r>
              <a:rPr lang="en-US" sz="3200" dirty="0">
                <a:solidFill>
                  <a:schemeClr val="bg1"/>
                </a:solidFill>
                <a:latin typeface="Arial Black" pitchFamily="34" charset="0"/>
              </a:rPr>
              <a:t>New scenario created</a:t>
            </a:r>
          </a:p>
          <a:p>
            <a:pPr marL="914400">
              <a:defRPr/>
            </a:pPr>
            <a:endParaRPr lang="en-US" sz="2400" dirty="0">
              <a:solidFill>
                <a:schemeClr val="bg1"/>
              </a:solidFill>
              <a:latin typeface="Arial Black" pitchFamily="34" charset="0"/>
            </a:endParaRPr>
          </a:p>
          <a:p>
            <a:pPr marL="914400">
              <a:defRPr/>
            </a:pPr>
            <a:r>
              <a:rPr lang="en-US" sz="2400" dirty="0">
                <a:solidFill>
                  <a:schemeClr val="bg1"/>
                </a:solidFill>
                <a:latin typeface="Arial Black" pitchFamily="34" charset="0"/>
              </a:rPr>
              <a:t>The owner of the Mountain Hotel would like to evaluate the use of existing design parameters for a reinforced concrete design able to be occupied immediately after a seismic event in San Francisco</a:t>
            </a:r>
          </a:p>
        </p:txBody>
      </p:sp>
      <p:pic>
        <p:nvPicPr>
          <p:cNvPr id="9226"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873913" y="1143000"/>
            <a:ext cx="5972175"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7" name="TextBox 12"/>
          <p:cNvSpPr txBox="1">
            <a:spLocks noChangeArrowheads="1"/>
          </p:cNvSpPr>
          <p:nvPr/>
        </p:nvSpPr>
        <p:spPr bwMode="auto">
          <a:xfrm>
            <a:off x="18288000" y="381000"/>
            <a:ext cx="9144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a:solidFill>
                  <a:schemeClr val="tx1"/>
                </a:solidFill>
                <a:latin typeface="Arial" charset="0"/>
                <a:cs typeface="Arial" charset="0"/>
              </a:defRPr>
            </a:lvl1pPr>
            <a:lvl2pPr marL="742950" indent="-285750" eaLnBrk="0" hangingPunct="0">
              <a:defRPr sz="2200">
                <a:solidFill>
                  <a:schemeClr val="tx1"/>
                </a:solidFill>
                <a:latin typeface="Arial" charset="0"/>
                <a:cs typeface="Arial" charset="0"/>
              </a:defRPr>
            </a:lvl2pPr>
            <a:lvl3pPr marL="1143000" indent="-228600" eaLnBrk="0" hangingPunct="0">
              <a:defRPr sz="2200">
                <a:solidFill>
                  <a:schemeClr val="tx1"/>
                </a:solidFill>
                <a:latin typeface="Arial" charset="0"/>
                <a:cs typeface="Arial" charset="0"/>
              </a:defRPr>
            </a:lvl3pPr>
            <a:lvl4pPr marL="1600200" indent="-228600" eaLnBrk="0" hangingPunct="0">
              <a:defRPr sz="2200">
                <a:solidFill>
                  <a:schemeClr val="tx1"/>
                </a:solidFill>
                <a:latin typeface="Arial" charset="0"/>
                <a:cs typeface="Arial" charset="0"/>
              </a:defRPr>
            </a:lvl4pPr>
            <a:lvl5pPr marL="2057400" indent="-228600" eaLnBrk="0" hangingPunct="0">
              <a:defRPr sz="2200">
                <a:solidFill>
                  <a:schemeClr val="tx1"/>
                </a:solidFill>
                <a:latin typeface="Arial" charset="0"/>
                <a:cs typeface="Arial" charset="0"/>
              </a:defRPr>
            </a:lvl5pPr>
            <a:lvl6pPr marL="2514600" indent="-228600" eaLnBrk="0" fontAlgn="base" hangingPunct="0">
              <a:spcBef>
                <a:spcPct val="0"/>
              </a:spcBef>
              <a:spcAft>
                <a:spcPct val="0"/>
              </a:spcAft>
              <a:defRPr sz="2200">
                <a:solidFill>
                  <a:schemeClr val="tx1"/>
                </a:solidFill>
                <a:latin typeface="Arial" charset="0"/>
                <a:cs typeface="Arial" charset="0"/>
              </a:defRPr>
            </a:lvl6pPr>
            <a:lvl7pPr marL="2971800" indent="-228600" eaLnBrk="0" fontAlgn="base" hangingPunct="0">
              <a:spcBef>
                <a:spcPct val="0"/>
              </a:spcBef>
              <a:spcAft>
                <a:spcPct val="0"/>
              </a:spcAft>
              <a:defRPr sz="2200">
                <a:solidFill>
                  <a:schemeClr val="tx1"/>
                </a:solidFill>
                <a:latin typeface="Arial" charset="0"/>
                <a:cs typeface="Arial" charset="0"/>
              </a:defRPr>
            </a:lvl7pPr>
            <a:lvl8pPr marL="3429000" indent="-228600" eaLnBrk="0" fontAlgn="base" hangingPunct="0">
              <a:spcBef>
                <a:spcPct val="0"/>
              </a:spcBef>
              <a:spcAft>
                <a:spcPct val="0"/>
              </a:spcAft>
              <a:defRPr sz="2200">
                <a:solidFill>
                  <a:schemeClr val="tx1"/>
                </a:solidFill>
                <a:latin typeface="Arial" charset="0"/>
                <a:cs typeface="Arial" charset="0"/>
              </a:defRPr>
            </a:lvl8pPr>
            <a:lvl9pPr marL="3886200" indent="-228600" eaLnBrk="0" fontAlgn="base" hangingPunct="0">
              <a:spcBef>
                <a:spcPct val="0"/>
              </a:spcBef>
              <a:spcAft>
                <a:spcPct val="0"/>
              </a:spcAft>
              <a:defRPr sz="2200">
                <a:solidFill>
                  <a:schemeClr val="tx1"/>
                </a:solidFill>
                <a:latin typeface="Arial" charset="0"/>
                <a:cs typeface="Arial" charset="0"/>
              </a:defRPr>
            </a:lvl9pPr>
          </a:lstStyle>
          <a:p>
            <a:pPr algn="ctr" eaLnBrk="1" hangingPunct="1"/>
            <a:r>
              <a:rPr lang="en-US" sz="3600">
                <a:solidFill>
                  <a:schemeClr val="bg1"/>
                </a:solidFill>
                <a:latin typeface="Arial Black" pitchFamily="34" charset="0"/>
              </a:rPr>
              <a:t>New Site</a:t>
            </a:r>
            <a:endParaRPr lang="en-US" sz="3600">
              <a:latin typeface="Arial Black" pitchFamily="34" charset="0"/>
            </a:endParaRPr>
          </a:p>
        </p:txBody>
      </p:sp>
      <p:cxnSp>
        <p:nvCxnSpPr>
          <p:cNvPr id="14" name="Straight Arrow Connector 13"/>
          <p:cNvCxnSpPr/>
          <p:nvPr/>
        </p:nvCxnSpPr>
        <p:spPr>
          <a:xfrm flipV="1">
            <a:off x="19329400" y="1050925"/>
            <a:ext cx="0" cy="1314450"/>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19062700" y="2409825"/>
            <a:ext cx="533400" cy="708025"/>
          </a:xfrm>
          <a:prstGeom prst="rect">
            <a:avLst/>
          </a:prstGeom>
          <a:noFill/>
        </p:spPr>
        <p:txBody>
          <a:bodyPr>
            <a:spAutoFit/>
          </a:bodyPr>
          <a:lstStyle/>
          <a:p>
            <a:pPr>
              <a:defRPr/>
            </a:pPr>
            <a:r>
              <a:rPr lang="en-US" sz="4000" dirty="0">
                <a:solidFill>
                  <a:schemeClr val="tx2">
                    <a:lumMod val="60000"/>
                    <a:lumOff val="40000"/>
                  </a:schemeClr>
                </a:solidFill>
                <a:latin typeface="Arial Black" pitchFamily="34" charset="0"/>
              </a:rPr>
              <a:t>N</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7523</TotalTime>
  <Words>1476</Words>
  <Application>Microsoft Office PowerPoint</Application>
  <PresentationFormat>Custom</PresentationFormat>
  <Paragraphs>399</Paragraphs>
  <Slides>25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25</vt:i4>
      </vt:variant>
    </vt:vector>
  </HeadingPairs>
  <TitlesOfParts>
    <vt:vector size="29" baseType="lpstr">
      <vt:lpstr>Arial</vt:lpstr>
      <vt:lpstr>Calibri</vt:lpstr>
      <vt:lpstr>Arial Black</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Penn State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Coppin State University</dc:title>
  <dc:creator>Corie Ambler</dc:creator>
  <cp:lastModifiedBy>Benjamin R Borden</cp:lastModifiedBy>
  <cp:revision>330</cp:revision>
  <cp:lastPrinted>2012-03-26T14:19:30Z</cp:lastPrinted>
  <dcterms:created xsi:type="dcterms:W3CDTF">2006-11-29T18:17:25Z</dcterms:created>
  <dcterms:modified xsi:type="dcterms:W3CDTF">2013-04-08T13:24:06Z</dcterms:modified>
</cp:coreProperties>
</file>