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2"/>
  </p:notesMasterIdLst>
  <p:sldIdLst>
    <p:sldId id="256" r:id="rId2"/>
    <p:sldId id="257" r:id="rId3"/>
    <p:sldId id="264" r:id="rId4"/>
    <p:sldId id="272" r:id="rId5"/>
    <p:sldId id="273" r:id="rId6"/>
    <p:sldId id="269" r:id="rId7"/>
    <p:sldId id="276" r:id="rId8"/>
    <p:sldId id="277" r:id="rId9"/>
    <p:sldId id="274" r:id="rId10"/>
    <p:sldId id="278" r:id="rId11"/>
    <p:sldId id="279" r:id="rId12"/>
    <p:sldId id="297" r:id="rId13"/>
    <p:sldId id="280" r:id="rId14"/>
    <p:sldId id="281" r:id="rId15"/>
    <p:sldId id="282" r:id="rId16"/>
    <p:sldId id="270" r:id="rId17"/>
    <p:sldId id="284" r:id="rId18"/>
    <p:sldId id="285" r:id="rId19"/>
    <p:sldId id="283" r:id="rId20"/>
    <p:sldId id="288" r:id="rId21"/>
    <p:sldId id="286" r:id="rId22"/>
    <p:sldId id="289" r:id="rId23"/>
    <p:sldId id="271" r:id="rId24"/>
    <p:sldId id="290" r:id="rId25"/>
    <p:sldId id="291" r:id="rId26"/>
    <p:sldId id="292" r:id="rId27"/>
    <p:sldId id="293" r:id="rId28"/>
    <p:sldId id="296" r:id="rId29"/>
    <p:sldId id="294" r:id="rId30"/>
    <p:sldId id="295" r:id="rId31"/>
  </p:sldIdLst>
  <p:sldSz cx="2743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CC2"/>
    <a:srgbClr val="00153E"/>
    <a:srgbClr val="E78019"/>
    <a:srgbClr val="00081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568" autoAdjust="0"/>
    <p:restoredTop sz="92263" autoAdjust="0"/>
  </p:normalViewPr>
  <p:slideViewPr>
    <p:cSldViewPr>
      <p:cViewPr varScale="1">
        <p:scale>
          <a:sx n="56" d="100"/>
          <a:sy n="56" d="100"/>
        </p:scale>
        <p:origin x="-96" y="-1062"/>
      </p:cViewPr>
      <p:guideLst>
        <p:guide orient="horz" pos="2160"/>
        <p:guide pos="8640"/>
      </p:guideLst>
    </p:cSldViewPr>
  </p:slideViewPr>
  <p:notesTextViewPr>
    <p:cViewPr>
      <p:scale>
        <a:sx n="100" d="100"/>
        <a:sy n="100" d="100"/>
      </p:scale>
      <p:origin x="0" y="0"/>
    </p:cViewPr>
  </p:notesTextViewPr>
  <p:notesViewPr>
    <p:cSldViewPr>
      <p:cViewPr varScale="1">
        <p:scale>
          <a:sx n="83" d="100"/>
          <a:sy n="83"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4A0E4-FCD1-4AFF-8745-2723CE976088}" type="doc">
      <dgm:prSet loTypeId="urn:microsoft.com/office/officeart/2005/8/layout/radial3" loCatId="cycle" qsTypeId="urn:microsoft.com/office/officeart/2005/8/quickstyle/3d3" qsCatId="3D" csTypeId="urn:microsoft.com/office/officeart/2005/8/colors/colorful3" csCatId="colorful" phldr="1"/>
      <dgm:spPr/>
      <dgm:t>
        <a:bodyPr/>
        <a:lstStyle/>
        <a:p>
          <a:endParaRPr lang="en-US"/>
        </a:p>
      </dgm:t>
    </dgm:pt>
    <dgm:pt modelId="{E440EFF4-4D8D-4AA6-842F-337D90646149}">
      <dgm:prSet phldrT="[Text]"/>
      <dgm:spPr/>
      <dgm:t>
        <a:bodyPr/>
        <a:lstStyle/>
        <a:p>
          <a:r>
            <a:rPr lang="en-US" dirty="0"/>
            <a:t>BIM</a:t>
          </a:r>
        </a:p>
      </dgm:t>
    </dgm:pt>
    <dgm:pt modelId="{F9E3675F-2A76-4E1F-8962-15646FC8CF38}" type="parTrans" cxnId="{331B598C-44D7-4A2E-8EEE-1195229D83D0}">
      <dgm:prSet/>
      <dgm:spPr/>
      <dgm:t>
        <a:bodyPr/>
        <a:lstStyle/>
        <a:p>
          <a:endParaRPr lang="en-US"/>
        </a:p>
      </dgm:t>
    </dgm:pt>
    <dgm:pt modelId="{E5163226-F776-48C9-AFFF-BB2D1C2549A9}" type="sibTrans" cxnId="{331B598C-44D7-4A2E-8EEE-1195229D83D0}">
      <dgm:prSet/>
      <dgm:spPr/>
      <dgm:t>
        <a:bodyPr/>
        <a:lstStyle/>
        <a:p>
          <a:endParaRPr lang="en-US"/>
        </a:p>
      </dgm:t>
    </dgm:pt>
    <dgm:pt modelId="{5E995B36-16CA-4394-AB84-47485D3BEAE7}">
      <dgm:prSet phldrT="[Text]" custT="1"/>
      <dgm:spPr/>
      <dgm:t>
        <a:bodyPr/>
        <a:lstStyle/>
        <a:p>
          <a:r>
            <a:rPr lang="en-US" sz="1400" dirty="0">
              <a:latin typeface="Arial Black" pitchFamily="34" charset="0"/>
            </a:rPr>
            <a:t>3D Visual</a:t>
          </a:r>
        </a:p>
      </dgm:t>
    </dgm:pt>
    <dgm:pt modelId="{591DD96A-5EB7-40F2-A1B9-45CB8C9D64AA}" type="parTrans" cxnId="{AD0856B0-EF2E-4537-A920-3FBA613F63C4}">
      <dgm:prSet/>
      <dgm:spPr/>
      <dgm:t>
        <a:bodyPr/>
        <a:lstStyle/>
        <a:p>
          <a:endParaRPr lang="en-US"/>
        </a:p>
      </dgm:t>
    </dgm:pt>
    <dgm:pt modelId="{160D3077-A96A-4A0E-BA67-C3C48F605F42}" type="sibTrans" cxnId="{AD0856B0-EF2E-4537-A920-3FBA613F63C4}">
      <dgm:prSet/>
      <dgm:spPr/>
      <dgm:t>
        <a:bodyPr/>
        <a:lstStyle/>
        <a:p>
          <a:endParaRPr lang="en-US"/>
        </a:p>
      </dgm:t>
    </dgm:pt>
    <dgm:pt modelId="{448E0E58-D920-4FAE-BE1B-0C7A93C7519D}">
      <dgm:prSet phldrT="[Text]" custT="1"/>
      <dgm:spPr/>
      <dgm:t>
        <a:bodyPr/>
        <a:lstStyle/>
        <a:p>
          <a:r>
            <a:rPr lang="en-US" sz="1200" dirty="0">
              <a:latin typeface="Arial Black" pitchFamily="34" charset="0"/>
            </a:rPr>
            <a:t>4D Planning</a:t>
          </a:r>
        </a:p>
      </dgm:t>
    </dgm:pt>
    <dgm:pt modelId="{013858D5-5539-43E9-BCF2-05352D0411AA}" type="parTrans" cxnId="{AE5DDDD6-AFB6-4410-96D9-B48563CA9FC5}">
      <dgm:prSet/>
      <dgm:spPr/>
      <dgm:t>
        <a:bodyPr/>
        <a:lstStyle/>
        <a:p>
          <a:endParaRPr lang="en-US"/>
        </a:p>
      </dgm:t>
    </dgm:pt>
    <dgm:pt modelId="{5B809243-C7BF-4F8E-B8C2-7A19F4D9DBCC}" type="sibTrans" cxnId="{AE5DDDD6-AFB6-4410-96D9-B48563CA9FC5}">
      <dgm:prSet/>
      <dgm:spPr/>
      <dgm:t>
        <a:bodyPr/>
        <a:lstStyle/>
        <a:p>
          <a:endParaRPr lang="en-US"/>
        </a:p>
      </dgm:t>
    </dgm:pt>
    <dgm:pt modelId="{5DDE3C28-7D17-40E8-889C-909CF67B090B}">
      <dgm:prSet phldrT="[Text]" custT="1"/>
      <dgm:spPr/>
      <dgm:t>
        <a:bodyPr/>
        <a:lstStyle/>
        <a:p>
          <a:r>
            <a:rPr lang="en-US" sz="1200" dirty="0">
              <a:latin typeface="Arial Black" pitchFamily="34" charset="0"/>
            </a:rPr>
            <a:t>Project Team Unity</a:t>
          </a:r>
        </a:p>
      </dgm:t>
    </dgm:pt>
    <dgm:pt modelId="{9D0A649B-2315-4FA3-A66A-DD0322AB3461}" type="parTrans" cxnId="{963FDB85-2768-4E52-B336-14F16B76F2F9}">
      <dgm:prSet/>
      <dgm:spPr/>
      <dgm:t>
        <a:bodyPr/>
        <a:lstStyle/>
        <a:p>
          <a:endParaRPr lang="en-US"/>
        </a:p>
      </dgm:t>
    </dgm:pt>
    <dgm:pt modelId="{C0A64D33-A837-4388-9683-2C726B20DDD5}" type="sibTrans" cxnId="{963FDB85-2768-4E52-B336-14F16B76F2F9}">
      <dgm:prSet/>
      <dgm:spPr/>
      <dgm:t>
        <a:bodyPr/>
        <a:lstStyle/>
        <a:p>
          <a:endParaRPr lang="en-US"/>
        </a:p>
      </dgm:t>
    </dgm:pt>
    <dgm:pt modelId="{A13702EF-7477-494F-9626-DCD40D4825FA}">
      <dgm:prSet phldrT="[Text]"/>
      <dgm:spPr/>
      <dgm:t>
        <a:bodyPr/>
        <a:lstStyle/>
        <a:p>
          <a:r>
            <a:rPr lang="en-US" dirty="0">
              <a:latin typeface="Arial Black" pitchFamily="34" charset="0"/>
            </a:rPr>
            <a:t>Problem Mitigation</a:t>
          </a:r>
        </a:p>
      </dgm:t>
    </dgm:pt>
    <dgm:pt modelId="{778946B0-9554-4852-AD2F-BD6B25D4E6EF}" type="parTrans" cxnId="{F422608B-62ED-4DA9-89EC-71DD7567A6B1}">
      <dgm:prSet/>
      <dgm:spPr/>
      <dgm:t>
        <a:bodyPr/>
        <a:lstStyle/>
        <a:p>
          <a:endParaRPr lang="en-US"/>
        </a:p>
      </dgm:t>
    </dgm:pt>
    <dgm:pt modelId="{1DF0846C-7A28-4AB8-8F59-7DD7CBCFD84B}" type="sibTrans" cxnId="{F422608B-62ED-4DA9-89EC-71DD7567A6B1}">
      <dgm:prSet/>
      <dgm:spPr/>
      <dgm:t>
        <a:bodyPr/>
        <a:lstStyle/>
        <a:p>
          <a:endParaRPr lang="en-US"/>
        </a:p>
      </dgm:t>
    </dgm:pt>
    <dgm:pt modelId="{DD39FAF7-79C4-48C9-8158-9AE01FF0B985}" type="pres">
      <dgm:prSet presAssocID="{8254A0E4-FCD1-4AFF-8745-2723CE976088}" presName="composite" presStyleCnt="0">
        <dgm:presLayoutVars>
          <dgm:chMax val="1"/>
          <dgm:dir/>
          <dgm:resizeHandles val="exact"/>
        </dgm:presLayoutVars>
      </dgm:prSet>
      <dgm:spPr/>
      <dgm:t>
        <a:bodyPr/>
        <a:lstStyle/>
        <a:p>
          <a:endParaRPr lang="en-US"/>
        </a:p>
      </dgm:t>
    </dgm:pt>
    <dgm:pt modelId="{4AB0303F-525C-4A73-817A-1FEE29EFFBA3}" type="pres">
      <dgm:prSet presAssocID="{8254A0E4-FCD1-4AFF-8745-2723CE976088}" presName="radial" presStyleCnt="0">
        <dgm:presLayoutVars>
          <dgm:animLvl val="ctr"/>
        </dgm:presLayoutVars>
      </dgm:prSet>
      <dgm:spPr/>
      <dgm:t>
        <a:bodyPr/>
        <a:lstStyle/>
        <a:p>
          <a:endParaRPr lang="en-US"/>
        </a:p>
      </dgm:t>
    </dgm:pt>
    <dgm:pt modelId="{CE4B7E15-08A3-4B9A-ADDC-D5D1DC2ADB73}" type="pres">
      <dgm:prSet presAssocID="{E440EFF4-4D8D-4AA6-842F-337D90646149}" presName="centerShape" presStyleLbl="vennNode1" presStyleIdx="0" presStyleCnt="5"/>
      <dgm:spPr/>
      <dgm:t>
        <a:bodyPr/>
        <a:lstStyle/>
        <a:p>
          <a:endParaRPr lang="en-US"/>
        </a:p>
      </dgm:t>
    </dgm:pt>
    <dgm:pt modelId="{FCEE5DD4-0B80-4460-B558-29ABC602BC57}" type="pres">
      <dgm:prSet presAssocID="{5E995B36-16CA-4394-AB84-47485D3BEAE7}" presName="node" presStyleLbl="vennNode1" presStyleIdx="1" presStyleCnt="5" custScaleX="140524" custScaleY="118886">
        <dgm:presLayoutVars>
          <dgm:bulletEnabled val="1"/>
        </dgm:presLayoutVars>
      </dgm:prSet>
      <dgm:spPr/>
      <dgm:t>
        <a:bodyPr/>
        <a:lstStyle/>
        <a:p>
          <a:endParaRPr lang="en-US"/>
        </a:p>
      </dgm:t>
    </dgm:pt>
    <dgm:pt modelId="{3950964C-C28C-447A-955D-D73FD6807002}" type="pres">
      <dgm:prSet presAssocID="{448E0E58-D920-4FAE-BE1B-0C7A93C7519D}" presName="node" presStyleLbl="vennNode1" presStyleIdx="2" presStyleCnt="5" custScaleX="142147" custScaleY="127599">
        <dgm:presLayoutVars>
          <dgm:bulletEnabled val="1"/>
        </dgm:presLayoutVars>
      </dgm:prSet>
      <dgm:spPr/>
      <dgm:t>
        <a:bodyPr/>
        <a:lstStyle/>
        <a:p>
          <a:endParaRPr lang="en-US"/>
        </a:p>
      </dgm:t>
    </dgm:pt>
    <dgm:pt modelId="{A833A8F9-4BB0-46D3-BC22-F702E50061E6}" type="pres">
      <dgm:prSet presAssocID="{5DDE3C28-7D17-40E8-889C-909CF67B090B}" presName="node" presStyleLbl="vennNode1" presStyleIdx="3" presStyleCnt="5" custScaleX="136101" custScaleY="127460" custRadScaleRad="100000" custRadScaleInc="0">
        <dgm:presLayoutVars>
          <dgm:bulletEnabled val="1"/>
        </dgm:presLayoutVars>
      </dgm:prSet>
      <dgm:spPr/>
      <dgm:t>
        <a:bodyPr/>
        <a:lstStyle/>
        <a:p>
          <a:endParaRPr lang="en-US"/>
        </a:p>
      </dgm:t>
    </dgm:pt>
    <dgm:pt modelId="{D02F1546-A255-43A4-BD0A-90ABE8D89361}" type="pres">
      <dgm:prSet presAssocID="{A13702EF-7477-494F-9626-DCD40D4825FA}" presName="node" presStyleLbl="vennNode1" presStyleIdx="4" presStyleCnt="5" custScaleX="145671" custScaleY="127599">
        <dgm:presLayoutVars>
          <dgm:bulletEnabled val="1"/>
        </dgm:presLayoutVars>
      </dgm:prSet>
      <dgm:spPr/>
      <dgm:t>
        <a:bodyPr/>
        <a:lstStyle/>
        <a:p>
          <a:endParaRPr lang="en-US"/>
        </a:p>
      </dgm:t>
    </dgm:pt>
  </dgm:ptLst>
  <dgm:cxnLst>
    <dgm:cxn modelId="{AD0856B0-EF2E-4537-A920-3FBA613F63C4}" srcId="{E440EFF4-4D8D-4AA6-842F-337D90646149}" destId="{5E995B36-16CA-4394-AB84-47485D3BEAE7}" srcOrd="0" destOrd="0" parTransId="{591DD96A-5EB7-40F2-A1B9-45CB8C9D64AA}" sibTransId="{160D3077-A96A-4A0E-BA67-C3C48F605F42}"/>
    <dgm:cxn modelId="{963FDB85-2768-4E52-B336-14F16B76F2F9}" srcId="{E440EFF4-4D8D-4AA6-842F-337D90646149}" destId="{5DDE3C28-7D17-40E8-889C-909CF67B090B}" srcOrd="2" destOrd="0" parTransId="{9D0A649B-2315-4FA3-A66A-DD0322AB3461}" sibTransId="{C0A64D33-A837-4388-9683-2C726B20DDD5}"/>
    <dgm:cxn modelId="{9CAD73ED-53BF-4853-8EDD-FE1219B0CFC7}" type="presOf" srcId="{448E0E58-D920-4FAE-BE1B-0C7A93C7519D}" destId="{3950964C-C28C-447A-955D-D73FD6807002}" srcOrd="0" destOrd="0" presId="urn:microsoft.com/office/officeart/2005/8/layout/radial3"/>
    <dgm:cxn modelId="{331B598C-44D7-4A2E-8EEE-1195229D83D0}" srcId="{8254A0E4-FCD1-4AFF-8745-2723CE976088}" destId="{E440EFF4-4D8D-4AA6-842F-337D90646149}" srcOrd="0" destOrd="0" parTransId="{F9E3675F-2A76-4E1F-8962-15646FC8CF38}" sibTransId="{E5163226-F776-48C9-AFFF-BB2D1C2549A9}"/>
    <dgm:cxn modelId="{19F8CFB4-4D2B-4CB8-B1FE-81CDB5FA78D8}" type="presOf" srcId="{A13702EF-7477-494F-9626-DCD40D4825FA}" destId="{D02F1546-A255-43A4-BD0A-90ABE8D89361}" srcOrd="0" destOrd="0" presId="urn:microsoft.com/office/officeart/2005/8/layout/radial3"/>
    <dgm:cxn modelId="{F422608B-62ED-4DA9-89EC-71DD7567A6B1}" srcId="{E440EFF4-4D8D-4AA6-842F-337D90646149}" destId="{A13702EF-7477-494F-9626-DCD40D4825FA}" srcOrd="3" destOrd="0" parTransId="{778946B0-9554-4852-AD2F-BD6B25D4E6EF}" sibTransId="{1DF0846C-7A28-4AB8-8F59-7DD7CBCFD84B}"/>
    <dgm:cxn modelId="{C81C1BBB-BA5E-4B96-B68C-A32F3C479B6D}" type="presOf" srcId="{8254A0E4-FCD1-4AFF-8745-2723CE976088}" destId="{DD39FAF7-79C4-48C9-8158-9AE01FF0B985}" srcOrd="0" destOrd="0" presId="urn:microsoft.com/office/officeart/2005/8/layout/radial3"/>
    <dgm:cxn modelId="{90248B22-7B1E-4976-BAC8-17A4069BE54E}" type="presOf" srcId="{5DDE3C28-7D17-40E8-889C-909CF67B090B}" destId="{A833A8F9-4BB0-46D3-BC22-F702E50061E6}" srcOrd="0" destOrd="0" presId="urn:microsoft.com/office/officeart/2005/8/layout/radial3"/>
    <dgm:cxn modelId="{AE5DDDD6-AFB6-4410-96D9-B48563CA9FC5}" srcId="{E440EFF4-4D8D-4AA6-842F-337D90646149}" destId="{448E0E58-D920-4FAE-BE1B-0C7A93C7519D}" srcOrd="1" destOrd="0" parTransId="{013858D5-5539-43E9-BCF2-05352D0411AA}" sibTransId="{5B809243-C7BF-4F8E-B8C2-7A19F4D9DBCC}"/>
    <dgm:cxn modelId="{B417EDF5-C782-4C6D-BCA3-20849FA11EF6}" type="presOf" srcId="{5E995B36-16CA-4394-AB84-47485D3BEAE7}" destId="{FCEE5DD4-0B80-4460-B558-29ABC602BC57}" srcOrd="0" destOrd="0" presId="urn:microsoft.com/office/officeart/2005/8/layout/radial3"/>
    <dgm:cxn modelId="{6BD7CFD4-E95C-44B5-AFB0-393914BBD10E}" type="presOf" srcId="{E440EFF4-4D8D-4AA6-842F-337D90646149}" destId="{CE4B7E15-08A3-4B9A-ADDC-D5D1DC2ADB73}" srcOrd="0" destOrd="0" presId="urn:microsoft.com/office/officeart/2005/8/layout/radial3"/>
    <dgm:cxn modelId="{D3DB3D01-7254-4D16-8684-4ECF30555B0A}" type="presParOf" srcId="{DD39FAF7-79C4-48C9-8158-9AE01FF0B985}" destId="{4AB0303F-525C-4A73-817A-1FEE29EFFBA3}" srcOrd="0" destOrd="0" presId="urn:microsoft.com/office/officeart/2005/8/layout/radial3"/>
    <dgm:cxn modelId="{29B448DD-4E3F-473A-B3B8-956CB34055B0}" type="presParOf" srcId="{4AB0303F-525C-4A73-817A-1FEE29EFFBA3}" destId="{CE4B7E15-08A3-4B9A-ADDC-D5D1DC2ADB73}" srcOrd="0" destOrd="0" presId="urn:microsoft.com/office/officeart/2005/8/layout/radial3"/>
    <dgm:cxn modelId="{EB511576-5226-41EA-815C-C93FDBE4922B}" type="presParOf" srcId="{4AB0303F-525C-4A73-817A-1FEE29EFFBA3}" destId="{FCEE5DD4-0B80-4460-B558-29ABC602BC57}" srcOrd="1" destOrd="0" presId="urn:microsoft.com/office/officeart/2005/8/layout/radial3"/>
    <dgm:cxn modelId="{09D579B9-8F23-43F3-89F5-EB7A8FCA2A8B}" type="presParOf" srcId="{4AB0303F-525C-4A73-817A-1FEE29EFFBA3}" destId="{3950964C-C28C-447A-955D-D73FD6807002}" srcOrd="2" destOrd="0" presId="urn:microsoft.com/office/officeart/2005/8/layout/radial3"/>
    <dgm:cxn modelId="{3C8C1B56-1582-4D54-87CE-813F5C943BA0}" type="presParOf" srcId="{4AB0303F-525C-4A73-817A-1FEE29EFFBA3}" destId="{A833A8F9-4BB0-46D3-BC22-F702E50061E6}" srcOrd="3" destOrd="0" presId="urn:microsoft.com/office/officeart/2005/8/layout/radial3"/>
    <dgm:cxn modelId="{CD4C976A-C7F6-4207-8C59-405A00086C34}" type="presParOf" srcId="{4AB0303F-525C-4A73-817A-1FEE29EFFBA3}" destId="{D02F1546-A255-43A4-BD0A-90ABE8D89361}"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487F0-C717-4B15-B0FA-D828AF0D0EFB}" type="datetimeFigureOut">
              <a:rPr lang="en-US" smtClean="0"/>
              <a:pPr/>
              <a:t>4/12/2009</a:t>
            </a:fld>
            <a:endParaRPr lang="en-US"/>
          </a:p>
        </p:txBody>
      </p:sp>
      <p:sp>
        <p:nvSpPr>
          <p:cNvPr id="4" name="Slide Image Placeholder 3"/>
          <p:cNvSpPr>
            <a:spLocks noGrp="1" noRot="1" noChangeAspect="1"/>
          </p:cNvSpPr>
          <p:nvPr>
            <p:ph type="sldImg" idx="2"/>
          </p:nvPr>
        </p:nvSpPr>
        <p:spPr>
          <a:xfrm>
            <a:off x="-3429000" y="685800"/>
            <a:ext cx="1371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46BFE-F816-485C-BA28-6BCF9B550E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6BFE-F816-485C-BA28-6BCF9B550E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6BFE-F816-485C-BA28-6BCF9B550E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6BFE-F816-485C-BA28-6BCF9B550E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6BFE-F816-485C-BA28-6BCF9B550E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6BFE-F816-485C-BA28-6BCF9B550E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6BFE-F816-485C-BA28-6BCF9B550E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46BFE-F816-485C-BA28-6BCF9B550E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27431997"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2057400" y="3355848"/>
            <a:ext cx="24231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2057400" y="1828800"/>
            <a:ext cx="24231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17580-F387-47CA-A193-826C8191A4D2}" type="slidenum">
              <a:rPr lang="en-US" smtClean="0"/>
              <a:pPr/>
              <a:t>‹#›</a:t>
            </a:fld>
            <a:endParaRPr lang="en-US"/>
          </a:p>
        </p:txBody>
      </p:sp>
      <p:sp>
        <p:nvSpPr>
          <p:cNvPr id="10" name="Rectangle 9"/>
          <p:cNvSpPr/>
          <p:nvPr/>
        </p:nvSpPr>
        <p:spPr bwMode="invGray">
          <a:xfrm>
            <a:off x="0" y="5128334"/>
            <a:ext cx="2743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E373-728B-48D3-86E9-1DDC41ADAD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19796760" y="0"/>
            <a:ext cx="1371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19943063" y="0"/>
            <a:ext cx="7543803"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20345400" y="274641"/>
            <a:ext cx="571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71600" y="304801"/>
            <a:ext cx="18059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7921791" y="6377460"/>
            <a:ext cx="11509212" cy="365125"/>
          </a:xfrm>
        </p:spPr>
        <p:txBody>
          <a:bodyPr/>
          <a:lstStyle/>
          <a:p>
            <a:endParaRPr lang="en-US"/>
          </a:p>
        </p:txBody>
      </p:sp>
      <p:sp>
        <p:nvSpPr>
          <p:cNvPr id="6" name="Slide Number Placeholder 5"/>
          <p:cNvSpPr>
            <a:spLocks noGrp="1"/>
          </p:cNvSpPr>
          <p:nvPr>
            <p:ph type="sldNum" sz="quarter" idx="12"/>
          </p:nvPr>
        </p:nvSpPr>
        <p:spPr/>
        <p:txBody>
          <a:bodyPr/>
          <a:lstStyle/>
          <a:p>
            <a:fld id="{B65993CA-3C02-48F3-B139-FC088F642A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5448"/>
            <a:ext cx="24688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82B77-7326-431B-9E2A-206FC0CEED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2743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2743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2249424" y="118872"/>
            <a:ext cx="2403957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221992" y="1828800"/>
            <a:ext cx="2406700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0B4B2-527D-4839-B5D1-9F57751C65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371600" y="1773936"/>
            <a:ext cx="12115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3944600" y="1773936"/>
            <a:ext cx="12115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629A4-88BE-42A8-B733-B7D4EC7874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698988"/>
            <a:ext cx="12120564"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1371600" y="2449512"/>
            <a:ext cx="12120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13935077" y="1698988"/>
            <a:ext cx="1212532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13935077" y="2449512"/>
            <a:ext cx="12125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55055-3BAB-4B5C-9F26-BE0543BBB7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A4743-7D60-477A-BFB8-7517BEFEA2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AACA9-E5CF-4439-BFD6-30C9F182B3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514" y="152400"/>
            <a:ext cx="757123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9058133" y="1743134"/>
            <a:ext cx="17761923"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503514" y="1730018"/>
            <a:ext cx="74066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1719-75C8-4B4A-8D27-DB6D8E76D59C}" type="slidenum">
              <a:rPr lang="en-US" smtClean="0"/>
              <a:pPr/>
              <a:t>‹#›</a:t>
            </a:fld>
            <a:endParaRPr lang="en-US"/>
          </a:p>
        </p:txBody>
      </p:sp>
      <p:sp>
        <p:nvSpPr>
          <p:cNvPr id="12" name="Rectangle 11"/>
          <p:cNvSpPr/>
          <p:nvPr/>
        </p:nvSpPr>
        <p:spPr bwMode="invGray">
          <a:xfrm>
            <a:off x="8567211" y="0"/>
            <a:ext cx="1371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8567211" y="0"/>
            <a:ext cx="1371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155448"/>
            <a:ext cx="75754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8711417" y="1484808"/>
            <a:ext cx="18742191"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93776" y="1728216"/>
            <a:ext cx="74066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93776" y="1170432"/>
            <a:ext cx="7571232" cy="201168"/>
          </a:xfrm>
        </p:spPr>
        <p:txBody>
          <a:bodyPr/>
          <a:lstStyle/>
          <a:p>
            <a:endParaRPr lang="en-US"/>
          </a:p>
        </p:txBody>
      </p:sp>
      <p:sp>
        <p:nvSpPr>
          <p:cNvPr id="11" name="Rectangle 10"/>
          <p:cNvSpPr/>
          <p:nvPr/>
        </p:nvSpPr>
        <p:spPr>
          <a:xfrm>
            <a:off x="8567211" y="0"/>
            <a:ext cx="1371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8567211" y="0"/>
            <a:ext cx="1371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9107424" y="1170432"/>
            <a:ext cx="1558137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25017984" y="1170432"/>
            <a:ext cx="2201592" cy="201168"/>
          </a:xfrm>
        </p:spPr>
        <p:txBody>
          <a:bodyPr/>
          <a:lstStyle/>
          <a:p>
            <a:fld id="{0DDB5A17-C62F-44B9-AEAC-03FB7454EA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2743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2" y="1"/>
            <a:ext cx="27431997"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1371600" y="152400"/>
            <a:ext cx="24688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775192"/>
            <a:ext cx="24688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1371600" y="6476999"/>
            <a:ext cx="6400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7921790" y="6476999"/>
            <a:ext cx="16523157"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24613188" y="6476999"/>
            <a:ext cx="2201592"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86F9F92-0E31-436E-88AE-78E9B442F78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5.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E:\Thesis\Navis%20works\4D%20presentation%20open%20gl.avi" TargetMode="External"/><Relationship Id="rId5" Type="http://schemas.openxmlformats.org/officeDocument/2006/relationships/image" Target="../media/image41.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p:cNvSpPr>
            <a:spLocks noGrp="1"/>
          </p:cNvSpPr>
          <p:nvPr>
            <p:ph type="title"/>
          </p:nvPr>
        </p:nvSpPr>
        <p:spPr>
          <a:xfrm>
            <a:off x="19126200" y="685800"/>
            <a:ext cx="8610600" cy="1676400"/>
          </a:xfrm>
        </p:spPr>
        <p:txBody>
          <a:bodyPr>
            <a:normAutofit fontScale="90000"/>
          </a:bodyPr>
          <a:lstStyle/>
          <a:p>
            <a:r>
              <a:rPr lang="en-US" dirty="0" smtClean="0">
                <a:solidFill>
                  <a:srgbClr val="E78019"/>
                </a:solidFill>
              </a:rPr>
              <a:t>Science &amp; Technology Center</a:t>
            </a:r>
            <a:br>
              <a:rPr lang="en-US" dirty="0" smtClean="0">
                <a:solidFill>
                  <a:srgbClr val="E78019"/>
                </a:solidFill>
              </a:rPr>
            </a:br>
            <a:r>
              <a:rPr lang="en-US" dirty="0" smtClean="0">
                <a:solidFill>
                  <a:srgbClr val="E78019"/>
                </a:solidFill>
              </a:rPr>
              <a:t>Chestnut Hill Academy</a:t>
            </a:r>
            <a:br>
              <a:rPr lang="en-US" dirty="0" smtClean="0">
                <a:solidFill>
                  <a:srgbClr val="E78019"/>
                </a:solidFill>
              </a:rPr>
            </a:br>
            <a:r>
              <a:rPr lang="en-US" dirty="0" smtClean="0">
                <a:solidFill>
                  <a:srgbClr val="E78019"/>
                </a:solidFill>
              </a:rPr>
              <a:t>Philadelphia, PA</a:t>
            </a:r>
            <a:endParaRPr lang="en-US" dirty="0">
              <a:solidFill>
                <a:srgbClr val="E78019"/>
              </a:solidFill>
            </a:endParaRPr>
          </a:p>
        </p:txBody>
      </p:sp>
      <p:pic>
        <p:nvPicPr>
          <p:cNvPr id="18434" name="Picture 2" descr="F:\Thesis\Images\img085.jpg"/>
          <p:cNvPicPr>
            <a:picLocks noChangeAspect="1" noChangeArrowheads="1"/>
          </p:cNvPicPr>
          <p:nvPr/>
        </p:nvPicPr>
        <p:blipFill>
          <a:blip r:embed="rId3"/>
          <a:srcRect/>
          <a:stretch>
            <a:fillRect/>
          </a:stretch>
        </p:blipFill>
        <p:spPr bwMode="auto">
          <a:xfrm>
            <a:off x="10058400" y="914400"/>
            <a:ext cx="7045589" cy="4961198"/>
          </a:xfrm>
          <a:prstGeom prst="rect">
            <a:avLst/>
          </a:prstGeom>
          <a:noFill/>
          <a:effectLst>
            <a:softEdge rad="317500"/>
          </a:effectLst>
        </p:spPr>
      </p:pic>
      <p:sp>
        <p:nvSpPr>
          <p:cNvPr id="26" name="Title 19"/>
          <p:cNvSpPr txBox="1">
            <a:spLocks/>
          </p:cNvSpPr>
          <p:nvPr/>
        </p:nvSpPr>
        <p:spPr>
          <a:xfrm>
            <a:off x="304800" y="457200"/>
            <a:ext cx="8610600" cy="1676400"/>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E78019"/>
                </a:solidFill>
                <a:effectLst/>
                <a:uLnTx/>
                <a:uFillTx/>
                <a:latin typeface="+mj-lt"/>
                <a:ea typeface="+mj-ea"/>
                <a:cs typeface="+mj-cs"/>
              </a:rPr>
              <a:t>Michael R.</a:t>
            </a:r>
            <a:r>
              <a:rPr kumimoji="0" lang="en-US" sz="4500" b="1" i="0" u="none" strike="noStrike" kern="1200" cap="none" spc="0" normalizeH="0" noProof="0" dirty="0" smtClean="0">
                <a:ln>
                  <a:noFill/>
                </a:ln>
                <a:solidFill>
                  <a:srgbClr val="E78019"/>
                </a:solidFill>
                <a:effectLst/>
                <a:uLnTx/>
                <a:uFillTx/>
                <a:latin typeface="+mj-lt"/>
                <a:ea typeface="+mj-ea"/>
                <a:cs typeface="+mj-cs"/>
              </a:rPr>
              <a:t> Pothering</a:t>
            </a:r>
            <a:r>
              <a:rPr kumimoji="0" lang="en-US" sz="4500" b="1" i="0" u="none" strike="noStrike" kern="1200" cap="none" spc="0" normalizeH="0" noProof="0" dirty="0" smtClean="0">
                <a:ln>
                  <a:noFill/>
                </a:ln>
                <a:solidFill>
                  <a:schemeClr val="accent1">
                    <a:satMod val="150000"/>
                  </a:schemeClr>
                </a:solidFill>
                <a:effectLst/>
                <a:uLnTx/>
                <a:uFillTx/>
                <a:latin typeface="+mj-lt"/>
                <a:ea typeface="+mj-ea"/>
                <a:cs typeface="+mj-cs"/>
              </a:rPr>
              <a:t/>
            </a:r>
            <a:br>
              <a:rPr kumimoji="0" lang="en-US" sz="4500" b="1" i="0" u="none" strike="noStrike" kern="1200" cap="none" spc="0" normalizeH="0" noProof="0" dirty="0" smtClean="0">
                <a:ln>
                  <a:noFill/>
                </a:ln>
                <a:solidFill>
                  <a:schemeClr val="accent1">
                    <a:satMod val="150000"/>
                  </a:schemeClr>
                </a:solidFill>
                <a:effectLst/>
                <a:uLnTx/>
                <a:uFillTx/>
                <a:latin typeface="+mj-lt"/>
                <a:ea typeface="+mj-ea"/>
                <a:cs typeface="+mj-cs"/>
              </a:rPr>
            </a:br>
            <a:r>
              <a:rPr kumimoji="0" lang="en-US" sz="4500" b="1" i="0" u="none" strike="noStrike" kern="1200" cap="none" spc="0" normalizeH="0" noProof="0" dirty="0" smtClean="0">
                <a:ln>
                  <a:noFill/>
                </a:ln>
                <a:solidFill>
                  <a:srgbClr val="E78019"/>
                </a:solidFill>
                <a:effectLst/>
                <a:uLnTx/>
                <a:uFillTx/>
                <a:latin typeface="+mj-lt"/>
                <a:ea typeface="+mj-ea"/>
                <a:cs typeface="+mj-cs"/>
              </a:rPr>
              <a:t>Construction</a:t>
            </a:r>
            <a:r>
              <a:rPr kumimoji="0" lang="en-US" sz="4500" b="1" i="0" u="none" strike="noStrike" kern="1200" cap="none" spc="0" normalizeH="0" noProof="0" dirty="0" smtClean="0">
                <a:ln>
                  <a:noFill/>
                </a:ln>
                <a:solidFill>
                  <a:schemeClr val="accent1">
                    <a:satMod val="150000"/>
                  </a:schemeClr>
                </a:solidFill>
                <a:effectLst/>
                <a:uLnTx/>
                <a:uFillTx/>
                <a:latin typeface="+mj-lt"/>
                <a:ea typeface="+mj-ea"/>
                <a:cs typeface="+mj-cs"/>
              </a:rPr>
              <a:t> </a:t>
            </a:r>
            <a:r>
              <a:rPr kumimoji="0" lang="en-US" sz="4500" b="1" i="0" u="none" strike="noStrike" kern="1200" cap="none" spc="0" normalizeH="0" noProof="0" dirty="0" smtClean="0">
                <a:ln>
                  <a:noFill/>
                </a:ln>
                <a:solidFill>
                  <a:srgbClr val="E78019"/>
                </a:solidFill>
                <a:effectLst/>
                <a:uLnTx/>
                <a:uFillTx/>
                <a:latin typeface="+mj-lt"/>
                <a:ea typeface="+mj-ea"/>
                <a:cs typeface="+mj-cs"/>
              </a:rPr>
              <a:t>Management</a:t>
            </a:r>
            <a:endParaRPr kumimoji="0" lang="en-US" sz="4500" b="1" i="0" u="none" strike="noStrike" kern="1200" cap="none" spc="0" normalizeH="0" baseline="0" noProof="0" dirty="0">
              <a:ln>
                <a:noFill/>
              </a:ln>
              <a:solidFill>
                <a:srgbClr val="E78019"/>
              </a:solidFill>
              <a:effectLst/>
              <a:uLnTx/>
              <a:uFillTx/>
              <a:latin typeface="+mj-lt"/>
              <a:ea typeface="+mj-ea"/>
              <a:cs typeface="+mj-cs"/>
            </a:endParaRPr>
          </a:p>
        </p:txBody>
      </p:sp>
      <p:sp>
        <p:nvSpPr>
          <p:cNvPr id="27" name="Title 19"/>
          <p:cNvSpPr txBox="1">
            <a:spLocks/>
          </p:cNvSpPr>
          <p:nvPr/>
        </p:nvSpPr>
        <p:spPr>
          <a:xfrm>
            <a:off x="304800" y="4800600"/>
            <a:ext cx="8610600" cy="1676400"/>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rgbClr val="E78019"/>
                </a:solidFill>
                <a:effectLst/>
                <a:uLnTx/>
                <a:uFillTx/>
                <a:latin typeface="+mj-lt"/>
                <a:ea typeface="+mj-ea"/>
                <a:cs typeface="+mj-cs"/>
              </a:rPr>
              <a:t>Architectural Engineering</a:t>
            </a:r>
            <a:br>
              <a:rPr kumimoji="0" lang="en-US" sz="4500" b="1" i="0" u="none" strike="noStrike" kern="1200" cap="none" spc="0" normalizeH="0" baseline="0" noProof="0" dirty="0" smtClean="0">
                <a:ln>
                  <a:noFill/>
                </a:ln>
                <a:solidFill>
                  <a:srgbClr val="E78019"/>
                </a:solidFill>
                <a:effectLst/>
                <a:uLnTx/>
                <a:uFillTx/>
                <a:latin typeface="+mj-lt"/>
                <a:ea typeface="+mj-ea"/>
                <a:cs typeface="+mj-cs"/>
              </a:rPr>
            </a:br>
            <a:r>
              <a:rPr kumimoji="0" lang="en-US" sz="4500" b="1" i="0" u="none" strike="noStrike" kern="1200" cap="none" spc="0" normalizeH="0" baseline="0" noProof="0" dirty="0" smtClean="0">
                <a:ln>
                  <a:noFill/>
                </a:ln>
                <a:solidFill>
                  <a:srgbClr val="E78019"/>
                </a:solidFill>
                <a:effectLst/>
                <a:uLnTx/>
                <a:uFillTx/>
                <a:latin typeface="+mj-lt"/>
                <a:ea typeface="+mj-ea"/>
                <a:cs typeface="+mj-cs"/>
              </a:rPr>
              <a:t>Senior Thesis 2009</a:t>
            </a:r>
            <a:endParaRPr kumimoji="0" lang="en-US" sz="4500" b="1" i="0" u="none" strike="noStrike" kern="1200" cap="none" spc="0" normalizeH="0" baseline="0" noProof="0" dirty="0">
              <a:ln>
                <a:noFill/>
              </a:ln>
              <a:solidFill>
                <a:srgbClr val="E78019"/>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9525000" y="1600200"/>
            <a:ext cx="5257800" cy="4339650"/>
          </a:xfrm>
          <a:prstGeom prst="rect">
            <a:avLst/>
          </a:prstGeom>
          <a:noFill/>
        </p:spPr>
        <p:txBody>
          <a:bodyPr wrap="square" rtlCol="0">
            <a:spAutoFit/>
          </a:bodyPr>
          <a:lstStyle/>
          <a:p>
            <a:r>
              <a:rPr lang="en-US" sz="2400" dirty="0" smtClean="0">
                <a:latin typeface="Tahoma Small Cap" pitchFamily="34" charset="0"/>
              </a:rPr>
              <a:t>Green Building Design Studio</a:t>
            </a:r>
          </a:p>
          <a:p>
            <a:pPr marL="566738" lvl="1" indent="-109538">
              <a:buFont typeface="Arial" pitchFamily="34" charset="0"/>
              <a:buChar char="•"/>
            </a:pPr>
            <a:r>
              <a:rPr lang="en-US" sz="2400" dirty="0" smtClean="0">
                <a:latin typeface="Tahoma Small Cap" pitchFamily="34" charset="0"/>
              </a:rPr>
              <a:t>Incorporates building location, size, function, and design into calculations</a:t>
            </a:r>
          </a:p>
          <a:p>
            <a:pPr marL="566738" lvl="1" indent="-109538">
              <a:buFont typeface="Arial" pitchFamily="34" charset="0"/>
              <a:buChar char="•"/>
            </a:pPr>
            <a:r>
              <a:rPr lang="en-US" sz="2400" dirty="0" smtClean="0">
                <a:latin typeface="Tahoma Small Cap" pitchFamily="34" charset="0"/>
              </a:rPr>
              <a:t>Utilizes actual wall material thicknesses to calculate energy load</a:t>
            </a:r>
          </a:p>
          <a:p>
            <a:pPr marL="566738" lvl="1" indent="-109538">
              <a:buFont typeface="Arial" pitchFamily="34" charset="0"/>
              <a:buChar char="•"/>
            </a:pPr>
            <a:r>
              <a:rPr lang="en-US" sz="2400" dirty="0" smtClean="0">
                <a:latin typeface="Tahoma Small Cap" pitchFamily="34" charset="0"/>
              </a:rPr>
              <a:t> Considers room volumes and window sizes for heating and cooling loads</a:t>
            </a:r>
            <a:r>
              <a:rPr lang="en-US" sz="2400" dirty="0" smtClean="0"/>
              <a:t>	</a:t>
            </a:r>
          </a:p>
          <a:p>
            <a:r>
              <a:rPr lang="en-US" dirty="0" smtClean="0"/>
              <a:t>	</a:t>
            </a:r>
            <a:r>
              <a:rPr lang="en-US" b="1" dirty="0" smtClean="0"/>
              <a:t>	</a:t>
            </a:r>
          </a:p>
          <a:p>
            <a:endParaRPr lang="en-US" dirty="0" smtClean="0"/>
          </a:p>
        </p:txBody>
      </p:sp>
      <p:sp>
        <p:nvSpPr>
          <p:cNvPr id="19" name="TextBox 18"/>
          <p:cNvSpPr txBox="1"/>
          <p:nvPr/>
        </p:nvSpPr>
        <p:spPr>
          <a:xfrm>
            <a:off x="18440400" y="1600200"/>
            <a:ext cx="5715000" cy="2954655"/>
          </a:xfrm>
          <a:prstGeom prst="rect">
            <a:avLst/>
          </a:prstGeom>
          <a:noFill/>
        </p:spPr>
        <p:txBody>
          <a:bodyPr wrap="square" rtlCol="0">
            <a:spAutoFit/>
          </a:bodyPr>
          <a:lstStyle/>
          <a:p>
            <a:r>
              <a:rPr lang="en-US" sz="2400" dirty="0" smtClean="0">
                <a:latin typeface="Tahoma Small Cap" pitchFamily="34" charset="0"/>
              </a:rPr>
              <a:t>Process:</a:t>
            </a:r>
          </a:p>
          <a:p>
            <a:pPr marL="566738" lvl="1" indent="-109538">
              <a:buFont typeface="Arial" pitchFamily="34" charset="0"/>
              <a:buChar char="•"/>
            </a:pPr>
            <a:r>
              <a:rPr lang="en-US" b="1" dirty="0" smtClean="0">
                <a:latin typeface="Tahoma Small Cap" pitchFamily="34" charset="0"/>
              </a:rPr>
              <a:t>Utilize 3D Revit designed model</a:t>
            </a:r>
          </a:p>
          <a:p>
            <a:pPr marL="566738" lvl="1" indent="-109538">
              <a:buFont typeface="Arial" pitchFamily="34" charset="0"/>
              <a:buChar char="•"/>
            </a:pPr>
            <a:r>
              <a:rPr lang="en-US" b="1" dirty="0" smtClean="0">
                <a:latin typeface="Tahoma Small Cap" pitchFamily="34" charset="0"/>
              </a:rPr>
              <a:t>Export to GBDS</a:t>
            </a:r>
          </a:p>
          <a:p>
            <a:pPr marL="566738" lvl="1" indent="-109538">
              <a:buFont typeface="Arial" pitchFamily="34" charset="0"/>
              <a:buChar char="•"/>
            </a:pPr>
            <a:r>
              <a:rPr lang="en-US" b="1" dirty="0" smtClean="0">
                <a:latin typeface="Tahoma Small Cap" pitchFamily="34" charset="0"/>
              </a:rPr>
              <a:t>Enter project information ( location, type,  energy rates)</a:t>
            </a:r>
          </a:p>
          <a:p>
            <a:pPr marL="566738" lvl="1" indent="-109538">
              <a:buFont typeface="Arial" pitchFamily="34" charset="0"/>
              <a:buChar char="•"/>
            </a:pPr>
            <a:r>
              <a:rPr lang="en-US" b="1" dirty="0" smtClean="0">
                <a:latin typeface="Tahoma Small Cap" pitchFamily="34" charset="0"/>
              </a:rPr>
              <a:t> Add special system considerations </a:t>
            </a:r>
            <a:br>
              <a:rPr lang="en-US" b="1" dirty="0" smtClean="0">
                <a:latin typeface="Tahoma Small Cap" pitchFamily="34" charset="0"/>
              </a:rPr>
            </a:br>
            <a:r>
              <a:rPr lang="en-US" b="1" dirty="0" smtClean="0">
                <a:latin typeface="Tahoma Small Cap" pitchFamily="34" charset="0"/>
              </a:rPr>
              <a:t>	I.E. Occupancy/Daylight sensors</a:t>
            </a:r>
          </a:p>
          <a:p>
            <a:pPr marL="566738" lvl="1" indent="-109538">
              <a:buFont typeface="Arial" pitchFamily="34" charset="0"/>
              <a:buChar char="•"/>
            </a:pPr>
            <a:r>
              <a:rPr lang="en-US" b="1" dirty="0" smtClean="0">
                <a:latin typeface="Tahoma Small Cap" pitchFamily="34" charset="0"/>
              </a:rPr>
              <a:t>Adjust specific project equipment  (HVAC)</a:t>
            </a:r>
          </a:p>
          <a:p>
            <a:pPr marL="566738" lvl="1" indent="-109538">
              <a:buFont typeface="Arial" pitchFamily="34" charset="0"/>
              <a:buChar char="•"/>
            </a:pPr>
            <a:r>
              <a:rPr lang="en-US" b="1" dirty="0" smtClean="0">
                <a:latin typeface="Tahoma Small Cap" pitchFamily="34" charset="0"/>
              </a:rPr>
              <a:t>Run analysis program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Thermal Load Analysis - Mechanical Breadth</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7" name="TextBox 26"/>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Green Building Design Studio</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1026" name="Picture 2" descr="E:\Thesis\Images\GBSLogoREVRGB_mini.jpg"/>
          <p:cNvPicPr>
            <a:picLocks noChangeAspect="1" noChangeArrowheads="1"/>
          </p:cNvPicPr>
          <p:nvPr/>
        </p:nvPicPr>
        <p:blipFill>
          <a:blip r:embed="rId4"/>
          <a:srcRect/>
          <a:stretch>
            <a:fillRect/>
          </a:stretch>
        </p:blipFill>
        <p:spPr bwMode="auto">
          <a:xfrm>
            <a:off x="14782800" y="1524000"/>
            <a:ext cx="3355975" cy="931138"/>
          </a:xfrm>
          <a:prstGeom prst="rect">
            <a:avLst/>
          </a:prstGeom>
          <a:noFill/>
        </p:spPr>
      </p:pic>
      <p:pic>
        <p:nvPicPr>
          <p:cNvPr id="28" name="Picture 27"/>
          <p:cNvPicPr/>
          <p:nvPr/>
        </p:nvPicPr>
        <p:blipFill>
          <a:blip r:embed="rId5" cstate="print"/>
          <a:srcRect l="23878" t="31855" r="33474" b="6250"/>
          <a:stretch>
            <a:fillRect/>
          </a:stretch>
        </p:blipFill>
        <p:spPr bwMode="auto">
          <a:xfrm>
            <a:off x="24460200" y="1871330"/>
            <a:ext cx="1752600" cy="1557670"/>
          </a:xfrm>
          <a:prstGeom prst="rect">
            <a:avLst/>
          </a:prstGeom>
          <a:noFill/>
          <a:ln w="9525">
            <a:noFill/>
            <a:miter lim="800000"/>
            <a:headEnd/>
            <a:tailEnd/>
          </a:ln>
        </p:spPr>
      </p:pic>
      <p:pic>
        <p:nvPicPr>
          <p:cNvPr id="29" name="Picture 28"/>
          <p:cNvPicPr/>
          <p:nvPr/>
        </p:nvPicPr>
        <p:blipFill>
          <a:blip r:embed="rId6"/>
          <a:srcRect l="12561" t="13190" r="37561" b="4294"/>
          <a:stretch>
            <a:fillRect/>
          </a:stretch>
        </p:blipFill>
        <p:spPr bwMode="auto">
          <a:xfrm>
            <a:off x="24460200" y="3657600"/>
            <a:ext cx="1752600" cy="23053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10134600" y="1524000"/>
            <a:ext cx="8686800" cy="4247317"/>
          </a:xfrm>
          <a:prstGeom prst="rect">
            <a:avLst/>
          </a:prstGeom>
          <a:noFill/>
        </p:spPr>
        <p:txBody>
          <a:bodyPr wrap="square" rtlCol="0">
            <a:spAutoFit/>
          </a:bodyPr>
          <a:lstStyle/>
          <a:p>
            <a:r>
              <a:rPr lang="en-US" b="1" u="sng" dirty="0" smtClean="0"/>
              <a:t>General Information</a:t>
            </a:r>
            <a:r>
              <a:rPr lang="en-US" u="sng" dirty="0" smtClean="0"/>
              <a:t> </a:t>
            </a:r>
            <a:endParaRPr lang="en-US" dirty="0" smtClean="0"/>
          </a:p>
          <a:p>
            <a:r>
              <a:rPr lang="en-US" dirty="0" smtClean="0"/>
              <a:t>Project Title: CHA Science Center New </a:t>
            </a:r>
          </a:p>
          <a:p>
            <a:r>
              <a:rPr lang="en-US" dirty="0" smtClean="0"/>
              <a:t>Template Title: CHA Science Center New  </a:t>
            </a:r>
            <a:br>
              <a:rPr lang="en-US" dirty="0" smtClean="0"/>
            </a:br>
            <a:r>
              <a:rPr lang="en-US" dirty="0" smtClean="0"/>
              <a:t>(Last updated on: 3/27/2009 4:12:00 AM)</a:t>
            </a:r>
          </a:p>
          <a:p>
            <a:r>
              <a:rPr lang="en-US" dirty="0" smtClean="0"/>
              <a:t>Run Title: thin wall</a:t>
            </a:r>
          </a:p>
          <a:p>
            <a:r>
              <a:rPr lang="en-US" dirty="0" smtClean="0"/>
              <a:t>Building Type: School or University</a:t>
            </a:r>
          </a:p>
          <a:p>
            <a:r>
              <a:rPr lang="en-US" dirty="0" smtClean="0"/>
              <a:t>Floor Area: 23,272 ft²</a:t>
            </a:r>
          </a:p>
          <a:p>
            <a:endParaRPr lang="en-US" b="1" u="sng" dirty="0" smtClean="0"/>
          </a:p>
          <a:p>
            <a:pPr marL="5429250" lvl="8" indent="-1771650"/>
            <a:r>
              <a:rPr lang="en-US" b="1" u="sng" dirty="0" smtClean="0"/>
              <a:t>Location Information</a:t>
            </a:r>
            <a:r>
              <a:rPr lang="en-US" u="sng" dirty="0" smtClean="0"/>
              <a:t> </a:t>
            </a:r>
            <a:endParaRPr lang="en-US" dirty="0" smtClean="0"/>
          </a:p>
          <a:p>
            <a:pPr marL="5429250" lvl="8" indent="-1771650"/>
            <a:r>
              <a:rPr lang="en-US" dirty="0" smtClean="0"/>
              <a:t>Building: PHILADELPHIA, PA 19119</a:t>
            </a:r>
          </a:p>
          <a:p>
            <a:pPr marL="5429250" lvl="8" indent="-1771650"/>
            <a:r>
              <a:rPr lang="en-US" dirty="0" smtClean="0"/>
              <a:t>Electric Cost: $0.08/kWh</a:t>
            </a:r>
          </a:p>
          <a:p>
            <a:pPr marL="5429250" lvl="8" indent="-1771650"/>
            <a:r>
              <a:rPr lang="en-US" dirty="0" smtClean="0"/>
              <a:t>Fuel Cost: $0.32/</a:t>
            </a:r>
            <a:r>
              <a:rPr lang="en-US" dirty="0" err="1" smtClean="0"/>
              <a:t>Therm</a:t>
            </a:r>
            <a:endParaRPr lang="en-US" dirty="0" smtClean="0"/>
          </a:p>
          <a:p>
            <a:pPr marL="5429250" lvl="8" indent="-1771650"/>
            <a:r>
              <a:rPr lang="en-US" dirty="0" smtClean="0"/>
              <a:t>Weather: GBS_04R20_251120</a:t>
            </a:r>
          </a:p>
          <a:p>
            <a:r>
              <a:rPr lang="en-US" dirty="0" smtClean="0"/>
              <a:t>	</a:t>
            </a:r>
            <a:r>
              <a:rPr lang="en-US" b="1"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2123658"/>
          </a:xfrm>
          <a:prstGeom prst="rect">
            <a:avLst/>
          </a:prstGeom>
          <a:noFill/>
        </p:spPr>
        <p:txBody>
          <a:bodyPr wrap="square" rtlCol="0">
            <a:spAutoFit/>
          </a:bodyPr>
          <a:lstStyle/>
          <a:p>
            <a:pPr algn="ctr"/>
            <a:r>
              <a:rPr lang="en-US" sz="2400" dirty="0" smtClean="0">
                <a:latin typeface="Tahoma Small Cap" pitchFamily="34" charset="0"/>
              </a:rPr>
              <a:t>Green Building Design Output</a:t>
            </a:r>
            <a:br>
              <a:rPr lang="en-US" sz="2400" dirty="0" smtClean="0">
                <a:latin typeface="Tahoma Small Cap" pitchFamily="34" charset="0"/>
              </a:rPr>
            </a:br>
            <a:r>
              <a:rPr lang="en-US" sz="2400" dirty="0" smtClean="0">
                <a:latin typeface="Tahoma Small Cap" pitchFamily="34" charset="0"/>
              </a:rPr>
              <a:t>General Information</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1026" name="Picture 2" descr="E:\Thesis\Images\GBSLogoREVRGB_mini.jpg"/>
          <p:cNvPicPr>
            <a:picLocks noChangeAspect="1" noChangeArrowheads="1"/>
          </p:cNvPicPr>
          <p:nvPr/>
        </p:nvPicPr>
        <p:blipFill>
          <a:blip r:embed="rId4"/>
          <a:srcRect/>
          <a:stretch>
            <a:fillRect/>
          </a:stretch>
        </p:blipFill>
        <p:spPr bwMode="auto">
          <a:xfrm>
            <a:off x="14935200" y="1676400"/>
            <a:ext cx="3355975" cy="838200"/>
          </a:xfrm>
          <a:prstGeom prst="rect">
            <a:avLst/>
          </a:prstGeom>
          <a:noFill/>
        </p:spPr>
      </p:pic>
      <p:sp>
        <p:nvSpPr>
          <p:cNvPr id="17" name="TextBox 16"/>
          <p:cNvSpPr txBox="1"/>
          <p:nvPr/>
        </p:nvSpPr>
        <p:spPr>
          <a:xfrm>
            <a:off x="14478000" y="1752600"/>
            <a:ext cx="3429000" cy="369332"/>
          </a:xfrm>
          <a:prstGeom prst="rect">
            <a:avLst/>
          </a:prstGeom>
          <a:no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10134600" y="1524000"/>
            <a:ext cx="8686800" cy="4247317"/>
          </a:xfrm>
          <a:prstGeom prst="rect">
            <a:avLst/>
          </a:prstGeom>
          <a:noFill/>
        </p:spPr>
        <p:txBody>
          <a:bodyPr wrap="square" rtlCol="0">
            <a:spAutoFit/>
          </a:bodyPr>
          <a:lstStyle/>
          <a:p>
            <a:r>
              <a:rPr lang="en-US" b="1" u="sng" dirty="0" smtClean="0"/>
              <a:t>General Information</a:t>
            </a:r>
            <a:r>
              <a:rPr lang="en-US" u="sng" dirty="0" smtClean="0"/>
              <a:t> </a:t>
            </a:r>
            <a:endParaRPr lang="en-US" dirty="0" smtClean="0"/>
          </a:p>
          <a:p>
            <a:r>
              <a:rPr lang="en-US" dirty="0" smtClean="0"/>
              <a:t>Project Title: CHA Science Center New </a:t>
            </a:r>
          </a:p>
          <a:p>
            <a:r>
              <a:rPr lang="en-US" dirty="0" smtClean="0"/>
              <a:t>Template Title: CHA Science Center New  </a:t>
            </a:r>
            <a:br>
              <a:rPr lang="en-US" dirty="0" smtClean="0"/>
            </a:br>
            <a:r>
              <a:rPr lang="en-US" dirty="0" smtClean="0"/>
              <a:t>(Last updated on: 3/27/2009 4:12:00 AM)</a:t>
            </a:r>
          </a:p>
          <a:p>
            <a:r>
              <a:rPr lang="en-US" dirty="0" smtClean="0"/>
              <a:t>Run Title: thin wall</a:t>
            </a:r>
          </a:p>
          <a:p>
            <a:r>
              <a:rPr lang="en-US" dirty="0" smtClean="0"/>
              <a:t>Building Type: School or University</a:t>
            </a:r>
          </a:p>
          <a:p>
            <a:r>
              <a:rPr lang="en-US" dirty="0" smtClean="0"/>
              <a:t>Floor Area: 23,272 ft²</a:t>
            </a:r>
          </a:p>
          <a:p>
            <a:endParaRPr lang="en-US" b="1" u="sng" dirty="0" smtClean="0"/>
          </a:p>
          <a:p>
            <a:pPr marL="5429250" lvl="8" indent="-1771650"/>
            <a:r>
              <a:rPr lang="en-US" b="1" u="sng" dirty="0" smtClean="0"/>
              <a:t>Location Information</a:t>
            </a:r>
            <a:r>
              <a:rPr lang="en-US" u="sng" dirty="0" smtClean="0"/>
              <a:t> </a:t>
            </a:r>
            <a:endParaRPr lang="en-US" dirty="0" smtClean="0"/>
          </a:p>
          <a:p>
            <a:pPr marL="5429250" lvl="8" indent="-1771650"/>
            <a:r>
              <a:rPr lang="en-US" dirty="0" smtClean="0"/>
              <a:t>Building: PHILADELPHIA, PA 19119</a:t>
            </a:r>
          </a:p>
          <a:p>
            <a:pPr marL="5429250" lvl="8" indent="-1771650"/>
            <a:r>
              <a:rPr lang="en-US" dirty="0" smtClean="0"/>
              <a:t>Electric Cost: $0.08/kWh</a:t>
            </a:r>
          </a:p>
          <a:p>
            <a:pPr marL="5429250" lvl="8" indent="-1771650"/>
            <a:r>
              <a:rPr lang="en-US" dirty="0" smtClean="0"/>
              <a:t>Fuel Cost: $0.32/</a:t>
            </a:r>
            <a:r>
              <a:rPr lang="en-US" dirty="0" err="1" smtClean="0"/>
              <a:t>Therm</a:t>
            </a:r>
            <a:endParaRPr lang="en-US" dirty="0" smtClean="0"/>
          </a:p>
          <a:p>
            <a:pPr marL="5429250" lvl="8" indent="-1771650"/>
            <a:r>
              <a:rPr lang="en-US" dirty="0" smtClean="0"/>
              <a:t>Weather: GBS_04R20_251120</a:t>
            </a:r>
          </a:p>
          <a:p>
            <a:r>
              <a:rPr lang="en-US" dirty="0" smtClean="0"/>
              <a:t>	</a:t>
            </a:r>
            <a:r>
              <a:rPr lang="en-US" b="1"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2123658"/>
          </a:xfrm>
          <a:prstGeom prst="rect">
            <a:avLst/>
          </a:prstGeom>
          <a:noFill/>
        </p:spPr>
        <p:txBody>
          <a:bodyPr wrap="square" rtlCol="0">
            <a:spAutoFit/>
          </a:bodyPr>
          <a:lstStyle/>
          <a:p>
            <a:pPr algn="ctr"/>
            <a:r>
              <a:rPr lang="en-US" sz="2400" dirty="0" smtClean="0">
                <a:latin typeface="Tahoma Small Cap" pitchFamily="34" charset="0"/>
              </a:rPr>
              <a:t>Green Building Design Output</a:t>
            </a:r>
            <a:br>
              <a:rPr lang="en-US" sz="2400" dirty="0" smtClean="0">
                <a:latin typeface="Tahoma Small Cap" pitchFamily="34" charset="0"/>
              </a:rPr>
            </a:br>
            <a:r>
              <a:rPr lang="en-US" sz="2400" dirty="0" smtClean="0">
                <a:latin typeface="Tahoma Small Cap" pitchFamily="34" charset="0"/>
              </a:rPr>
              <a:t>General Information</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7" name="TextBox 26"/>
          <p:cNvSpPr txBox="1"/>
          <p:nvPr/>
        </p:nvSpPr>
        <p:spPr>
          <a:xfrm>
            <a:off x="18288000" y="455474"/>
            <a:ext cx="9144000" cy="2123658"/>
          </a:xfrm>
          <a:prstGeom prst="rect">
            <a:avLst/>
          </a:prstGeom>
          <a:noFill/>
        </p:spPr>
        <p:txBody>
          <a:bodyPr wrap="square" rtlCol="0">
            <a:spAutoFit/>
          </a:bodyPr>
          <a:lstStyle/>
          <a:p>
            <a:pPr algn="ctr"/>
            <a:r>
              <a:rPr lang="en-US" sz="2400" dirty="0" smtClean="0">
                <a:latin typeface="Tahoma Small Cap" pitchFamily="34" charset="0"/>
              </a:rPr>
              <a:t>Green Building Design Output</a:t>
            </a:r>
            <a:br>
              <a:rPr lang="en-US" sz="2400" dirty="0" smtClean="0">
                <a:latin typeface="Tahoma Small Cap" pitchFamily="34" charset="0"/>
              </a:rPr>
            </a:br>
            <a:endParaRPr lang="en-US" sz="2400" dirty="0" smtClean="0">
              <a:latin typeface="Tahoma Small Cap" pitchFamily="34" charset="0"/>
            </a:endParaRP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1026" name="Picture 2" descr="E:\Thesis\Images\GBSLogoREVRGB_mini.jpg"/>
          <p:cNvPicPr>
            <a:picLocks noChangeAspect="1" noChangeArrowheads="1"/>
          </p:cNvPicPr>
          <p:nvPr/>
        </p:nvPicPr>
        <p:blipFill>
          <a:blip r:embed="rId4"/>
          <a:srcRect/>
          <a:stretch>
            <a:fillRect/>
          </a:stretch>
        </p:blipFill>
        <p:spPr bwMode="auto">
          <a:xfrm>
            <a:off x="14935200" y="1676400"/>
            <a:ext cx="3355975" cy="838200"/>
          </a:xfrm>
          <a:prstGeom prst="rect">
            <a:avLst/>
          </a:prstGeom>
          <a:noFill/>
        </p:spPr>
      </p:pic>
      <p:sp>
        <p:nvSpPr>
          <p:cNvPr id="17" name="TextBox 16"/>
          <p:cNvSpPr txBox="1"/>
          <p:nvPr/>
        </p:nvSpPr>
        <p:spPr>
          <a:xfrm>
            <a:off x="14478000" y="1752600"/>
            <a:ext cx="3429000" cy="369332"/>
          </a:xfrm>
          <a:prstGeom prst="rect">
            <a:avLst/>
          </a:prstGeom>
          <a:noFill/>
        </p:spPr>
        <p:txBody>
          <a:bodyPr wrap="square" rtlCol="0">
            <a:spAutoFit/>
          </a:bodyPr>
          <a:lstStyle/>
          <a:p>
            <a:endParaRPr lang="en-US" dirty="0"/>
          </a:p>
        </p:txBody>
      </p:sp>
      <p:graphicFrame>
        <p:nvGraphicFramePr>
          <p:cNvPr id="30" name="Table 29"/>
          <p:cNvGraphicFramePr>
            <a:graphicFrameLocks noGrp="1"/>
          </p:cNvGraphicFramePr>
          <p:nvPr/>
        </p:nvGraphicFramePr>
        <p:xfrm>
          <a:off x="22936200" y="1600200"/>
          <a:ext cx="3124200" cy="4643525"/>
        </p:xfrm>
        <a:graphic>
          <a:graphicData uri="http://schemas.openxmlformats.org/drawingml/2006/table">
            <a:tbl>
              <a:tblPr/>
              <a:tblGrid>
                <a:gridCol w="688963"/>
                <a:gridCol w="654730"/>
                <a:gridCol w="1780507"/>
              </a:tblGrid>
              <a:tr h="187966">
                <a:tc gridSpan="3">
                  <a:txBody>
                    <a:bodyPr/>
                    <a:lstStyle/>
                    <a:p>
                      <a:pPr marL="0" marR="0">
                        <a:lnSpc>
                          <a:spcPct val="115000"/>
                        </a:lnSpc>
                        <a:spcBef>
                          <a:spcPts val="0"/>
                        </a:spcBef>
                        <a:spcAft>
                          <a:spcPts val="0"/>
                        </a:spcAft>
                      </a:pPr>
                      <a:r>
                        <a:rPr lang="en-US" sz="1000" b="1" u="sng" dirty="0">
                          <a:latin typeface="Arial"/>
                          <a:ea typeface="Times New Roman"/>
                          <a:cs typeface="Times New Roman"/>
                        </a:rPr>
                        <a:t>Estimated Energy &amp; Cost Summary</a:t>
                      </a:r>
                      <a:r>
                        <a:rPr lang="en-US" sz="1000" u="sng" dirty="0">
                          <a:latin typeface="Arial"/>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511341">
                <a:tc>
                  <a:txBody>
                    <a:bodyPr/>
                    <a:lstStyle/>
                    <a:p>
                      <a:pPr marL="0" marR="0">
                        <a:lnSpc>
                          <a:spcPct val="115000"/>
                        </a:lnSpc>
                        <a:spcBef>
                          <a:spcPts val="0"/>
                        </a:spcBef>
                        <a:spcAft>
                          <a:spcPts val="0"/>
                        </a:spcAft>
                      </a:pPr>
                      <a:r>
                        <a:rPr lang="en-US" sz="1000">
                          <a:latin typeface="Arial"/>
                          <a:ea typeface="Times New Roman"/>
                          <a:cs typeface="Times New Roman"/>
                        </a:rPr>
                        <a:t>Annual Energy Cost</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$19,950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a:lnSpc>
                          <a:spcPct val="115000"/>
                        </a:lnSpc>
                      </a:pPr>
                      <a:endParaRPr lang="en-US" sz="1000">
                        <a:latin typeface="Calibri"/>
                        <a:ea typeface="Times New Roman"/>
                      </a:endParaRPr>
                    </a:p>
                  </a:txBody>
                  <a:tcPr marL="14242" marR="14242" marT="14242" marB="14242" anchor="ctr">
                    <a:lnL>
                      <a:noFill/>
                    </a:lnL>
                    <a:lnR>
                      <a:noFill/>
                    </a:lnR>
                    <a:lnT>
                      <a:noFill/>
                    </a:lnT>
                    <a:lnB>
                      <a:noFill/>
                    </a:lnB>
                  </a:tcPr>
                </a:tc>
              </a:tr>
              <a:tr h="349653">
                <a:tc>
                  <a:txBody>
                    <a:bodyPr/>
                    <a:lstStyle/>
                    <a:p>
                      <a:pPr marL="0" marR="0">
                        <a:lnSpc>
                          <a:spcPct val="115000"/>
                        </a:lnSpc>
                        <a:spcBef>
                          <a:spcPts val="0"/>
                        </a:spcBef>
                        <a:spcAft>
                          <a:spcPts val="0"/>
                        </a:spcAft>
                      </a:pPr>
                      <a:r>
                        <a:rPr lang="en-US" sz="1000" dirty="0">
                          <a:latin typeface="Arial"/>
                          <a:ea typeface="Times New Roman"/>
                          <a:cs typeface="Times New Roman"/>
                        </a:rPr>
                        <a:t>Lifecycle* Cost</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$271,719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a:lnSpc>
                          <a:spcPct val="115000"/>
                        </a:lnSpc>
                      </a:pPr>
                      <a:endParaRPr lang="en-US" sz="1000" dirty="0">
                        <a:latin typeface="Calibri"/>
                        <a:ea typeface="Times New Roman"/>
                      </a:endParaRPr>
                    </a:p>
                  </a:txBody>
                  <a:tcPr marL="14242" marR="14242" marT="14242" marB="14242" anchor="ctr">
                    <a:lnL>
                      <a:noFill/>
                    </a:lnL>
                    <a:lnR>
                      <a:noFill/>
                    </a:lnR>
                    <a:lnT>
                      <a:noFill/>
                    </a:lnT>
                    <a:lnB>
                      <a:noFill/>
                    </a:lnB>
                  </a:tcPr>
                </a:tc>
              </a:tr>
              <a:tr h="187966">
                <a:tc gridSpan="3">
                  <a:txBody>
                    <a:bodyPr/>
                    <a:lstStyle/>
                    <a:p>
                      <a:pPr marL="0" marR="0">
                        <a:lnSpc>
                          <a:spcPct val="115000"/>
                        </a:lnSpc>
                        <a:spcBef>
                          <a:spcPts val="0"/>
                        </a:spcBef>
                        <a:spcAft>
                          <a:spcPts val="0"/>
                        </a:spcAft>
                      </a:pPr>
                      <a:r>
                        <a:rPr lang="en-US" sz="1000">
                          <a:latin typeface="Arial"/>
                          <a:ea typeface="Times New Roman"/>
                          <a:cs typeface="Times New Roman"/>
                        </a:rPr>
                        <a:t>Annual CO</a:t>
                      </a:r>
                      <a:r>
                        <a:rPr lang="en-US" sz="1000" baseline="-25000">
                          <a:latin typeface="Arial"/>
                          <a:ea typeface="Times New Roman"/>
                          <a:cs typeface="Times New Roman"/>
                        </a:rPr>
                        <a:t>2</a:t>
                      </a:r>
                      <a:r>
                        <a:rPr lang="en-US" sz="1000">
                          <a:latin typeface="Arial"/>
                          <a:ea typeface="Times New Roman"/>
                          <a:cs typeface="Times New Roman"/>
                        </a:rPr>
                        <a:t> Emissions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Electric</a:t>
                      </a:r>
                      <a:r>
                        <a:rPr lang="en-US" sz="1000" baseline="30000">
                          <a:latin typeface="Arial"/>
                          <a:ea typeface="Times New Roman"/>
                          <a:cs typeface="Times New Roman"/>
                        </a:rPr>
                        <a:t>†</a:t>
                      </a:r>
                      <a:r>
                        <a:rPr lang="en-US" sz="1000">
                          <a:latin typeface="Arial"/>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124.3</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tons</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r>
              <a:tr h="268713">
                <a:tc>
                  <a:txBody>
                    <a:bodyPr/>
                    <a:lstStyle/>
                    <a:p>
                      <a:pPr marL="0" marR="0" algn="r">
                        <a:lnSpc>
                          <a:spcPct val="115000"/>
                        </a:lnSpc>
                        <a:spcBef>
                          <a:spcPts val="0"/>
                        </a:spcBef>
                        <a:spcAft>
                          <a:spcPts val="0"/>
                        </a:spcAft>
                      </a:pPr>
                      <a:r>
                        <a:rPr lang="en-US" sz="1000">
                          <a:latin typeface="Arial"/>
                          <a:ea typeface="Times New Roman"/>
                          <a:cs typeface="Times New Roman"/>
                        </a:rPr>
                        <a:t>Onsite Fuel</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67.7</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tons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349653">
                <a:tc>
                  <a:txBody>
                    <a:bodyPr/>
                    <a:lstStyle/>
                    <a:p>
                      <a:pPr marL="0" marR="0" algn="r">
                        <a:lnSpc>
                          <a:spcPct val="115000"/>
                        </a:lnSpc>
                        <a:spcBef>
                          <a:spcPts val="0"/>
                        </a:spcBef>
                        <a:spcAft>
                          <a:spcPts val="0"/>
                        </a:spcAft>
                      </a:pPr>
                      <a:r>
                        <a:rPr lang="en-US" sz="1000">
                          <a:latin typeface="Arial"/>
                          <a:ea typeface="Times New Roman"/>
                          <a:cs typeface="Times New Roman"/>
                        </a:rPr>
                        <a:t>Large SUV Equivalent</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17.5</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Large SUV's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187966">
                <a:tc gridSpan="3">
                  <a:txBody>
                    <a:bodyPr/>
                    <a:lstStyle/>
                    <a:p>
                      <a:pPr marL="0" marR="0">
                        <a:lnSpc>
                          <a:spcPct val="115000"/>
                        </a:lnSpc>
                        <a:spcBef>
                          <a:spcPts val="0"/>
                        </a:spcBef>
                        <a:spcAft>
                          <a:spcPts val="0"/>
                        </a:spcAft>
                      </a:pPr>
                      <a:r>
                        <a:rPr lang="en-US" sz="1000">
                          <a:latin typeface="Arial"/>
                          <a:ea typeface="Times New Roman"/>
                          <a:cs typeface="Times New Roman"/>
                        </a:rPr>
                        <a:t>Annual Energy</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Electric</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216,010</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kWh</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Fuel</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11,680</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Therms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673028">
                <a:tc>
                  <a:txBody>
                    <a:bodyPr/>
                    <a:lstStyle/>
                    <a:p>
                      <a:pPr marL="0" marR="0">
                        <a:lnSpc>
                          <a:spcPct val="115000"/>
                        </a:lnSpc>
                        <a:spcBef>
                          <a:spcPts val="0"/>
                        </a:spcBef>
                        <a:spcAft>
                          <a:spcPts val="0"/>
                        </a:spcAft>
                      </a:pPr>
                      <a:r>
                        <a:rPr lang="en-US" sz="1000" dirty="0">
                          <a:latin typeface="Arial"/>
                          <a:ea typeface="Times New Roman"/>
                          <a:cs typeface="Times New Roman"/>
                        </a:rPr>
                        <a:t>Annual Peak Electric Demand</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132.8</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kW</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r>
              <a:tr h="187966">
                <a:tc gridSpan="3">
                  <a:txBody>
                    <a:bodyPr/>
                    <a:lstStyle/>
                    <a:p>
                      <a:pPr marL="0" marR="0">
                        <a:lnSpc>
                          <a:spcPct val="115000"/>
                        </a:lnSpc>
                        <a:spcBef>
                          <a:spcPts val="0"/>
                        </a:spcBef>
                        <a:spcAft>
                          <a:spcPts val="0"/>
                        </a:spcAft>
                      </a:pPr>
                      <a:r>
                        <a:rPr lang="en-US" sz="1000" dirty="0">
                          <a:latin typeface="Arial"/>
                          <a:ea typeface="Times New Roman"/>
                          <a:cs typeface="Times New Roman"/>
                        </a:rPr>
                        <a:t>Lifecycle* Energy</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Electric</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6,480,297</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kWh</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Fuel</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350,397</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Therms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499320">
                <a:tc gridSpan="3">
                  <a:txBody>
                    <a:bodyPr/>
                    <a:lstStyle/>
                    <a:p>
                      <a:pPr marL="228600" marR="0" indent="-228600">
                        <a:lnSpc>
                          <a:spcPct val="115000"/>
                        </a:lnSpc>
                        <a:spcBef>
                          <a:spcPts val="0"/>
                        </a:spcBef>
                        <a:spcAft>
                          <a:spcPts val="0"/>
                        </a:spcAft>
                      </a:pPr>
                      <a:r>
                        <a:rPr lang="en-US" sz="800" dirty="0">
                          <a:latin typeface="Arial"/>
                          <a:ea typeface="Times New Roman"/>
                          <a:cs typeface="Times New Roman"/>
                        </a:rPr>
                        <a:t>* 30 -year life and 6.1 % discount rate for costs. </a:t>
                      </a:r>
                      <a:r>
                        <a:rPr lang="en-US" sz="800" dirty="0" smtClean="0">
                          <a:latin typeface="Arial"/>
                          <a:ea typeface="Times New Roman"/>
                          <a:cs typeface="Times New Roman"/>
                        </a:rPr>
                        <a:t/>
                      </a:r>
                      <a:br>
                        <a:rPr lang="en-US" sz="800" dirty="0" smtClean="0">
                          <a:latin typeface="Arial"/>
                          <a:ea typeface="Times New Roman"/>
                          <a:cs typeface="Times New Roman"/>
                        </a:rPr>
                      </a:br>
                      <a:r>
                        <a:rPr lang="en-US" sz="800" dirty="0" smtClean="0">
                          <a:latin typeface="Arial"/>
                          <a:ea typeface="Times New Roman"/>
                          <a:cs typeface="Times New Roman"/>
                        </a:rPr>
                        <a:t>† </a:t>
                      </a:r>
                      <a:r>
                        <a:rPr lang="en-US" sz="800" dirty="0">
                          <a:latin typeface="Arial"/>
                          <a:ea typeface="Times New Roman"/>
                          <a:cs typeface="Times New Roman"/>
                        </a:rPr>
                        <a:t>Does not include electric transmission losses </a:t>
                      </a:r>
                      <a:r>
                        <a:rPr lang="en-US" sz="800" dirty="0" smtClean="0">
                          <a:latin typeface="Arial"/>
                          <a:ea typeface="Times New Roman"/>
                          <a:cs typeface="Times New Roman"/>
                        </a:rPr>
                        <a:t/>
                      </a:r>
                      <a:br>
                        <a:rPr lang="en-US" sz="800" dirty="0" smtClean="0">
                          <a:latin typeface="Arial"/>
                          <a:ea typeface="Times New Roman"/>
                          <a:cs typeface="Times New Roman"/>
                        </a:rPr>
                      </a:br>
                      <a:r>
                        <a:rPr lang="en-US" sz="800" dirty="0" smtClean="0">
                          <a:latin typeface="Arial"/>
                          <a:ea typeface="Times New Roman"/>
                          <a:cs typeface="Times New Roman"/>
                        </a:rPr>
                        <a:t>or </a:t>
                      </a:r>
                      <a:r>
                        <a:rPr lang="en-US" sz="800" dirty="0">
                          <a:latin typeface="Arial"/>
                          <a:ea typeface="Times New Roman"/>
                          <a:cs typeface="Times New Roman"/>
                        </a:rPr>
                        <a:t>the renewable and natural ventilation potential. </a:t>
                      </a:r>
                      <a:endParaRPr lang="en-US" sz="800" dirty="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graphicFrame>
        <p:nvGraphicFramePr>
          <p:cNvPr id="32" name="Table 31"/>
          <p:cNvGraphicFramePr>
            <a:graphicFrameLocks noGrp="1"/>
          </p:cNvGraphicFramePr>
          <p:nvPr/>
        </p:nvGraphicFramePr>
        <p:xfrm>
          <a:off x="18669000" y="1600200"/>
          <a:ext cx="3124200" cy="4643525"/>
        </p:xfrm>
        <a:graphic>
          <a:graphicData uri="http://schemas.openxmlformats.org/drawingml/2006/table">
            <a:tbl>
              <a:tblPr/>
              <a:tblGrid>
                <a:gridCol w="688963"/>
                <a:gridCol w="654730"/>
                <a:gridCol w="1780507"/>
              </a:tblGrid>
              <a:tr h="187966">
                <a:tc gridSpan="3">
                  <a:txBody>
                    <a:bodyPr/>
                    <a:lstStyle/>
                    <a:p>
                      <a:pPr marL="0" marR="0">
                        <a:lnSpc>
                          <a:spcPct val="115000"/>
                        </a:lnSpc>
                        <a:spcBef>
                          <a:spcPts val="0"/>
                        </a:spcBef>
                        <a:spcAft>
                          <a:spcPts val="0"/>
                        </a:spcAft>
                      </a:pPr>
                      <a:r>
                        <a:rPr lang="en-US" sz="1000" b="1" u="sng" dirty="0">
                          <a:latin typeface="Arial"/>
                          <a:ea typeface="Times New Roman"/>
                          <a:cs typeface="Times New Roman"/>
                        </a:rPr>
                        <a:t>Estimated Energy &amp; Cost Summary</a:t>
                      </a:r>
                      <a:r>
                        <a:rPr lang="en-US" sz="1000" u="sng" dirty="0">
                          <a:latin typeface="Arial"/>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511341">
                <a:tc>
                  <a:txBody>
                    <a:bodyPr/>
                    <a:lstStyle/>
                    <a:p>
                      <a:pPr marL="0" marR="0">
                        <a:lnSpc>
                          <a:spcPct val="115000"/>
                        </a:lnSpc>
                        <a:spcBef>
                          <a:spcPts val="0"/>
                        </a:spcBef>
                        <a:spcAft>
                          <a:spcPts val="0"/>
                        </a:spcAft>
                      </a:pPr>
                      <a:r>
                        <a:rPr lang="en-US" sz="1000">
                          <a:latin typeface="Arial"/>
                          <a:ea typeface="Times New Roman"/>
                          <a:cs typeface="Times New Roman"/>
                        </a:rPr>
                        <a:t>Annual Energy Cost</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a:t>
                      </a:r>
                      <a:r>
                        <a:rPr lang="en-US" sz="1000" dirty="0" smtClean="0">
                          <a:latin typeface="Arial"/>
                          <a:ea typeface="Times New Roman"/>
                          <a:cs typeface="Times New Roman"/>
                        </a:rPr>
                        <a:t>19,996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a:lnSpc>
                          <a:spcPct val="115000"/>
                        </a:lnSpc>
                      </a:pPr>
                      <a:endParaRPr lang="en-US" sz="1000" dirty="0">
                        <a:latin typeface="Calibri"/>
                        <a:ea typeface="Times New Roman"/>
                      </a:endParaRPr>
                    </a:p>
                  </a:txBody>
                  <a:tcPr marL="14242" marR="14242" marT="14242" marB="14242" anchor="ctr">
                    <a:lnL>
                      <a:noFill/>
                    </a:lnL>
                    <a:lnR>
                      <a:noFill/>
                    </a:lnR>
                    <a:lnT>
                      <a:noFill/>
                    </a:lnT>
                    <a:lnB>
                      <a:noFill/>
                    </a:lnB>
                  </a:tcPr>
                </a:tc>
              </a:tr>
              <a:tr h="349653">
                <a:tc>
                  <a:txBody>
                    <a:bodyPr/>
                    <a:lstStyle/>
                    <a:p>
                      <a:pPr marL="0" marR="0">
                        <a:lnSpc>
                          <a:spcPct val="115000"/>
                        </a:lnSpc>
                        <a:spcBef>
                          <a:spcPts val="0"/>
                        </a:spcBef>
                        <a:spcAft>
                          <a:spcPts val="0"/>
                        </a:spcAft>
                      </a:pPr>
                      <a:r>
                        <a:rPr lang="en-US" sz="1000" dirty="0">
                          <a:latin typeface="Arial"/>
                          <a:ea typeface="Times New Roman"/>
                          <a:cs typeface="Times New Roman"/>
                        </a:rPr>
                        <a:t>Lifecycle* Cost</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a:latin typeface="Arial"/>
                          <a:ea typeface="Times New Roman"/>
                          <a:cs typeface="Times New Roman"/>
                        </a:rPr>
                        <a:t>$</a:t>
                      </a:r>
                      <a:r>
                        <a:rPr lang="en-US" sz="1000" dirty="0" smtClean="0">
                          <a:latin typeface="Arial"/>
                          <a:ea typeface="Times New Roman"/>
                          <a:cs typeface="Times New Roman"/>
                        </a:rPr>
                        <a:t>272,346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a:lnSpc>
                          <a:spcPct val="115000"/>
                        </a:lnSpc>
                      </a:pPr>
                      <a:endParaRPr lang="en-US" sz="1000" dirty="0">
                        <a:latin typeface="Calibri"/>
                        <a:ea typeface="Times New Roman"/>
                      </a:endParaRPr>
                    </a:p>
                  </a:txBody>
                  <a:tcPr marL="14242" marR="14242" marT="14242" marB="14242" anchor="ctr">
                    <a:lnL>
                      <a:noFill/>
                    </a:lnL>
                    <a:lnR>
                      <a:noFill/>
                    </a:lnR>
                    <a:lnT>
                      <a:noFill/>
                    </a:lnT>
                    <a:lnB>
                      <a:noFill/>
                    </a:lnB>
                  </a:tcPr>
                </a:tc>
              </a:tr>
              <a:tr h="187966">
                <a:tc gridSpan="3">
                  <a:txBody>
                    <a:bodyPr/>
                    <a:lstStyle/>
                    <a:p>
                      <a:pPr marL="0" marR="0">
                        <a:lnSpc>
                          <a:spcPct val="115000"/>
                        </a:lnSpc>
                        <a:spcBef>
                          <a:spcPts val="0"/>
                        </a:spcBef>
                        <a:spcAft>
                          <a:spcPts val="0"/>
                        </a:spcAft>
                      </a:pPr>
                      <a:r>
                        <a:rPr lang="en-US" sz="1000">
                          <a:latin typeface="Arial"/>
                          <a:ea typeface="Times New Roman"/>
                          <a:cs typeface="Times New Roman"/>
                        </a:rPr>
                        <a:t>Annual CO</a:t>
                      </a:r>
                      <a:r>
                        <a:rPr lang="en-US" sz="1000" baseline="-25000">
                          <a:latin typeface="Arial"/>
                          <a:ea typeface="Times New Roman"/>
                          <a:cs typeface="Times New Roman"/>
                        </a:rPr>
                        <a:t>2</a:t>
                      </a:r>
                      <a:r>
                        <a:rPr lang="en-US" sz="1000">
                          <a:latin typeface="Arial"/>
                          <a:ea typeface="Times New Roman"/>
                          <a:cs typeface="Times New Roman"/>
                        </a:rPr>
                        <a:t> Emissions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Electric</a:t>
                      </a:r>
                      <a:r>
                        <a:rPr lang="en-US" sz="1000" baseline="30000">
                          <a:latin typeface="Arial"/>
                          <a:ea typeface="Times New Roman"/>
                          <a:cs typeface="Times New Roman"/>
                        </a:rPr>
                        <a:t>†</a:t>
                      </a:r>
                      <a:r>
                        <a:rPr lang="en-US" sz="1000">
                          <a:latin typeface="Arial"/>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124.6</a:t>
                      </a:r>
                      <a:r>
                        <a:rPr lang="en-US" sz="1000" dirty="0" smtClean="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tons</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r>
              <a:tr h="268713">
                <a:tc>
                  <a:txBody>
                    <a:bodyPr/>
                    <a:lstStyle/>
                    <a:p>
                      <a:pPr marL="0" marR="0" algn="r">
                        <a:lnSpc>
                          <a:spcPct val="115000"/>
                        </a:lnSpc>
                        <a:spcBef>
                          <a:spcPts val="0"/>
                        </a:spcBef>
                        <a:spcAft>
                          <a:spcPts val="0"/>
                        </a:spcAft>
                      </a:pPr>
                      <a:r>
                        <a:rPr lang="en-US" sz="1000">
                          <a:latin typeface="Arial"/>
                          <a:ea typeface="Times New Roman"/>
                          <a:cs typeface="Times New Roman"/>
                        </a:rPr>
                        <a:t>Onsite Fuel</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67.9</a:t>
                      </a:r>
                      <a:r>
                        <a:rPr lang="en-US" sz="1000" dirty="0" smtClean="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tons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349653">
                <a:tc>
                  <a:txBody>
                    <a:bodyPr/>
                    <a:lstStyle/>
                    <a:p>
                      <a:pPr marL="0" marR="0" algn="r">
                        <a:lnSpc>
                          <a:spcPct val="115000"/>
                        </a:lnSpc>
                        <a:spcBef>
                          <a:spcPts val="0"/>
                        </a:spcBef>
                        <a:spcAft>
                          <a:spcPts val="0"/>
                        </a:spcAft>
                      </a:pPr>
                      <a:r>
                        <a:rPr lang="en-US" sz="1000">
                          <a:latin typeface="Arial"/>
                          <a:ea typeface="Times New Roman"/>
                          <a:cs typeface="Times New Roman"/>
                        </a:rPr>
                        <a:t>Large SUV Equivalent</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a:latin typeface="Arial"/>
                          <a:ea typeface="Times New Roman"/>
                          <a:cs typeface="Times New Roman"/>
                        </a:rPr>
                        <a:t>17.5</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Large SUV's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187966">
                <a:tc gridSpan="3">
                  <a:txBody>
                    <a:bodyPr/>
                    <a:lstStyle/>
                    <a:p>
                      <a:pPr marL="0" marR="0">
                        <a:lnSpc>
                          <a:spcPct val="115000"/>
                        </a:lnSpc>
                        <a:spcBef>
                          <a:spcPts val="0"/>
                        </a:spcBef>
                        <a:spcAft>
                          <a:spcPts val="0"/>
                        </a:spcAft>
                      </a:pPr>
                      <a:r>
                        <a:rPr lang="en-US" sz="1000">
                          <a:latin typeface="Arial"/>
                          <a:ea typeface="Times New Roman"/>
                          <a:cs typeface="Times New Roman"/>
                        </a:rPr>
                        <a:t>Annual Energy</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Electric</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216,543</a:t>
                      </a:r>
                      <a:r>
                        <a:rPr lang="en-US" sz="1000" dirty="0" smtClean="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kWh</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r>
              <a:tr h="143495">
                <a:tc>
                  <a:txBody>
                    <a:bodyPr/>
                    <a:lstStyle/>
                    <a:p>
                      <a:pPr marL="0" marR="0" algn="r">
                        <a:lnSpc>
                          <a:spcPct val="115000"/>
                        </a:lnSpc>
                        <a:spcBef>
                          <a:spcPts val="0"/>
                        </a:spcBef>
                        <a:spcAft>
                          <a:spcPts val="0"/>
                        </a:spcAft>
                      </a:pPr>
                      <a:r>
                        <a:rPr lang="en-US" sz="1000">
                          <a:latin typeface="Arial"/>
                          <a:ea typeface="Times New Roman"/>
                          <a:cs typeface="Times New Roman"/>
                        </a:rPr>
                        <a:t>Fuel</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11,699</a:t>
                      </a:r>
                      <a:r>
                        <a:rPr lang="en-US" sz="1000" dirty="0" smtClean="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Therms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673028">
                <a:tc>
                  <a:txBody>
                    <a:bodyPr/>
                    <a:lstStyle/>
                    <a:p>
                      <a:pPr marL="0" marR="0">
                        <a:lnSpc>
                          <a:spcPct val="115000"/>
                        </a:lnSpc>
                        <a:spcBef>
                          <a:spcPts val="0"/>
                        </a:spcBef>
                        <a:spcAft>
                          <a:spcPts val="0"/>
                        </a:spcAft>
                      </a:pPr>
                      <a:r>
                        <a:rPr lang="en-US" sz="1000" dirty="0">
                          <a:latin typeface="Arial"/>
                          <a:ea typeface="Times New Roman"/>
                          <a:cs typeface="Times New Roman"/>
                        </a:rPr>
                        <a:t>Annual Peak Electric Demand</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133.0</a:t>
                      </a:r>
                      <a:r>
                        <a:rPr lang="en-US" sz="1000" dirty="0" smtClean="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dirty="0">
                          <a:latin typeface="Arial"/>
                          <a:ea typeface="Times New Roman"/>
                          <a:cs typeface="Times New Roman"/>
                        </a:rPr>
                        <a:t>kW</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r>
              <a:tr h="187966">
                <a:tc gridSpan="3">
                  <a:txBody>
                    <a:bodyPr/>
                    <a:lstStyle/>
                    <a:p>
                      <a:pPr marL="0" marR="0">
                        <a:lnSpc>
                          <a:spcPct val="115000"/>
                        </a:lnSpc>
                        <a:spcBef>
                          <a:spcPts val="0"/>
                        </a:spcBef>
                        <a:spcAft>
                          <a:spcPts val="0"/>
                        </a:spcAft>
                      </a:pPr>
                      <a:r>
                        <a:rPr lang="en-US" sz="1000" dirty="0">
                          <a:latin typeface="Arial"/>
                          <a:ea typeface="Times New Roman"/>
                          <a:cs typeface="Times New Roman"/>
                        </a:rPr>
                        <a:t>Lifecycle* Energy</a:t>
                      </a:r>
                      <a:r>
                        <a:rPr lang="en-US" sz="1000" dirty="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Electric</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6,496,296</a:t>
                      </a:r>
                      <a:r>
                        <a:rPr lang="en-US" sz="1000" dirty="0" smtClean="0">
                          <a:latin typeface="Tahoma"/>
                          <a:ea typeface="Times New Roman"/>
                          <a:cs typeface="Times New Roman"/>
                        </a:rPr>
                        <a:t> </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kWh</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187966">
                <a:tc>
                  <a:txBody>
                    <a:bodyPr/>
                    <a:lstStyle/>
                    <a:p>
                      <a:pPr marL="0" marR="0" algn="r">
                        <a:lnSpc>
                          <a:spcPct val="115000"/>
                        </a:lnSpc>
                        <a:spcBef>
                          <a:spcPts val="0"/>
                        </a:spcBef>
                        <a:spcAft>
                          <a:spcPts val="0"/>
                        </a:spcAft>
                      </a:pPr>
                      <a:r>
                        <a:rPr lang="en-US" sz="1000">
                          <a:latin typeface="Arial"/>
                          <a:ea typeface="Times New Roman"/>
                          <a:cs typeface="Times New Roman"/>
                        </a:rPr>
                        <a:t>Fuel</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latin typeface="Arial"/>
                          <a:ea typeface="Times New Roman"/>
                          <a:cs typeface="Times New Roman"/>
                        </a:rPr>
                        <a:t>350,964</a:t>
                      </a:r>
                      <a:endParaRPr lang="en-US" sz="1000" dirty="0">
                        <a:latin typeface="Calibri"/>
                        <a:ea typeface="Calibri"/>
                        <a:cs typeface="Times New Roman"/>
                      </a:endParaRPr>
                    </a:p>
                  </a:txBody>
                  <a:tcPr marL="14242" marR="14242" marT="14242" marB="14242" anchor="ctr">
                    <a:lnL>
                      <a:noFill/>
                    </a:lnL>
                    <a:lnR>
                      <a:noFill/>
                    </a:lnR>
                    <a:lnT>
                      <a:noFill/>
                    </a:lnT>
                    <a:lnB>
                      <a:noFill/>
                    </a:lnB>
                  </a:tcPr>
                </a:tc>
                <a:tc>
                  <a:txBody>
                    <a:bodyPr/>
                    <a:lstStyle/>
                    <a:p>
                      <a:pPr marL="0" marR="0">
                        <a:lnSpc>
                          <a:spcPct val="115000"/>
                        </a:lnSpc>
                        <a:spcBef>
                          <a:spcPts val="0"/>
                        </a:spcBef>
                        <a:spcAft>
                          <a:spcPts val="0"/>
                        </a:spcAft>
                      </a:pPr>
                      <a:r>
                        <a:rPr lang="en-US" sz="1000">
                          <a:latin typeface="Arial"/>
                          <a:ea typeface="Times New Roman"/>
                          <a:cs typeface="Times New Roman"/>
                        </a:rPr>
                        <a:t>Therms</a:t>
                      </a:r>
                      <a:r>
                        <a:rPr lang="en-US" sz="1000">
                          <a:latin typeface="Tahoma"/>
                          <a:ea typeface="Times New Roman"/>
                          <a:cs typeface="Times New Roman"/>
                        </a:rPr>
                        <a:t> </a:t>
                      </a:r>
                      <a:endParaRPr lang="en-US" sz="1000">
                        <a:latin typeface="Calibri"/>
                        <a:ea typeface="Calibri"/>
                        <a:cs typeface="Times New Roman"/>
                      </a:endParaRPr>
                    </a:p>
                  </a:txBody>
                  <a:tcPr marL="14242" marR="14242" marT="14242" marB="14242" anchor="ctr">
                    <a:lnL>
                      <a:noFill/>
                    </a:lnL>
                    <a:lnR>
                      <a:noFill/>
                    </a:lnR>
                    <a:lnT>
                      <a:noFill/>
                    </a:lnT>
                    <a:lnB>
                      <a:noFill/>
                    </a:lnB>
                  </a:tcPr>
                </a:tc>
              </a:tr>
              <a:tr h="499320">
                <a:tc gridSpan="3">
                  <a:txBody>
                    <a:bodyPr/>
                    <a:lstStyle/>
                    <a:p>
                      <a:pPr marL="228600" marR="0" indent="-228600">
                        <a:lnSpc>
                          <a:spcPct val="115000"/>
                        </a:lnSpc>
                        <a:spcBef>
                          <a:spcPts val="0"/>
                        </a:spcBef>
                        <a:spcAft>
                          <a:spcPts val="0"/>
                        </a:spcAft>
                      </a:pPr>
                      <a:r>
                        <a:rPr lang="en-US" sz="800" dirty="0">
                          <a:latin typeface="Arial"/>
                          <a:ea typeface="Times New Roman"/>
                          <a:cs typeface="Times New Roman"/>
                        </a:rPr>
                        <a:t>* 30 -year life and 6.1 % discount rate for costs. </a:t>
                      </a:r>
                      <a:r>
                        <a:rPr lang="en-US" sz="800" dirty="0" smtClean="0">
                          <a:latin typeface="Arial"/>
                          <a:ea typeface="Times New Roman"/>
                          <a:cs typeface="Times New Roman"/>
                        </a:rPr>
                        <a:t/>
                      </a:r>
                      <a:br>
                        <a:rPr lang="en-US" sz="800" dirty="0" smtClean="0">
                          <a:latin typeface="Arial"/>
                          <a:ea typeface="Times New Roman"/>
                          <a:cs typeface="Times New Roman"/>
                        </a:rPr>
                      </a:br>
                      <a:r>
                        <a:rPr lang="en-US" sz="800" dirty="0" smtClean="0">
                          <a:latin typeface="Arial"/>
                          <a:ea typeface="Times New Roman"/>
                          <a:cs typeface="Times New Roman"/>
                        </a:rPr>
                        <a:t>† </a:t>
                      </a:r>
                      <a:r>
                        <a:rPr lang="en-US" sz="800" dirty="0">
                          <a:latin typeface="Arial"/>
                          <a:ea typeface="Times New Roman"/>
                          <a:cs typeface="Times New Roman"/>
                        </a:rPr>
                        <a:t>Does not include electric transmission losses </a:t>
                      </a:r>
                      <a:r>
                        <a:rPr lang="en-US" sz="800" dirty="0" smtClean="0">
                          <a:latin typeface="Arial"/>
                          <a:ea typeface="Times New Roman"/>
                          <a:cs typeface="Times New Roman"/>
                        </a:rPr>
                        <a:t/>
                      </a:r>
                      <a:br>
                        <a:rPr lang="en-US" sz="800" dirty="0" smtClean="0">
                          <a:latin typeface="Arial"/>
                          <a:ea typeface="Times New Roman"/>
                          <a:cs typeface="Times New Roman"/>
                        </a:rPr>
                      </a:br>
                      <a:r>
                        <a:rPr lang="en-US" sz="800" dirty="0" smtClean="0">
                          <a:latin typeface="Arial"/>
                          <a:ea typeface="Times New Roman"/>
                          <a:cs typeface="Times New Roman"/>
                        </a:rPr>
                        <a:t>or </a:t>
                      </a:r>
                      <a:r>
                        <a:rPr lang="en-US" sz="800" dirty="0">
                          <a:latin typeface="Arial"/>
                          <a:ea typeface="Times New Roman"/>
                          <a:cs typeface="Times New Roman"/>
                        </a:rPr>
                        <a:t>the renewable and natural ventilation potential. </a:t>
                      </a:r>
                      <a:endParaRPr lang="en-US" sz="800" dirty="0">
                        <a:latin typeface="Calibri"/>
                        <a:ea typeface="Calibri"/>
                        <a:cs typeface="Times New Roman"/>
                      </a:endParaRPr>
                    </a:p>
                  </a:txBody>
                  <a:tcPr marL="14242" marR="14242" marT="14242" marB="14242" anchor="ctr">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
        <p:nvSpPr>
          <p:cNvPr id="33" name="TextBox 32"/>
          <p:cNvSpPr txBox="1"/>
          <p:nvPr/>
        </p:nvSpPr>
        <p:spPr>
          <a:xfrm>
            <a:off x="18516600" y="990600"/>
            <a:ext cx="3276600" cy="369332"/>
          </a:xfrm>
          <a:prstGeom prst="rect">
            <a:avLst/>
          </a:prstGeom>
          <a:noFill/>
        </p:spPr>
        <p:txBody>
          <a:bodyPr wrap="square" rtlCol="0">
            <a:spAutoFit/>
          </a:bodyPr>
          <a:lstStyle/>
          <a:p>
            <a:r>
              <a:rPr lang="en-US" dirty="0" smtClean="0">
                <a:latin typeface="Tahoma Small Cap" pitchFamily="34" charset="0"/>
              </a:rPr>
              <a:t>Existing Façade System</a:t>
            </a:r>
          </a:p>
        </p:txBody>
      </p:sp>
      <p:sp>
        <p:nvSpPr>
          <p:cNvPr id="34" name="TextBox 33"/>
          <p:cNvSpPr txBox="1"/>
          <p:nvPr/>
        </p:nvSpPr>
        <p:spPr>
          <a:xfrm>
            <a:off x="22783800" y="990600"/>
            <a:ext cx="3276600" cy="369332"/>
          </a:xfrm>
          <a:prstGeom prst="rect">
            <a:avLst/>
          </a:prstGeom>
          <a:noFill/>
        </p:spPr>
        <p:txBody>
          <a:bodyPr wrap="square" rtlCol="0">
            <a:spAutoFit/>
          </a:bodyPr>
          <a:lstStyle/>
          <a:p>
            <a:r>
              <a:rPr lang="en-US" dirty="0" smtClean="0">
                <a:latin typeface="Tahoma Small Cap" pitchFamily="34" charset="0"/>
              </a:rPr>
              <a:t>Proposed Facade System</a:t>
            </a:r>
          </a:p>
        </p:txBody>
      </p:sp>
      <p:sp>
        <p:nvSpPr>
          <p:cNvPr id="35" name="Rounded Rectangle 34"/>
          <p:cNvSpPr/>
          <p:nvPr/>
        </p:nvSpPr>
        <p:spPr>
          <a:xfrm>
            <a:off x="19354800" y="2438400"/>
            <a:ext cx="838200" cy="228600"/>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3622000" y="2438400"/>
            <a:ext cx="838200" cy="228600"/>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9354800" y="1981200"/>
            <a:ext cx="838200" cy="228600"/>
          </a:xfrm>
          <a:prstGeom prst="roundRect">
            <a:avLst/>
          </a:prstGeom>
          <a:solidFill>
            <a:schemeClr val="accent2">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3622000" y="1981200"/>
            <a:ext cx="838200" cy="228600"/>
          </a:xfrm>
          <a:prstGeom prst="roundRect">
            <a:avLst/>
          </a:prstGeom>
          <a:solidFill>
            <a:schemeClr val="accent2">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E:\Thesis\Thesis Report\cypresstxtcobblefield.jpg"/>
          <p:cNvPicPr/>
          <p:nvPr/>
        </p:nvPicPr>
        <p:blipFill>
          <a:blip r:embed="rId5" cstate="print"/>
          <a:srcRect/>
          <a:stretch>
            <a:fillRect/>
          </a:stretch>
        </p:blipFill>
        <p:spPr bwMode="auto">
          <a:xfrm>
            <a:off x="25679400" y="1646606"/>
            <a:ext cx="1371600" cy="1268488"/>
          </a:xfrm>
          <a:prstGeom prst="rect">
            <a:avLst/>
          </a:prstGeom>
          <a:noFill/>
          <a:ln w="9525">
            <a:noFill/>
            <a:miter lim="800000"/>
            <a:headEnd/>
            <a:tailEnd/>
          </a:ln>
        </p:spPr>
      </p:pic>
      <p:pic>
        <p:nvPicPr>
          <p:cNvPr id="40" name="Picture 3"/>
          <p:cNvPicPr>
            <a:picLocks noChangeAspect="1" noChangeArrowheads="1"/>
          </p:cNvPicPr>
          <p:nvPr/>
        </p:nvPicPr>
        <p:blipFill>
          <a:blip r:embed="rId6"/>
          <a:srcRect/>
          <a:stretch>
            <a:fillRect/>
          </a:stretch>
        </p:blipFill>
        <p:spPr bwMode="auto">
          <a:xfrm>
            <a:off x="25679400" y="2895600"/>
            <a:ext cx="1382301" cy="284089"/>
          </a:xfrm>
          <a:prstGeom prst="rect">
            <a:avLst/>
          </a:prstGeom>
          <a:noFill/>
          <a:ln w="9525">
            <a:noFill/>
            <a:miter lim="800000"/>
            <a:headEnd/>
            <a:tailEnd/>
          </a:ln>
          <a:effectLst/>
        </p:spPr>
      </p:pic>
      <p:pic>
        <p:nvPicPr>
          <p:cNvPr id="41" name="Picture 2" descr="F:\Thesis\Images\IMG_1593.jpg"/>
          <p:cNvPicPr>
            <a:picLocks noChangeAspect="1" noChangeArrowheads="1"/>
          </p:cNvPicPr>
          <p:nvPr/>
        </p:nvPicPr>
        <p:blipFill>
          <a:blip r:embed="rId7" cstate="print"/>
          <a:srcRect/>
          <a:stretch>
            <a:fillRect/>
          </a:stretch>
        </p:blipFill>
        <p:spPr bwMode="auto">
          <a:xfrm>
            <a:off x="21183600" y="1752600"/>
            <a:ext cx="1524000" cy="1142884"/>
          </a:xfrm>
          <a:prstGeom prst="rect">
            <a:avLst/>
          </a:prstGeom>
          <a:noFill/>
        </p:spPr>
      </p:pic>
      <p:sp>
        <p:nvSpPr>
          <p:cNvPr id="42" name="TextBox 41"/>
          <p:cNvSpPr txBox="1"/>
          <p:nvPr/>
        </p:nvSpPr>
        <p:spPr>
          <a:xfrm>
            <a:off x="21107400" y="2895600"/>
            <a:ext cx="1371600" cy="319445"/>
          </a:xfrm>
          <a:prstGeom prst="rect">
            <a:avLst/>
          </a:prstGeom>
          <a:noFill/>
        </p:spPr>
        <p:txBody>
          <a:bodyPr wrap="square" rtlCol="0">
            <a:spAutoFit/>
          </a:bodyPr>
          <a:lstStyle/>
          <a:p>
            <a:r>
              <a:rPr lang="en-US" sz="1400" dirty="0" smtClean="0">
                <a:latin typeface="Tahoma Small Cap" pitchFamily="34" charset="0"/>
              </a:rPr>
              <a:t>Natural Stone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10134600" y="1524000"/>
            <a:ext cx="8686800" cy="923330"/>
          </a:xfrm>
          <a:prstGeom prst="rect">
            <a:avLst/>
          </a:prstGeom>
          <a:noFill/>
        </p:spPr>
        <p:txBody>
          <a:bodyPr wrap="square" rtlCol="0">
            <a:spAutoFit/>
          </a:bodyPr>
          <a:lstStyle/>
          <a:p>
            <a:endParaRPr lang="en-US" b="1" u="sng" dirty="0" smtClean="0"/>
          </a:p>
          <a:p>
            <a:r>
              <a:rPr lang="en-US" dirty="0" smtClean="0"/>
              <a:t>	</a:t>
            </a:r>
            <a:r>
              <a:rPr lang="en-US" b="1"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Natural Stone R-Value Calculations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7" name="TextBox 26"/>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Precast Stone R-Value Calculations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7" name="TextBox 16"/>
          <p:cNvSpPr txBox="1"/>
          <p:nvPr/>
        </p:nvSpPr>
        <p:spPr>
          <a:xfrm>
            <a:off x="14478000" y="1752600"/>
            <a:ext cx="3429000" cy="369332"/>
          </a:xfrm>
          <a:prstGeom prst="rect">
            <a:avLst/>
          </a:prstGeom>
          <a:noFill/>
        </p:spPr>
        <p:txBody>
          <a:bodyPr wrap="square" rtlCol="0">
            <a:spAutoFit/>
          </a:bodyPr>
          <a:lstStyle/>
          <a:p>
            <a:endParaRPr lang="en-US" dirty="0"/>
          </a:p>
        </p:txBody>
      </p:sp>
      <p:pic>
        <p:nvPicPr>
          <p:cNvPr id="39" name="Picture 38" descr="E:\Thesis\Thesis Report\cypresstxtcobblefield.jpg"/>
          <p:cNvPicPr/>
          <p:nvPr/>
        </p:nvPicPr>
        <p:blipFill>
          <a:blip r:embed="rId4" cstate="print"/>
          <a:srcRect/>
          <a:stretch>
            <a:fillRect/>
          </a:stretch>
        </p:blipFill>
        <p:spPr bwMode="auto">
          <a:xfrm>
            <a:off x="25679400" y="1646606"/>
            <a:ext cx="1371600" cy="1268488"/>
          </a:xfrm>
          <a:prstGeom prst="rect">
            <a:avLst/>
          </a:prstGeom>
          <a:noFill/>
          <a:ln w="9525">
            <a:noFill/>
            <a:miter lim="800000"/>
            <a:headEnd/>
            <a:tailEnd/>
          </a:ln>
        </p:spPr>
      </p:pic>
      <p:pic>
        <p:nvPicPr>
          <p:cNvPr id="40" name="Picture 3"/>
          <p:cNvPicPr>
            <a:picLocks noChangeAspect="1" noChangeArrowheads="1"/>
          </p:cNvPicPr>
          <p:nvPr/>
        </p:nvPicPr>
        <p:blipFill>
          <a:blip r:embed="rId5"/>
          <a:srcRect/>
          <a:stretch>
            <a:fillRect/>
          </a:stretch>
        </p:blipFill>
        <p:spPr bwMode="auto">
          <a:xfrm>
            <a:off x="25679400" y="2895600"/>
            <a:ext cx="1382301" cy="284089"/>
          </a:xfrm>
          <a:prstGeom prst="rect">
            <a:avLst/>
          </a:prstGeom>
          <a:noFill/>
          <a:ln w="9525">
            <a:noFill/>
            <a:miter lim="800000"/>
            <a:headEnd/>
            <a:tailEnd/>
          </a:ln>
          <a:effectLst/>
        </p:spPr>
      </p:pic>
      <p:pic>
        <p:nvPicPr>
          <p:cNvPr id="41" name="Picture 2" descr="F:\Thesis\Images\IMG_1593.jpg"/>
          <p:cNvPicPr>
            <a:picLocks noChangeAspect="1" noChangeArrowheads="1"/>
          </p:cNvPicPr>
          <p:nvPr/>
        </p:nvPicPr>
        <p:blipFill>
          <a:blip r:embed="rId6" cstate="print"/>
          <a:srcRect/>
          <a:stretch>
            <a:fillRect/>
          </a:stretch>
        </p:blipFill>
        <p:spPr bwMode="auto">
          <a:xfrm>
            <a:off x="16230600" y="1676400"/>
            <a:ext cx="1524000" cy="1142884"/>
          </a:xfrm>
          <a:prstGeom prst="rect">
            <a:avLst/>
          </a:prstGeom>
          <a:noFill/>
        </p:spPr>
      </p:pic>
      <p:sp>
        <p:nvSpPr>
          <p:cNvPr id="42" name="TextBox 41"/>
          <p:cNvSpPr txBox="1"/>
          <p:nvPr/>
        </p:nvSpPr>
        <p:spPr>
          <a:xfrm>
            <a:off x="16154400" y="2819400"/>
            <a:ext cx="1371600" cy="319445"/>
          </a:xfrm>
          <a:prstGeom prst="rect">
            <a:avLst/>
          </a:prstGeom>
          <a:noFill/>
        </p:spPr>
        <p:txBody>
          <a:bodyPr wrap="square" rtlCol="0">
            <a:spAutoFit/>
          </a:bodyPr>
          <a:lstStyle/>
          <a:p>
            <a:r>
              <a:rPr lang="en-US" sz="1400" dirty="0" smtClean="0">
                <a:latin typeface="Tahoma Small Cap" pitchFamily="34" charset="0"/>
              </a:rPr>
              <a:t>Natural Stone</a:t>
            </a:r>
          </a:p>
        </p:txBody>
      </p:sp>
      <p:graphicFrame>
        <p:nvGraphicFramePr>
          <p:cNvPr id="31" name="Table 30"/>
          <p:cNvGraphicFramePr>
            <a:graphicFrameLocks noGrp="1"/>
          </p:cNvGraphicFramePr>
          <p:nvPr/>
        </p:nvGraphicFramePr>
        <p:xfrm>
          <a:off x="9525000" y="1676400"/>
          <a:ext cx="6499225" cy="2699004"/>
        </p:xfrm>
        <a:graphic>
          <a:graphicData uri="http://schemas.openxmlformats.org/drawingml/2006/table">
            <a:tbl>
              <a:tblPr>
                <a:tableStyleId>{9DCAF9ED-07DC-4A11-8D7F-57B35C25682E}</a:tableStyleId>
              </a:tblPr>
              <a:tblGrid>
                <a:gridCol w="1554480"/>
                <a:gridCol w="1141095"/>
                <a:gridCol w="755650"/>
                <a:gridCol w="1073150"/>
                <a:gridCol w="958850"/>
                <a:gridCol w="1016000"/>
              </a:tblGrid>
              <a:tr h="190500">
                <a:tc>
                  <a:txBody>
                    <a:bodyPr/>
                    <a:lstStyle/>
                    <a:p>
                      <a:pPr marL="0" marR="0">
                        <a:lnSpc>
                          <a:spcPct val="115000"/>
                        </a:lnSpc>
                        <a:spcBef>
                          <a:spcPts val="0"/>
                        </a:spcBef>
                        <a:spcAft>
                          <a:spcPts val="0"/>
                        </a:spcAft>
                      </a:pPr>
                      <a:r>
                        <a:rPr lang="en-US" sz="1100" dirty="0">
                          <a:solidFill>
                            <a:schemeClr val="tx1"/>
                          </a:solidFill>
                        </a:rPr>
                        <a:t>Natural Stone Veneer </a:t>
                      </a:r>
                      <a:endParaRPr lang="en-US" sz="1100" dirty="0">
                        <a:solidFill>
                          <a:schemeClr val="tx1"/>
                        </a:solidFill>
                        <a:latin typeface="Calibri"/>
                        <a:ea typeface="Calibri"/>
                        <a:cs typeface="Times New Roman"/>
                      </a:endParaRPr>
                    </a:p>
                  </a:txBody>
                  <a:tcPr marL="68580" marR="68580" marT="0" marB="0">
                    <a:solidFill>
                      <a:srgbClr val="002060"/>
                    </a:solidFill>
                  </a:tcPr>
                </a:tc>
                <a:tc>
                  <a:txBody>
                    <a:bodyPr/>
                    <a:lstStyle/>
                    <a:p>
                      <a:pPr marL="0" marR="0">
                        <a:lnSpc>
                          <a:spcPct val="115000"/>
                        </a:lnSpc>
                        <a:spcBef>
                          <a:spcPts val="0"/>
                        </a:spcBef>
                        <a:spcAft>
                          <a:spcPts val="0"/>
                        </a:spcAft>
                      </a:pPr>
                      <a:r>
                        <a:rPr lang="en-US" sz="1100" dirty="0">
                          <a:solidFill>
                            <a:schemeClr val="tx1"/>
                          </a:solidFill>
                        </a:rPr>
                        <a:t>Item</a:t>
                      </a:r>
                      <a:endParaRPr lang="en-US" sz="1100" dirty="0">
                        <a:solidFill>
                          <a:schemeClr val="tx1"/>
                        </a:solidFill>
                        <a:latin typeface="Calibri"/>
                        <a:ea typeface="Calibri"/>
                        <a:cs typeface="Times New Roman"/>
                      </a:endParaRPr>
                    </a:p>
                  </a:txBody>
                  <a:tcPr marL="68580" marR="68580" marT="0" marB="0">
                    <a:solidFill>
                      <a:srgbClr val="002060"/>
                    </a:solidFill>
                  </a:tcPr>
                </a:tc>
                <a:tc>
                  <a:txBody>
                    <a:bodyPr/>
                    <a:lstStyle/>
                    <a:p>
                      <a:pPr marL="0" marR="0">
                        <a:lnSpc>
                          <a:spcPct val="115000"/>
                        </a:lnSpc>
                        <a:spcBef>
                          <a:spcPts val="0"/>
                        </a:spcBef>
                        <a:spcAft>
                          <a:spcPts val="0"/>
                        </a:spcAft>
                      </a:pPr>
                      <a:r>
                        <a:rPr lang="en-US" sz="1100" dirty="0">
                          <a:solidFill>
                            <a:schemeClr val="tx1"/>
                          </a:solidFill>
                        </a:rPr>
                        <a:t>Thickness</a:t>
                      </a:r>
                      <a:endParaRPr lang="en-US" sz="1100" dirty="0">
                        <a:solidFill>
                          <a:schemeClr val="tx1"/>
                        </a:solidFill>
                        <a:latin typeface="Calibri"/>
                        <a:ea typeface="Calibri"/>
                        <a:cs typeface="Times New Roman"/>
                      </a:endParaRPr>
                    </a:p>
                  </a:txBody>
                  <a:tcPr marL="68580" marR="68580" marT="0" marB="0">
                    <a:solidFill>
                      <a:srgbClr val="002060"/>
                    </a:solidFill>
                  </a:tcPr>
                </a:tc>
                <a:tc>
                  <a:txBody>
                    <a:bodyPr/>
                    <a:lstStyle/>
                    <a:p>
                      <a:pPr marL="0" marR="0">
                        <a:lnSpc>
                          <a:spcPct val="115000"/>
                        </a:lnSpc>
                        <a:spcBef>
                          <a:spcPts val="0"/>
                        </a:spcBef>
                        <a:spcAft>
                          <a:spcPts val="0"/>
                        </a:spcAft>
                      </a:pPr>
                      <a:r>
                        <a:rPr lang="en-US" sz="1100" dirty="0">
                          <a:solidFill>
                            <a:schemeClr val="tx1"/>
                          </a:solidFill>
                        </a:rPr>
                        <a:t>R-Value</a:t>
                      </a:r>
                      <a:endParaRPr lang="en-US" sz="1100" dirty="0">
                        <a:solidFill>
                          <a:schemeClr val="tx1"/>
                        </a:solidFill>
                        <a:latin typeface="Calibri"/>
                        <a:ea typeface="Calibri"/>
                        <a:cs typeface="Times New Roman"/>
                      </a:endParaRPr>
                    </a:p>
                  </a:txBody>
                  <a:tcPr marL="68580" marR="68580" marT="0" marB="0">
                    <a:solidFill>
                      <a:srgbClr val="002060"/>
                    </a:solidFill>
                  </a:tcPr>
                </a:tc>
                <a:tc>
                  <a:txBody>
                    <a:bodyPr/>
                    <a:lstStyle/>
                    <a:p>
                      <a:pPr marL="0" marR="0">
                        <a:lnSpc>
                          <a:spcPct val="115000"/>
                        </a:lnSpc>
                        <a:spcBef>
                          <a:spcPts val="0"/>
                        </a:spcBef>
                        <a:spcAft>
                          <a:spcPts val="0"/>
                        </a:spcAft>
                      </a:pPr>
                      <a:r>
                        <a:rPr lang="en-US" sz="1100" dirty="0">
                          <a:solidFill>
                            <a:schemeClr val="tx1"/>
                          </a:solidFill>
                        </a:rPr>
                        <a:t>Total R-Value</a:t>
                      </a:r>
                      <a:endParaRPr lang="en-US" sz="1100" dirty="0">
                        <a:solidFill>
                          <a:schemeClr val="tx1"/>
                        </a:solidFill>
                        <a:latin typeface="Calibri"/>
                        <a:ea typeface="Calibri"/>
                        <a:cs typeface="Times New Roman"/>
                      </a:endParaRPr>
                    </a:p>
                  </a:txBody>
                  <a:tcPr marL="68580" marR="68580" marT="0" marB="0">
                    <a:solidFill>
                      <a:srgbClr val="002060"/>
                    </a:solidFill>
                  </a:tcPr>
                </a:tc>
                <a:tc>
                  <a:txBody>
                    <a:bodyPr/>
                    <a:lstStyle/>
                    <a:p>
                      <a:endParaRPr lang="en-US" sz="1100" dirty="0">
                        <a:solidFill>
                          <a:schemeClr val="tx1"/>
                        </a:solidFill>
                        <a:latin typeface="Calibri"/>
                      </a:endParaRPr>
                    </a:p>
                  </a:txBody>
                  <a:tcPr marL="68580" marR="68580" marT="0" marB="0">
                    <a:solidFill>
                      <a:srgbClr val="002060"/>
                    </a:solidFill>
                  </a:tcPr>
                </a:tc>
              </a:tr>
              <a:tr h="190500">
                <a:tc>
                  <a:txBody>
                    <a:bodyPr/>
                    <a:lstStyle/>
                    <a:p>
                      <a:pPr marL="0" marR="0">
                        <a:lnSpc>
                          <a:spcPct val="115000"/>
                        </a:lnSpc>
                        <a:spcBef>
                          <a:spcPts val="0"/>
                        </a:spcBef>
                        <a:spcAft>
                          <a:spcPts val="0"/>
                        </a:spcAft>
                      </a:pPr>
                      <a:r>
                        <a:rPr lang="en-US" sz="1100" dirty="0"/>
                        <a:t>Wall System</a:t>
                      </a:r>
                      <a:endParaRPr lang="en-US" sz="1100" dirty="0">
                        <a:latin typeface="Calibri"/>
                        <a:ea typeface="Calibri"/>
                        <a:cs typeface="Times New Roman"/>
                      </a:endParaRPr>
                    </a:p>
                  </a:txBody>
                  <a:tcPr marL="68580" marR="68580" marT="0" marB="0">
                    <a:solidFill>
                      <a:srgbClr val="0070C0"/>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dirty="0"/>
                        <a:t>Outside Air Film</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0.17</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0.17</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dirty="0"/>
                        <a:t>Stone Masonry</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0.08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0.48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a:t>Airspace</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1</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0.5</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a:t>Rigid insulation</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2.5”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12.5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a:t>Vapor barrier</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40mm</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dirty="0"/>
                        <a:t>Dens-Glass</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0.5”</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0.56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0.28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a:t>Metal Stud Space</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6”</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1</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a:t>Drywall</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5/8"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0.56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pPr marL="0" marR="0">
                        <a:lnSpc>
                          <a:spcPct val="115000"/>
                        </a:lnSpc>
                        <a:spcBef>
                          <a:spcPts val="0"/>
                        </a:spcBef>
                        <a:spcAft>
                          <a:spcPts val="0"/>
                        </a:spcAft>
                      </a:pPr>
                      <a:r>
                        <a:rPr lang="en-US" sz="1100"/>
                        <a:t>Inside Air Film</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0.68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0.68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a:latin typeface="Calibri"/>
                      </a:endParaRPr>
                    </a:p>
                  </a:txBody>
                  <a:tcPr marL="68580" marR="68580" marT="0" marB="0">
                    <a:solidFill>
                      <a:srgbClr val="0070C0"/>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dirty="0"/>
                        <a:t>Total R-Value</a:t>
                      </a:r>
                      <a:endParaRPr lang="en-US" sz="1100" dirty="0">
                        <a:latin typeface="Calibri"/>
                        <a:ea typeface="Calibri"/>
                        <a:cs typeface="Times New Roman"/>
                      </a:endParaRPr>
                    </a:p>
                  </a:txBody>
                  <a:tcPr marL="68580" marR="68580" marT="0" marB="0">
                    <a:solidFill>
                      <a:schemeClr val="tx2">
                        <a:lumMod val="90000"/>
                      </a:schemeClr>
                    </a:solidFill>
                  </a:tcPr>
                </a:tc>
                <a:tc>
                  <a:txBody>
                    <a:bodyPr/>
                    <a:lstStyle/>
                    <a:p>
                      <a:pPr marL="0" marR="0" algn="r">
                        <a:lnSpc>
                          <a:spcPct val="115000"/>
                        </a:lnSpc>
                        <a:spcBef>
                          <a:spcPts val="0"/>
                        </a:spcBef>
                        <a:spcAft>
                          <a:spcPts val="0"/>
                        </a:spcAft>
                      </a:pPr>
                      <a:r>
                        <a:rPr lang="en-US" sz="1100" dirty="0"/>
                        <a:t>21.17</a:t>
                      </a:r>
                      <a:endParaRPr lang="en-US" sz="1100" dirty="0">
                        <a:latin typeface="Calibri"/>
                        <a:ea typeface="Calibri"/>
                        <a:cs typeface="Times New Roman"/>
                      </a:endParaRPr>
                    </a:p>
                  </a:txBody>
                  <a:tcPr marL="68580" marR="68580" marT="0" marB="0">
                    <a:solidFill>
                      <a:schemeClr val="tx2">
                        <a:lumMod val="90000"/>
                      </a:schemeClr>
                    </a:solidFill>
                  </a:tcPr>
                </a:tc>
                <a:tc>
                  <a:txBody>
                    <a:bodyPr/>
                    <a:lstStyle/>
                    <a:p>
                      <a:pPr marL="0" marR="0">
                        <a:lnSpc>
                          <a:spcPct val="115000"/>
                        </a:lnSpc>
                        <a:spcBef>
                          <a:spcPts val="0"/>
                        </a:spcBef>
                        <a:spcAft>
                          <a:spcPts val="0"/>
                        </a:spcAft>
                      </a:pPr>
                      <a:r>
                        <a:rPr lang="en-US" sz="1100" dirty="0"/>
                        <a:t>hr-</a:t>
                      </a:r>
                      <a:r>
                        <a:rPr lang="en-US" sz="1100" dirty="0" err="1"/>
                        <a:t>sf</a:t>
                      </a:r>
                      <a:r>
                        <a:rPr lang="en-US" sz="1100" dirty="0"/>
                        <a:t>-Fº/BTU</a:t>
                      </a:r>
                      <a:endParaRPr lang="en-US" sz="1100" dirty="0">
                        <a:latin typeface="Calibri"/>
                        <a:ea typeface="Calibri"/>
                        <a:cs typeface="Times New Roman"/>
                      </a:endParaRPr>
                    </a:p>
                  </a:txBody>
                  <a:tcPr marL="68580" marR="68580" marT="0" marB="0">
                    <a:solidFill>
                      <a:schemeClr val="tx2">
                        <a:lumMod val="90000"/>
                      </a:schemeClr>
                    </a:solidFill>
                  </a:tcPr>
                </a:tc>
              </a:tr>
              <a:tr h="190500">
                <a:tc>
                  <a:txBody>
                    <a:bodyPr/>
                    <a:lstStyle/>
                    <a:p>
                      <a:endParaRPr lang="en-US" sz="1100" dirty="0">
                        <a:latin typeface="Calibri"/>
                      </a:endParaRPr>
                    </a:p>
                  </a:txBody>
                  <a:tcPr marL="68580" marR="68580" marT="0" marB="0">
                    <a:solidFill>
                      <a:srgbClr val="0070C0"/>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a:t>U-Value</a:t>
                      </a:r>
                      <a:endParaRPr lang="en-US" sz="1100">
                        <a:latin typeface="Calibri"/>
                        <a:ea typeface="Calibri"/>
                        <a:cs typeface="Times New Roman"/>
                      </a:endParaRPr>
                    </a:p>
                  </a:txBody>
                  <a:tcPr marL="68580" marR="68580" marT="0" marB="0">
                    <a:solidFill>
                      <a:schemeClr val="tx2">
                        <a:lumMod val="90000"/>
                      </a:schemeClr>
                    </a:solidFill>
                  </a:tcPr>
                </a:tc>
                <a:tc>
                  <a:txBody>
                    <a:bodyPr/>
                    <a:lstStyle/>
                    <a:p>
                      <a:pPr marL="0" marR="0" algn="r">
                        <a:lnSpc>
                          <a:spcPct val="115000"/>
                        </a:lnSpc>
                        <a:spcBef>
                          <a:spcPts val="0"/>
                        </a:spcBef>
                        <a:spcAft>
                          <a:spcPts val="0"/>
                        </a:spcAft>
                      </a:pPr>
                      <a:r>
                        <a:rPr lang="en-US" sz="1100" dirty="0"/>
                        <a:t>0.0472</a:t>
                      </a:r>
                      <a:endParaRPr lang="en-US" sz="1100" dirty="0">
                        <a:latin typeface="Calibri"/>
                        <a:ea typeface="Calibri"/>
                        <a:cs typeface="Times New Roman"/>
                      </a:endParaRPr>
                    </a:p>
                  </a:txBody>
                  <a:tcPr marL="68580" marR="68580" marT="0" marB="0">
                    <a:solidFill>
                      <a:schemeClr val="tx2">
                        <a:lumMod val="90000"/>
                      </a:schemeClr>
                    </a:solidFill>
                  </a:tcPr>
                </a:tc>
                <a:tc>
                  <a:txBody>
                    <a:bodyPr/>
                    <a:lstStyle/>
                    <a:p>
                      <a:pPr marL="0" marR="0">
                        <a:lnSpc>
                          <a:spcPct val="115000"/>
                        </a:lnSpc>
                        <a:spcBef>
                          <a:spcPts val="0"/>
                        </a:spcBef>
                        <a:spcAft>
                          <a:spcPts val="0"/>
                        </a:spcAft>
                      </a:pPr>
                      <a:r>
                        <a:rPr lang="en-US" sz="1100" dirty="0"/>
                        <a:t>BTU/hr-</a:t>
                      </a:r>
                      <a:r>
                        <a:rPr lang="en-US" sz="1100" dirty="0" err="1"/>
                        <a:t>sf</a:t>
                      </a:r>
                      <a:r>
                        <a:rPr lang="en-US" sz="1100" dirty="0"/>
                        <a:t>-Fº</a:t>
                      </a:r>
                      <a:endParaRPr lang="en-US" sz="1100" dirty="0">
                        <a:latin typeface="Calibri"/>
                        <a:ea typeface="Calibri"/>
                        <a:cs typeface="Times New Roman"/>
                      </a:endParaRPr>
                    </a:p>
                  </a:txBody>
                  <a:tcPr marL="68580" marR="68580" marT="0" marB="0">
                    <a:solidFill>
                      <a:schemeClr val="tx2">
                        <a:lumMod val="90000"/>
                      </a:schemeClr>
                    </a:solidFill>
                  </a:tcPr>
                </a:tc>
              </a:tr>
            </a:tbl>
          </a:graphicData>
        </a:graphic>
      </p:graphicFrame>
      <p:graphicFrame>
        <p:nvGraphicFramePr>
          <p:cNvPr id="43" name="Table 42"/>
          <p:cNvGraphicFramePr>
            <a:graphicFrameLocks noGrp="1"/>
          </p:cNvGraphicFramePr>
          <p:nvPr/>
        </p:nvGraphicFramePr>
        <p:xfrm>
          <a:off x="18516600" y="1676400"/>
          <a:ext cx="6499225" cy="2506218"/>
        </p:xfrm>
        <a:graphic>
          <a:graphicData uri="http://schemas.openxmlformats.org/drawingml/2006/table">
            <a:tbl>
              <a:tblPr>
                <a:tableStyleId>{9DCAF9ED-07DC-4A11-8D7F-57B35C25682E}</a:tableStyleId>
              </a:tblPr>
              <a:tblGrid>
                <a:gridCol w="1554480"/>
                <a:gridCol w="1141095"/>
                <a:gridCol w="755650"/>
                <a:gridCol w="1073150"/>
                <a:gridCol w="958850"/>
                <a:gridCol w="1016000"/>
              </a:tblGrid>
              <a:tr h="190500">
                <a:tc>
                  <a:txBody>
                    <a:bodyPr/>
                    <a:lstStyle/>
                    <a:p>
                      <a:pPr marL="0" marR="0">
                        <a:lnSpc>
                          <a:spcPct val="115000"/>
                        </a:lnSpc>
                        <a:spcBef>
                          <a:spcPts val="0"/>
                        </a:spcBef>
                        <a:spcAft>
                          <a:spcPts val="0"/>
                        </a:spcAft>
                      </a:pPr>
                      <a:r>
                        <a:rPr lang="en-US" sz="1100" dirty="0" smtClean="0"/>
                        <a:t>Cultured Stone </a:t>
                      </a:r>
                      <a:r>
                        <a:rPr lang="en-US" sz="1100" dirty="0"/>
                        <a:t>Veneer </a:t>
                      </a:r>
                      <a:endParaRPr lang="en-US" sz="1100" dirty="0">
                        <a:latin typeface="Calibri"/>
                        <a:ea typeface="Calibri"/>
                        <a:cs typeface="Times New Roman"/>
                      </a:endParaRPr>
                    </a:p>
                  </a:txBody>
                  <a:tcPr marL="68580" marR="68580" marT="0" marB="0">
                    <a:solidFill>
                      <a:schemeClr val="accent5">
                        <a:lumMod val="75000"/>
                      </a:schemeClr>
                    </a:solidFill>
                  </a:tcPr>
                </a:tc>
                <a:tc>
                  <a:txBody>
                    <a:bodyPr/>
                    <a:lstStyle/>
                    <a:p>
                      <a:pPr marL="0" marR="0">
                        <a:lnSpc>
                          <a:spcPct val="115000"/>
                        </a:lnSpc>
                        <a:spcBef>
                          <a:spcPts val="0"/>
                        </a:spcBef>
                        <a:spcAft>
                          <a:spcPts val="0"/>
                        </a:spcAft>
                      </a:pPr>
                      <a:r>
                        <a:rPr lang="en-US" sz="1100" dirty="0"/>
                        <a:t>Item</a:t>
                      </a:r>
                      <a:endParaRPr lang="en-US" sz="1100" dirty="0">
                        <a:latin typeface="Calibri"/>
                        <a:ea typeface="Calibri"/>
                        <a:cs typeface="Times New Roman"/>
                      </a:endParaRPr>
                    </a:p>
                  </a:txBody>
                  <a:tcPr marL="68580" marR="68580" marT="0" marB="0">
                    <a:solidFill>
                      <a:schemeClr val="accent5">
                        <a:lumMod val="75000"/>
                      </a:schemeClr>
                    </a:solidFill>
                  </a:tcPr>
                </a:tc>
                <a:tc>
                  <a:txBody>
                    <a:bodyPr/>
                    <a:lstStyle/>
                    <a:p>
                      <a:pPr marL="0" marR="0">
                        <a:lnSpc>
                          <a:spcPct val="115000"/>
                        </a:lnSpc>
                        <a:spcBef>
                          <a:spcPts val="0"/>
                        </a:spcBef>
                        <a:spcAft>
                          <a:spcPts val="0"/>
                        </a:spcAft>
                      </a:pPr>
                      <a:r>
                        <a:rPr lang="en-US" sz="1100" dirty="0"/>
                        <a:t>Thickness</a:t>
                      </a:r>
                      <a:endParaRPr lang="en-US" sz="1100" dirty="0">
                        <a:latin typeface="Calibri"/>
                        <a:ea typeface="Calibri"/>
                        <a:cs typeface="Times New Roman"/>
                      </a:endParaRPr>
                    </a:p>
                  </a:txBody>
                  <a:tcPr marL="68580" marR="68580" marT="0" marB="0">
                    <a:solidFill>
                      <a:schemeClr val="accent5">
                        <a:lumMod val="75000"/>
                      </a:schemeClr>
                    </a:solidFill>
                  </a:tcPr>
                </a:tc>
                <a:tc>
                  <a:txBody>
                    <a:bodyPr/>
                    <a:lstStyle/>
                    <a:p>
                      <a:pPr marL="0" marR="0">
                        <a:lnSpc>
                          <a:spcPct val="115000"/>
                        </a:lnSpc>
                        <a:spcBef>
                          <a:spcPts val="0"/>
                        </a:spcBef>
                        <a:spcAft>
                          <a:spcPts val="0"/>
                        </a:spcAft>
                      </a:pPr>
                      <a:r>
                        <a:rPr lang="en-US" sz="1100" dirty="0"/>
                        <a:t>R-Value</a:t>
                      </a:r>
                      <a:endParaRPr lang="en-US" sz="1100" dirty="0">
                        <a:latin typeface="Calibri"/>
                        <a:ea typeface="Calibri"/>
                        <a:cs typeface="Times New Roman"/>
                      </a:endParaRPr>
                    </a:p>
                  </a:txBody>
                  <a:tcPr marL="68580" marR="68580" marT="0" marB="0">
                    <a:solidFill>
                      <a:schemeClr val="accent5">
                        <a:lumMod val="75000"/>
                      </a:schemeClr>
                    </a:solidFill>
                  </a:tcPr>
                </a:tc>
                <a:tc>
                  <a:txBody>
                    <a:bodyPr/>
                    <a:lstStyle/>
                    <a:p>
                      <a:pPr marL="0" marR="0">
                        <a:lnSpc>
                          <a:spcPct val="115000"/>
                        </a:lnSpc>
                        <a:spcBef>
                          <a:spcPts val="0"/>
                        </a:spcBef>
                        <a:spcAft>
                          <a:spcPts val="0"/>
                        </a:spcAft>
                      </a:pPr>
                      <a:r>
                        <a:rPr lang="en-US" sz="1100" dirty="0"/>
                        <a:t>Total R-Value</a:t>
                      </a:r>
                      <a:endParaRPr lang="en-US" sz="1100" dirty="0">
                        <a:latin typeface="Calibri"/>
                        <a:ea typeface="Calibri"/>
                        <a:cs typeface="Times New Roman"/>
                      </a:endParaRPr>
                    </a:p>
                  </a:txBody>
                  <a:tcPr marL="68580" marR="68580" marT="0" marB="0">
                    <a:solidFill>
                      <a:schemeClr val="accent5">
                        <a:lumMod val="75000"/>
                      </a:schemeClr>
                    </a:solidFill>
                  </a:tcPr>
                </a:tc>
                <a:tc>
                  <a:txBody>
                    <a:bodyPr/>
                    <a:lstStyle/>
                    <a:p>
                      <a:endParaRPr lang="en-US" sz="1100" dirty="0">
                        <a:latin typeface="Calibri"/>
                      </a:endParaRPr>
                    </a:p>
                  </a:txBody>
                  <a:tcPr marL="68580" marR="68580" marT="0" marB="0">
                    <a:solidFill>
                      <a:schemeClr val="accent5">
                        <a:lumMod val="75000"/>
                      </a:schemeClr>
                    </a:solidFill>
                  </a:tcPr>
                </a:tc>
              </a:tr>
              <a:tr h="190500">
                <a:tc>
                  <a:txBody>
                    <a:bodyPr/>
                    <a:lstStyle/>
                    <a:p>
                      <a:pPr marL="0" marR="0">
                        <a:lnSpc>
                          <a:spcPct val="115000"/>
                        </a:lnSpc>
                        <a:spcBef>
                          <a:spcPts val="0"/>
                        </a:spcBef>
                        <a:spcAft>
                          <a:spcPts val="0"/>
                        </a:spcAft>
                      </a:pPr>
                      <a:r>
                        <a:rPr lang="en-US" sz="1100" dirty="0"/>
                        <a:t>Wall System</a:t>
                      </a:r>
                      <a:endParaRPr lang="en-US" sz="1100" dirty="0">
                        <a:latin typeface="Calibri"/>
                        <a:ea typeface="Calibri"/>
                        <a:cs typeface="Times New Roman"/>
                      </a:endParaRPr>
                    </a:p>
                  </a:txBody>
                  <a:tcPr marL="68580" marR="68580" marT="0" marB="0">
                    <a:solidFill>
                      <a:schemeClr val="accent5">
                        <a:lumMod val="60000"/>
                        <a:lumOff val="4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dirty="0"/>
                        <a:t>Outside Air Film</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0.17</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0.17</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dirty="0"/>
                        <a:t>Stone Masonry</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smtClean="0"/>
                        <a:t>1.75”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smtClean="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smtClean="0"/>
                        <a:t>0.62</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a:t>Rigid insulation</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2.5”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12.5</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a:t>Vapor barrier</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40mm</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dirty="0"/>
                        <a:t>Dens-Glass</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0.5”</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0.56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0.28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a:t>Metal Stud Space</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6”</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1</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a:t>Drywall</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a:t>5/8"</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0.56</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100"/>
                        <a:t>Inside Air Film</a:t>
                      </a:r>
                      <a:endParaRPr lang="en-US" sz="110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0.68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r">
                        <a:lnSpc>
                          <a:spcPct val="115000"/>
                        </a:lnSpc>
                        <a:spcBef>
                          <a:spcPts val="0"/>
                        </a:spcBef>
                        <a:spcAft>
                          <a:spcPts val="0"/>
                        </a:spcAft>
                      </a:pPr>
                      <a:r>
                        <a:rPr lang="en-US" sz="1100" dirty="0"/>
                        <a:t>0.68</a:t>
                      </a:r>
                      <a:endParaRPr lang="en-US" sz="1100" dirty="0">
                        <a:latin typeface="Calibri"/>
                        <a:ea typeface="Calibri"/>
                        <a:cs typeface="Times New Roman"/>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dirty="0"/>
                        <a:t>Total R-Value</a:t>
                      </a:r>
                      <a:endParaRPr lang="en-US" sz="1100" dirty="0">
                        <a:latin typeface="Calibri"/>
                        <a:ea typeface="Calibri"/>
                        <a:cs typeface="Times New Roman"/>
                      </a:endParaRPr>
                    </a:p>
                  </a:txBody>
                  <a:tcPr marL="68580" marR="68580" marT="0" marB="0">
                    <a:solidFill>
                      <a:schemeClr val="tx2">
                        <a:lumMod val="90000"/>
                      </a:schemeClr>
                    </a:solidFill>
                  </a:tcPr>
                </a:tc>
                <a:tc>
                  <a:txBody>
                    <a:bodyPr/>
                    <a:lstStyle/>
                    <a:p>
                      <a:pPr marL="0" marR="0" algn="r">
                        <a:lnSpc>
                          <a:spcPct val="115000"/>
                        </a:lnSpc>
                        <a:spcBef>
                          <a:spcPts val="0"/>
                        </a:spcBef>
                        <a:spcAft>
                          <a:spcPts val="0"/>
                        </a:spcAft>
                      </a:pPr>
                      <a:r>
                        <a:rPr lang="en-US" sz="1100" dirty="0" smtClean="0"/>
                        <a:t>21.31</a:t>
                      </a:r>
                      <a:endParaRPr lang="en-US" sz="1100" dirty="0">
                        <a:latin typeface="Calibri"/>
                        <a:ea typeface="Calibri"/>
                        <a:cs typeface="Times New Roman"/>
                      </a:endParaRPr>
                    </a:p>
                  </a:txBody>
                  <a:tcPr marL="68580" marR="68580" marT="0" marB="0">
                    <a:solidFill>
                      <a:schemeClr val="tx2">
                        <a:lumMod val="90000"/>
                      </a:schemeClr>
                    </a:solidFill>
                  </a:tcPr>
                </a:tc>
                <a:tc>
                  <a:txBody>
                    <a:bodyPr/>
                    <a:lstStyle/>
                    <a:p>
                      <a:pPr marL="0" marR="0">
                        <a:lnSpc>
                          <a:spcPct val="115000"/>
                        </a:lnSpc>
                        <a:spcBef>
                          <a:spcPts val="0"/>
                        </a:spcBef>
                        <a:spcAft>
                          <a:spcPts val="0"/>
                        </a:spcAft>
                      </a:pPr>
                      <a:r>
                        <a:rPr lang="en-US" sz="1100" dirty="0"/>
                        <a:t>hr-</a:t>
                      </a:r>
                      <a:r>
                        <a:rPr lang="en-US" sz="1100" dirty="0" err="1"/>
                        <a:t>sf</a:t>
                      </a:r>
                      <a:r>
                        <a:rPr lang="en-US" sz="1100" dirty="0"/>
                        <a:t>-Fº/BTU</a:t>
                      </a:r>
                      <a:endParaRPr lang="en-US" sz="1100" dirty="0">
                        <a:latin typeface="Calibri"/>
                        <a:ea typeface="Calibri"/>
                        <a:cs typeface="Times New Roman"/>
                      </a:endParaRPr>
                    </a:p>
                  </a:txBody>
                  <a:tcPr marL="68580" marR="68580" marT="0" marB="0">
                    <a:solidFill>
                      <a:schemeClr val="tx2">
                        <a:lumMod val="90000"/>
                      </a:schemeClr>
                    </a:solidFill>
                  </a:tcPr>
                </a:tc>
              </a:tr>
              <a:tr h="190500">
                <a:tc>
                  <a:txBody>
                    <a:bodyPr/>
                    <a:lstStyle/>
                    <a:p>
                      <a:endParaRPr lang="en-US" sz="1100" dirty="0">
                        <a:latin typeface="Calibri"/>
                      </a:endParaRPr>
                    </a:p>
                  </a:txBody>
                  <a:tcPr marL="68580" marR="68580" marT="0" marB="0">
                    <a:solidFill>
                      <a:schemeClr val="accent5">
                        <a:lumMod val="60000"/>
                        <a:lumOff val="40000"/>
                      </a:schemeClr>
                    </a:solidFill>
                  </a:tcPr>
                </a:tc>
                <a:tc>
                  <a:txBody>
                    <a:bodyPr/>
                    <a:lstStyle/>
                    <a:p>
                      <a:endParaRPr lang="en-US" sz="1100">
                        <a:latin typeface="Calibri"/>
                      </a:endParaRPr>
                    </a:p>
                  </a:txBody>
                  <a:tcPr marL="68580" marR="68580" marT="0" marB="0">
                    <a:solidFill>
                      <a:schemeClr val="accent1">
                        <a:lumMod val="20000"/>
                        <a:lumOff val="80000"/>
                      </a:schemeClr>
                    </a:solidFill>
                  </a:tcPr>
                </a:tc>
                <a:tc>
                  <a:txBody>
                    <a:bodyPr/>
                    <a:lstStyle/>
                    <a:p>
                      <a:endParaRPr lang="en-US" sz="1100" dirty="0">
                        <a:latin typeface="Calibri"/>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a:t>U-Value</a:t>
                      </a:r>
                      <a:endParaRPr lang="en-US" sz="1100">
                        <a:latin typeface="Calibri"/>
                        <a:ea typeface="Calibri"/>
                        <a:cs typeface="Times New Roman"/>
                      </a:endParaRPr>
                    </a:p>
                  </a:txBody>
                  <a:tcPr marL="68580" marR="68580" marT="0" marB="0">
                    <a:solidFill>
                      <a:schemeClr val="tx2">
                        <a:lumMod val="90000"/>
                      </a:schemeClr>
                    </a:solidFill>
                  </a:tcPr>
                </a:tc>
                <a:tc>
                  <a:txBody>
                    <a:bodyPr/>
                    <a:lstStyle/>
                    <a:p>
                      <a:pPr marL="0" marR="0" algn="r">
                        <a:lnSpc>
                          <a:spcPct val="115000"/>
                        </a:lnSpc>
                        <a:spcBef>
                          <a:spcPts val="0"/>
                        </a:spcBef>
                        <a:spcAft>
                          <a:spcPts val="0"/>
                        </a:spcAft>
                      </a:pPr>
                      <a:r>
                        <a:rPr lang="en-US" sz="1100" dirty="0" smtClean="0"/>
                        <a:t>0.0469</a:t>
                      </a:r>
                      <a:endParaRPr lang="en-US" sz="1100" dirty="0">
                        <a:latin typeface="Calibri"/>
                        <a:ea typeface="Calibri"/>
                        <a:cs typeface="Times New Roman"/>
                      </a:endParaRPr>
                    </a:p>
                  </a:txBody>
                  <a:tcPr marL="68580" marR="68580" marT="0" marB="0">
                    <a:solidFill>
                      <a:schemeClr val="tx2">
                        <a:lumMod val="90000"/>
                      </a:schemeClr>
                    </a:solidFill>
                  </a:tcPr>
                </a:tc>
                <a:tc>
                  <a:txBody>
                    <a:bodyPr/>
                    <a:lstStyle/>
                    <a:p>
                      <a:pPr marL="0" marR="0">
                        <a:lnSpc>
                          <a:spcPct val="115000"/>
                        </a:lnSpc>
                        <a:spcBef>
                          <a:spcPts val="0"/>
                        </a:spcBef>
                        <a:spcAft>
                          <a:spcPts val="0"/>
                        </a:spcAft>
                      </a:pPr>
                      <a:r>
                        <a:rPr lang="en-US" sz="1100" dirty="0"/>
                        <a:t>BTU/hr-</a:t>
                      </a:r>
                      <a:r>
                        <a:rPr lang="en-US" sz="1100" dirty="0" err="1"/>
                        <a:t>sf</a:t>
                      </a:r>
                      <a:r>
                        <a:rPr lang="en-US" sz="1100" dirty="0"/>
                        <a:t>-Fº</a:t>
                      </a:r>
                      <a:endParaRPr lang="en-US" sz="1100" dirty="0">
                        <a:latin typeface="Calibri"/>
                        <a:ea typeface="Calibri"/>
                        <a:cs typeface="Times New Roman"/>
                      </a:endParaRPr>
                    </a:p>
                  </a:txBody>
                  <a:tcPr marL="68580" marR="68580" marT="0" marB="0">
                    <a:solidFill>
                      <a:schemeClr val="tx2">
                        <a:lumMod val="90000"/>
                      </a:schemeClr>
                    </a:solidFill>
                  </a:tcPr>
                </a:tc>
              </a:tr>
            </a:tbl>
          </a:graphicData>
        </a:graphic>
      </p:graphicFrame>
      <p:sp>
        <p:nvSpPr>
          <p:cNvPr id="45" name="Rounded Rectangle 44"/>
          <p:cNvSpPr/>
          <p:nvPr/>
        </p:nvSpPr>
        <p:spPr>
          <a:xfrm>
            <a:off x="12954000" y="3962400"/>
            <a:ext cx="2133600" cy="381000"/>
          </a:xfrm>
          <a:prstGeom prst="round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1945600" y="3810000"/>
            <a:ext cx="2133600" cy="381000"/>
          </a:xfrm>
          <a:prstGeom prst="round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10134600" y="1524000"/>
            <a:ext cx="8686800" cy="923330"/>
          </a:xfrm>
          <a:prstGeom prst="rect">
            <a:avLst/>
          </a:prstGeom>
          <a:noFill/>
        </p:spPr>
        <p:txBody>
          <a:bodyPr wrap="square" rtlCol="0">
            <a:spAutoFit/>
          </a:bodyPr>
          <a:lstStyle/>
          <a:p>
            <a:endParaRPr lang="en-US" b="1" u="sng" dirty="0" smtClean="0"/>
          </a:p>
          <a:p>
            <a:r>
              <a:rPr lang="en-US" dirty="0" smtClean="0"/>
              <a:t>	</a:t>
            </a:r>
            <a:r>
              <a:rPr lang="en-US" b="1"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2123658"/>
          </a:xfrm>
          <a:prstGeom prst="rect">
            <a:avLst/>
          </a:prstGeom>
          <a:noFill/>
        </p:spPr>
        <p:txBody>
          <a:bodyPr wrap="square" rtlCol="0">
            <a:spAutoFit/>
          </a:bodyPr>
          <a:lstStyle/>
          <a:p>
            <a:pPr algn="ctr"/>
            <a:r>
              <a:rPr lang="en-US" sz="2400" dirty="0" smtClean="0">
                <a:latin typeface="Tahoma Small Cap" pitchFamily="34" charset="0"/>
              </a:rPr>
              <a:t>Exterior Wall </a:t>
            </a:r>
            <a:br>
              <a:rPr lang="en-US" sz="2400" dirty="0" smtClean="0">
                <a:latin typeface="Tahoma Small Cap" pitchFamily="34" charset="0"/>
              </a:rPr>
            </a:br>
            <a:r>
              <a:rPr lang="en-US" sz="2400" dirty="0" smtClean="0">
                <a:latin typeface="Tahoma Small Cap" pitchFamily="34" charset="0"/>
              </a:rPr>
              <a:t>Heat Loss Calculations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7" name="TextBox 26"/>
          <p:cNvSpPr txBox="1"/>
          <p:nvPr/>
        </p:nvSpPr>
        <p:spPr>
          <a:xfrm>
            <a:off x="18288000" y="455474"/>
            <a:ext cx="9144000" cy="2492990"/>
          </a:xfrm>
          <a:prstGeom prst="rect">
            <a:avLst/>
          </a:prstGeom>
          <a:noFill/>
        </p:spPr>
        <p:txBody>
          <a:bodyPr wrap="square" rtlCol="0">
            <a:spAutoFit/>
          </a:bodyPr>
          <a:lstStyle/>
          <a:p>
            <a:pPr algn="ctr"/>
            <a:r>
              <a:rPr lang="en-US" sz="2400" dirty="0" smtClean="0">
                <a:latin typeface="Tahoma Small Cap" pitchFamily="34" charset="0"/>
              </a:rPr>
              <a:t>Exterior Wall </a:t>
            </a:r>
            <a:br>
              <a:rPr lang="en-US" sz="2400" dirty="0" smtClean="0">
                <a:latin typeface="Tahoma Small Cap" pitchFamily="34" charset="0"/>
              </a:rPr>
            </a:br>
            <a:r>
              <a:rPr lang="en-US" sz="2400" dirty="0" smtClean="0">
                <a:latin typeface="Tahoma Small Cap" pitchFamily="34" charset="0"/>
              </a:rPr>
              <a:t>Heat Gain Calculations </a:t>
            </a:r>
            <a:br>
              <a:rPr lang="en-US" sz="2400" dirty="0" smtClean="0">
                <a:latin typeface="Tahoma Small Cap" pitchFamily="34" charset="0"/>
              </a:rPr>
            </a:br>
            <a:endParaRPr lang="en-US" sz="2400" dirty="0" smtClean="0">
              <a:latin typeface="Tahoma Small Cap" pitchFamily="34" charset="0"/>
            </a:endParaRP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7" name="TextBox 16"/>
          <p:cNvSpPr txBox="1"/>
          <p:nvPr/>
        </p:nvSpPr>
        <p:spPr>
          <a:xfrm>
            <a:off x="14478000" y="1752600"/>
            <a:ext cx="3429000" cy="369332"/>
          </a:xfrm>
          <a:prstGeom prst="rect">
            <a:avLst/>
          </a:prstGeom>
          <a:noFill/>
        </p:spPr>
        <p:txBody>
          <a:bodyPr wrap="square" rtlCol="0">
            <a:spAutoFit/>
          </a:bodyPr>
          <a:lstStyle/>
          <a:p>
            <a:endParaRPr lang="en-US" dirty="0"/>
          </a:p>
        </p:txBody>
      </p:sp>
      <p:graphicFrame>
        <p:nvGraphicFramePr>
          <p:cNvPr id="28" name="Table 27"/>
          <p:cNvGraphicFramePr>
            <a:graphicFrameLocks noGrp="1"/>
          </p:cNvGraphicFramePr>
          <p:nvPr/>
        </p:nvGraphicFramePr>
        <p:xfrm>
          <a:off x="10883900" y="3043428"/>
          <a:ext cx="5664200" cy="911352"/>
        </p:xfrm>
        <a:graphic>
          <a:graphicData uri="http://schemas.openxmlformats.org/drawingml/2006/table">
            <a:tbl>
              <a:tblPr firstCol="1">
                <a:tableStyleId>{284E427A-3D55-4303-BF80-6455036E1DE7}</a:tableStyleId>
              </a:tblPr>
              <a:tblGrid>
                <a:gridCol w="1790700"/>
                <a:gridCol w="1206500"/>
                <a:gridCol w="728980"/>
                <a:gridCol w="769620"/>
                <a:gridCol w="1168400"/>
              </a:tblGrid>
              <a:tr h="190500">
                <a:tc>
                  <a:txBody>
                    <a:bodyPr/>
                    <a:lstStyle/>
                    <a:p>
                      <a:pPr marL="0" marR="0">
                        <a:lnSpc>
                          <a:spcPct val="115000"/>
                        </a:lnSpc>
                        <a:spcBef>
                          <a:spcPts val="0"/>
                        </a:spcBef>
                        <a:spcAft>
                          <a:spcPts val="0"/>
                        </a:spcAft>
                      </a:pPr>
                      <a:r>
                        <a:rPr lang="en-US" sz="1300" dirty="0"/>
                        <a:t>Estimated Heat Loss (winter)</a:t>
                      </a:r>
                      <a:endParaRPr lang="en-US" sz="13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U-Value </a:t>
                      </a:r>
                      <a:br>
                        <a:rPr lang="en-US" sz="1300" b="1" dirty="0"/>
                      </a:br>
                      <a:r>
                        <a:rPr lang="en-US" sz="1300" b="1" dirty="0"/>
                        <a:t>(BTU/hr-</a:t>
                      </a:r>
                      <a:r>
                        <a:rPr lang="en-US" sz="1300" b="1" dirty="0" err="1"/>
                        <a:t>sf</a:t>
                      </a:r>
                      <a:r>
                        <a:rPr lang="en-US" sz="1300" b="1" dirty="0"/>
                        <a:t>-Fº)</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Area</a:t>
                      </a:r>
                      <a:br>
                        <a:rPr lang="en-US" sz="1300" b="1" dirty="0"/>
                      </a:br>
                      <a:r>
                        <a:rPr lang="en-US" sz="1300" b="1" dirty="0"/>
                        <a:t> (SF)</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ΔT </a:t>
                      </a:r>
                      <a:br>
                        <a:rPr lang="en-US" sz="1300" b="1" dirty="0"/>
                      </a:br>
                      <a:r>
                        <a:rPr lang="en-US" sz="1300" b="1" dirty="0"/>
                        <a:t>( ºF)</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Heat Loss (BTU/hr)</a:t>
                      </a:r>
                      <a:endParaRPr lang="en-US" sz="1300" b="1" dirty="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Natural Stone</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0.0472</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4890</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45.5</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10501.76</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Cultured Stone </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dirty="0"/>
                        <a:t>0.0469</a:t>
                      </a:r>
                      <a:endParaRPr lang="en-US" sz="1300"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4890</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45.5</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dirty="0"/>
                        <a:t>10435.02</a:t>
                      </a:r>
                      <a:endParaRPr lang="en-US" sz="1300" dirty="0">
                        <a:latin typeface="Calibri"/>
                        <a:ea typeface="Calibri"/>
                        <a:cs typeface="Times New Roman"/>
                      </a:endParaRPr>
                    </a:p>
                  </a:txBody>
                  <a:tcPr marL="68580" marR="68580" marT="0" marB="0"/>
                </a:tc>
              </a:tr>
            </a:tbl>
          </a:graphicData>
        </a:graphic>
      </p:graphicFrame>
      <p:graphicFrame>
        <p:nvGraphicFramePr>
          <p:cNvPr id="29" name="Table 28"/>
          <p:cNvGraphicFramePr>
            <a:graphicFrameLocks noGrp="1"/>
          </p:cNvGraphicFramePr>
          <p:nvPr/>
        </p:nvGraphicFramePr>
        <p:xfrm>
          <a:off x="18897600" y="3043428"/>
          <a:ext cx="6680200" cy="911352"/>
        </p:xfrm>
        <a:graphic>
          <a:graphicData uri="http://schemas.openxmlformats.org/drawingml/2006/table">
            <a:tbl>
              <a:tblPr>
                <a:tableStyleId>{69C7853C-536D-4A76-A0AE-DD22124D55A5}</a:tableStyleId>
              </a:tblPr>
              <a:tblGrid>
                <a:gridCol w="1790700"/>
                <a:gridCol w="1206500"/>
                <a:gridCol w="635000"/>
                <a:gridCol w="863600"/>
                <a:gridCol w="1168400"/>
                <a:gridCol w="1016000"/>
              </a:tblGrid>
              <a:tr h="190500">
                <a:tc>
                  <a:txBody>
                    <a:bodyPr/>
                    <a:lstStyle/>
                    <a:p>
                      <a:pPr marL="0" marR="0">
                        <a:lnSpc>
                          <a:spcPct val="115000"/>
                        </a:lnSpc>
                        <a:spcBef>
                          <a:spcPts val="0"/>
                        </a:spcBef>
                        <a:spcAft>
                          <a:spcPts val="0"/>
                        </a:spcAft>
                      </a:pPr>
                      <a:r>
                        <a:rPr lang="en-US" sz="1300" b="1" dirty="0"/>
                        <a:t>Estimated Heat Gain (summer)</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U-Value</a:t>
                      </a:r>
                      <a:br>
                        <a:rPr lang="en-US" sz="1300" b="1" dirty="0"/>
                      </a:br>
                      <a:r>
                        <a:rPr lang="en-US" sz="1300" b="1" dirty="0"/>
                        <a:t>(BTU/hr-</a:t>
                      </a:r>
                      <a:r>
                        <a:rPr lang="en-US" sz="1300" b="1" dirty="0" err="1"/>
                        <a:t>sf</a:t>
                      </a:r>
                      <a:r>
                        <a:rPr lang="en-US" sz="1300" b="1" dirty="0"/>
                        <a:t>-Fº)</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Area</a:t>
                      </a:r>
                      <a:br>
                        <a:rPr lang="en-US" sz="1300" b="1" dirty="0"/>
                      </a:br>
                      <a:r>
                        <a:rPr lang="en-US" sz="1300" b="1" dirty="0"/>
                        <a:t>(SF)</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ΔT  </a:t>
                      </a:r>
                      <a:br>
                        <a:rPr lang="en-US" sz="1300" b="1" dirty="0"/>
                      </a:br>
                      <a:r>
                        <a:rPr lang="en-US" sz="1300" b="1" dirty="0"/>
                        <a:t>( ºF )</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Heat Gain (BTU/hr)</a:t>
                      </a:r>
                      <a:endParaRPr lang="en-US" sz="13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300" b="1" dirty="0"/>
                        <a:t>Heat-Gain (tons)</a:t>
                      </a:r>
                      <a:endParaRPr lang="en-US" sz="1300" b="1" dirty="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b="1" dirty="0"/>
                        <a:t>Natural Stone</a:t>
                      </a:r>
                      <a:endParaRPr lang="en-US" sz="1300" b="1"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0.0472</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4890</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14.5</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3346.72</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0.279</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b="1" dirty="0"/>
                        <a:t>Cultured Stone </a:t>
                      </a:r>
                      <a:endParaRPr lang="en-US" sz="1300" b="1" dirty="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0.0469</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4890</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14.5</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3325.44</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dirty="0"/>
                        <a:t>0.277</a:t>
                      </a:r>
                      <a:endParaRPr lang="en-US" sz="1300" dirty="0">
                        <a:latin typeface="Calibri"/>
                        <a:ea typeface="Calibri"/>
                        <a:cs typeface="Times New Roman"/>
                      </a:endParaRPr>
                    </a:p>
                  </a:txBody>
                  <a:tcPr marL="68580" marR="68580" marT="0" marB="0"/>
                </a:tc>
              </a:tr>
            </a:tbl>
          </a:graphicData>
        </a:graphic>
      </p:graphicFrame>
      <p:graphicFrame>
        <p:nvGraphicFramePr>
          <p:cNvPr id="30" name="Table 29"/>
          <p:cNvGraphicFramePr>
            <a:graphicFrameLocks noGrp="1"/>
          </p:cNvGraphicFramePr>
          <p:nvPr/>
        </p:nvGraphicFramePr>
        <p:xfrm>
          <a:off x="10972800" y="1828800"/>
          <a:ext cx="2997200" cy="911352"/>
        </p:xfrm>
        <a:graphic>
          <a:graphicData uri="http://schemas.openxmlformats.org/drawingml/2006/table">
            <a:tbl>
              <a:tblPr firstCol="1">
                <a:tableStyleId>{284E427A-3D55-4303-BF80-6455036E1DE7}</a:tableStyleId>
              </a:tblPr>
              <a:tblGrid>
                <a:gridCol w="1790700"/>
                <a:gridCol w="1206500"/>
              </a:tblGrid>
              <a:tr h="190500">
                <a:tc>
                  <a:txBody>
                    <a:bodyPr/>
                    <a:lstStyle/>
                    <a:p>
                      <a:pPr marL="0" marR="0">
                        <a:lnSpc>
                          <a:spcPct val="115000"/>
                        </a:lnSpc>
                        <a:spcBef>
                          <a:spcPts val="0"/>
                        </a:spcBef>
                        <a:spcAft>
                          <a:spcPts val="0"/>
                        </a:spcAft>
                      </a:pPr>
                      <a:r>
                        <a:rPr lang="en-US" sz="1300"/>
                        <a:t>Winter Temperatures</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ºF</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To  (outside)</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25.5</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Ti    (inside)</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71</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ΔT</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dirty="0"/>
                        <a:t>45.5</a:t>
                      </a:r>
                      <a:endParaRPr lang="en-US" sz="1300" dirty="0">
                        <a:latin typeface="Calibri"/>
                        <a:ea typeface="Calibri"/>
                        <a:cs typeface="Times New Roman"/>
                      </a:endParaRPr>
                    </a:p>
                  </a:txBody>
                  <a:tcPr marL="68580" marR="68580" marT="0" marB="0"/>
                </a:tc>
              </a:tr>
            </a:tbl>
          </a:graphicData>
        </a:graphic>
      </p:graphicFrame>
      <p:graphicFrame>
        <p:nvGraphicFramePr>
          <p:cNvPr id="32" name="Table 31"/>
          <p:cNvGraphicFramePr>
            <a:graphicFrameLocks noGrp="1"/>
          </p:cNvGraphicFramePr>
          <p:nvPr/>
        </p:nvGraphicFramePr>
        <p:xfrm>
          <a:off x="18897600" y="1828800"/>
          <a:ext cx="2997200" cy="911352"/>
        </p:xfrm>
        <a:graphic>
          <a:graphicData uri="http://schemas.openxmlformats.org/drawingml/2006/table">
            <a:tbl>
              <a:tblPr firstCol="1">
                <a:tableStyleId>{69C7853C-536D-4A76-A0AE-DD22124D55A5}</a:tableStyleId>
              </a:tblPr>
              <a:tblGrid>
                <a:gridCol w="1790700"/>
                <a:gridCol w="1206500"/>
              </a:tblGrid>
              <a:tr h="190500">
                <a:tc>
                  <a:txBody>
                    <a:bodyPr/>
                    <a:lstStyle/>
                    <a:p>
                      <a:pPr marL="0" marR="0">
                        <a:lnSpc>
                          <a:spcPct val="115000"/>
                        </a:lnSpc>
                        <a:spcBef>
                          <a:spcPts val="0"/>
                        </a:spcBef>
                        <a:spcAft>
                          <a:spcPts val="0"/>
                        </a:spcAft>
                      </a:pPr>
                      <a:r>
                        <a:rPr lang="en-US" sz="1300"/>
                        <a:t>Summer Temperatures</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ºF</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To  (outside)</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85.5</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Ti    (inside)</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a:t>71</a:t>
                      </a:r>
                      <a:endParaRPr lang="en-US" sz="1300">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300"/>
                        <a:t>ΔT   </a:t>
                      </a:r>
                      <a:endParaRPr lang="en-US" sz="1300">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300" dirty="0"/>
                        <a:t>14.5</a:t>
                      </a:r>
                      <a:endParaRPr lang="en-US" sz="1300" dirty="0">
                        <a:latin typeface="Calibri"/>
                        <a:ea typeface="Calibri"/>
                        <a:cs typeface="Times New Roman"/>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11201400" y="2274838"/>
            <a:ext cx="8686800" cy="2308324"/>
          </a:xfrm>
          <a:prstGeom prst="rect">
            <a:avLst/>
          </a:prstGeom>
          <a:noFill/>
        </p:spPr>
        <p:txBody>
          <a:bodyPr wrap="square" rtlCol="0">
            <a:spAutoFit/>
          </a:bodyPr>
          <a:lstStyle/>
          <a:p>
            <a:endParaRPr lang="en-US" b="1" u="sng" dirty="0" smtClean="0"/>
          </a:p>
          <a:p>
            <a:r>
              <a:rPr lang="en-US" dirty="0" smtClean="0"/>
              <a:t>	</a:t>
            </a:r>
            <a:r>
              <a:rPr lang="en-US" b="1" dirty="0" smtClean="0"/>
              <a:t>	</a:t>
            </a:r>
          </a:p>
          <a:p>
            <a:r>
              <a:rPr lang="en-US" dirty="0" smtClean="0"/>
              <a:t>Advantages  of Cultured Stone Veneer</a:t>
            </a:r>
          </a:p>
          <a:p>
            <a:r>
              <a:rPr lang="en-US" dirty="0" smtClean="0"/>
              <a:t>	Cost savings of 54.6% approx. $102,000</a:t>
            </a:r>
          </a:p>
          <a:p>
            <a:r>
              <a:rPr lang="en-US" dirty="0" smtClean="0"/>
              <a:t>	Schedule acceleration of approx. 6 weeks</a:t>
            </a:r>
          </a:p>
          <a:p>
            <a:r>
              <a:rPr lang="en-US" dirty="0" smtClean="0"/>
              <a:t>	Less Site Congestion</a:t>
            </a:r>
          </a:p>
          <a:p>
            <a:r>
              <a:rPr lang="en-US" dirty="0" smtClean="0"/>
              <a:t>	50 year warranty </a:t>
            </a:r>
          </a:p>
          <a:p>
            <a:r>
              <a:rPr lang="en-US" dirty="0" smtClean="0"/>
              <a:t>	</a:t>
            </a:r>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2123658"/>
          </a:xfrm>
          <a:prstGeom prst="rect">
            <a:avLst/>
          </a:prstGeom>
          <a:noFill/>
        </p:spPr>
        <p:txBody>
          <a:bodyPr wrap="square" rtlCol="0">
            <a:spAutoFit/>
          </a:bodyPr>
          <a:lstStyle/>
          <a:p>
            <a:pPr algn="ctr"/>
            <a:r>
              <a:rPr lang="en-US" sz="2400" dirty="0" smtClean="0">
                <a:latin typeface="Tahoma Small Cap" pitchFamily="34" charset="0"/>
              </a:rPr>
              <a:t>Façade Redesign </a:t>
            </a:r>
            <a:br>
              <a:rPr lang="en-US" sz="2400" dirty="0" smtClean="0">
                <a:latin typeface="Tahoma Small Cap" pitchFamily="34" charset="0"/>
              </a:rPr>
            </a:br>
            <a:r>
              <a:rPr lang="en-US" sz="2400" dirty="0" smtClean="0">
                <a:latin typeface="Tahoma Small Cap" pitchFamily="34" charset="0"/>
              </a:rPr>
              <a:t>Recommendations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7" name="TextBox 16"/>
          <p:cNvSpPr txBox="1"/>
          <p:nvPr/>
        </p:nvSpPr>
        <p:spPr>
          <a:xfrm>
            <a:off x="14478000" y="1752600"/>
            <a:ext cx="3429000" cy="369332"/>
          </a:xfrm>
          <a:prstGeom prst="rect">
            <a:avLst/>
          </a:prstGeom>
          <a:noFill/>
        </p:spPr>
        <p:txBody>
          <a:bodyPr wrap="square" rtlCol="0">
            <a:spAutoFit/>
          </a:bodyPr>
          <a:lstStyle/>
          <a:p>
            <a:endParaRPr lang="en-US" dirty="0"/>
          </a:p>
        </p:txBody>
      </p:sp>
      <p:pic>
        <p:nvPicPr>
          <p:cNvPr id="33" name="Picture 32" descr="E:\Thesis\Thesis Report\cypresstxtcobblefield.jpg"/>
          <p:cNvPicPr/>
          <p:nvPr/>
        </p:nvPicPr>
        <p:blipFill>
          <a:blip r:embed="rId4"/>
          <a:srcRect/>
          <a:stretch>
            <a:fillRect/>
          </a:stretch>
        </p:blipFill>
        <p:spPr bwMode="auto">
          <a:xfrm>
            <a:off x="22174200" y="2238375"/>
            <a:ext cx="2581275" cy="2381250"/>
          </a:xfrm>
          <a:prstGeom prst="rect">
            <a:avLst/>
          </a:prstGeom>
          <a:noFill/>
          <a:ln w="9525">
            <a:noFill/>
            <a:miter lim="800000"/>
            <a:headEnd/>
            <a:tailEnd/>
          </a:ln>
        </p:spPr>
      </p:pic>
      <p:pic>
        <p:nvPicPr>
          <p:cNvPr id="34" name="Picture 3"/>
          <p:cNvPicPr>
            <a:picLocks noChangeAspect="1" noChangeArrowheads="1"/>
          </p:cNvPicPr>
          <p:nvPr/>
        </p:nvPicPr>
        <p:blipFill>
          <a:blip r:embed="rId5"/>
          <a:srcRect/>
          <a:stretch>
            <a:fillRect/>
          </a:stretch>
        </p:blipFill>
        <p:spPr bwMode="auto">
          <a:xfrm>
            <a:off x="22174200" y="4676775"/>
            <a:ext cx="2595386" cy="533400"/>
          </a:xfrm>
          <a:prstGeom prst="rect">
            <a:avLst/>
          </a:prstGeom>
          <a:noFill/>
          <a:ln w="9525">
            <a:noFill/>
            <a:miter lim="800000"/>
            <a:headEnd/>
            <a:tailEnd/>
          </a:ln>
          <a:effectLst/>
        </p:spPr>
      </p:pic>
      <p:pic>
        <p:nvPicPr>
          <p:cNvPr id="47107" name="Picture 3" descr="E:\Thesis\Images\thumbsup.jpg"/>
          <p:cNvPicPr>
            <a:picLocks noChangeAspect="1" noChangeArrowheads="1"/>
          </p:cNvPicPr>
          <p:nvPr/>
        </p:nvPicPr>
        <p:blipFill>
          <a:blip r:embed="rId6" cstate="print"/>
          <a:srcRect/>
          <a:stretch>
            <a:fillRect/>
          </a:stretch>
        </p:blipFill>
        <p:spPr bwMode="auto">
          <a:xfrm flipH="1">
            <a:off x="25831800" y="2743200"/>
            <a:ext cx="1600200" cy="236576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iterate type="lt">
                                    <p:tmPct val="0"/>
                                  </p:iterate>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1000" fill="hold"/>
                                        <p:tgtEl>
                                          <p:spTgt spid="47107"/>
                                        </p:tgtEl>
                                        <p:attrNameLst>
                                          <p:attrName>ppt_x</p:attrName>
                                        </p:attrNameLst>
                                      </p:cBhvr>
                                      <p:tavLst>
                                        <p:tav tm="0">
                                          <p:val>
                                            <p:strVal val="1+#ppt_w/2"/>
                                          </p:val>
                                        </p:tav>
                                        <p:tav tm="100000">
                                          <p:val>
                                            <p:strVal val="#ppt_x"/>
                                          </p:val>
                                        </p:tav>
                                      </p:tavLst>
                                    </p:anim>
                                    <p:anim calcmode="lin" valueType="num">
                                      <p:cBhvr additive="base">
                                        <p:cTn id="8" dur="1000" fill="hold"/>
                                        <p:tgtEl>
                                          <p:spTgt spid="47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Solar </a:t>
            </a:r>
            <a:r>
              <a:rPr lang="en-US" sz="2400" dirty="0" smtClean="0">
                <a:latin typeface="Tahoma Small Cap" pitchFamily="34" charset="0"/>
              </a:rPr>
              <a:t>Energy </a:t>
            </a:r>
            <a:r>
              <a:rPr lang="en-US" sz="2400" dirty="0" smtClean="0">
                <a:latin typeface="Tahoma Small Cap" pitchFamily="34" charset="0"/>
              </a:rPr>
              <a:t>System Redesign</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6" name="TextBox 25"/>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Problem &amp; Goal</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8193" name="Picture 1" descr="E:\Thesis\Images\solar.JPG"/>
          <p:cNvPicPr>
            <a:picLocks noChangeAspect="1" noChangeArrowheads="1"/>
          </p:cNvPicPr>
          <p:nvPr/>
        </p:nvPicPr>
        <p:blipFill>
          <a:blip r:embed="rId4" cstate="print"/>
          <a:srcRect/>
          <a:stretch>
            <a:fillRect/>
          </a:stretch>
        </p:blipFill>
        <p:spPr bwMode="auto">
          <a:xfrm>
            <a:off x="11194256" y="2057400"/>
            <a:ext cx="5043487" cy="3353592"/>
          </a:xfrm>
          <a:prstGeom prst="rect">
            <a:avLst/>
          </a:prstGeom>
          <a:noFill/>
        </p:spPr>
      </p:pic>
      <p:sp>
        <p:nvSpPr>
          <p:cNvPr id="27" name="TextBox 26"/>
          <p:cNvSpPr txBox="1"/>
          <p:nvPr/>
        </p:nvSpPr>
        <p:spPr>
          <a:xfrm>
            <a:off x="18592800" y="2413337"/>
            <a:ext cx="8839200" cy="2585323"/>
          </a:xfrm>
          <a:prstGeom prst="rect">
            <a:avLst/>
          </a:prstGeom>
          <a:noFill/>
        </p:spPr>
        <p:txBody>
          <a:bodyPr wrap="square" rtlCol="0">
            <a:spAutoFit/>
          </a:bodyPr>
          <a:lstStyle/>
          <a:p>
            <a:pPr marL="682625" indent="-682625"/>
            <a:r>
              <a:rPr lang="en-US" dirty="0" smtClean="0"/>
              <a:t>Problem Statement:</a:t>
            </a:r>
          </a:p>
          <a:p>
            <a:pPr marL="682625">
              <a:buFont typeface="Arial" pitchFamily="34" charset="0"/>
              <a:buChar char="•"/>
            </a:pPr>
            <a:r>
              <a:rPr lang="en-US" dirty="0" smtClean="0"/>
              <a:t> Small 1kW capacity </a:t>
            </a:r>
          </a:p>
          <a:p>
            <a:pPr marL="682625">
              <a:buFont typeface="Arial" pitchFamily="34" charset="0"/>
              <a:buChar char="•"/>
            </a:pPr>
            <a:r>
              <a:rPr lang="en-US" dirty="0" smtClean="0"/>
              <a:t> Invisible to public eye</a:t>
            </a:r>
          </a:p>
          <a:p>
            <a:r>
              <a:rPr lang="en-US" dirty="0" smtClean="0"/>
              <a:t>	</a:t>
            </a:r>
          </a:p>
          <a:p>
            <a:r>
              <a:rPr lang="en-US" dirty="0" smtClean="0"/>
              <a:t>Goal:</a:t>
            </a:r>
          </a:p>
          <a:p>
            <a:pPr marL="682625">
              <a:buFont typeface="Arial" pitchFamily="34" charset="0"/>
              <a:buChar char="•"/>
            </a:pPr>
            <a:r>
              <a:rPr lang="en-US" dirty="0" smtClean="0"/>
              <a:t> Redesign the solar system to utilize Building Integrated Photovoltaic’s (BIPV)</a:t>
            </a:r>
          </a:p>
          <a:p>
            <a:pPr marL="798513" indent="-115888">
              <a:buFont typeface="Arial" pitchFamily="34" charset="0"/>
              <a:buChar char="•"/>
            </a:pPr>
            <a:r>
              <a:rPr lang="en-US" dirty="0" smtClean="0"/>
              <a:t>Integrate BIPV into Southern exposed roof allowing the shingles to be visible to public, staff, and students</a:t>
            </a:r>
          </a:p>
          <a:p>
            <a:pPr marL="798513" indent="-115888">
              <a:buFont typeface="Arial" pitchFamily="34" charset="0"/>
              <a:buChar char="•"/>
            </a:pPr>
            <a:r>
              <a:rPr lang="en-US" dirty="0" smtClean="0"/>
              <a:t>Utilize more solar energy to offset energy consumption</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Existing Panel System</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6" name="TextBox 25"/>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Proposed BIPV Roofing System</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7" name="TextBox 26"/>
          <p:cNvSpPr txBox="1"/>
          <p:nvPr/>
        </p:nvSpPr>
        <p:spPr>
          <a:xfrm>
            <a:off x="21031200" y="2136338"/>
            <a:ext cx="6019800" cy="3139321"/>
          </a:xfrm>
          <a:prstGeom prst="rect">
            <a:avLst/>
          </a:prstGeom>
          <a:noFill/>
        </p:spPr>
        <p:txBody>
          <a:bodyPr wrap="square" rtlCol="0">
            <a:spAutoFit/>
          </a:bodyPr>
          <a:lstStyle/>
          <a:p>
            <a:pPr marL="682625" indent="-682625"/>
            <a:r>
              <a:rPr lang="en-US" dirty="0" smtClean="0"/>
              <a:t>SUNSLATES by Atlantis Energy Systems</a:t>
            </a:r>
          </a:p>
          <a:p>
            <a:pPr marL="682625" indent="-682625"/>
            <a:r>
              <a:rPr lang="en-US" dirty="0" smtClean="0"/>
              <a:t>	</a:t>
            </a:r>
          </a:p>
          <a:p>
            <a:pPr marL="465138" indent="-465138"/>
            <a:r>
              <a:rPr lang="en-US" dirty="0" smtClean="0"/>
              <a:t>	Product Description</a:t>
            </a:r>
          </a:p>
          <a:p>
            <a:pPr marL="1030288" lvl="2" indent="-115888">
              <a:buFont typeface="Arial" pitchFamily="34" charset="0"/>
              <a:buChar char="•"/>
            </a:pPr>
            <a:r>
              <a:rPr lang="en-US" dirty="0" smtClean="0"/>
              <a:t>Peak power of 12.2 W of energy produced </a:t>
            </a:r>
          </a:p>
          <a:p>
            <a:pPr marL="1030288" lvl="2" indent="-115888"/>
            <a:r>
              <a:rPr lang="en-US" dirty="0" smtClean="0"/>
              <a:t>	per slate</a:t>
            </a:r>
          </a:p>
          <a:p>
            <a:pPr marL="1030288" indent="-115888">
              <a:buFont typeface="Arial" pitchFamily="34" charset="0"/>
              <a:buChar char="•"/>
            </a:pPr>
            <a:r>
              <a:rPr lang="en-US" dirty="0" smtClean="0"/>
              <a:t> Mounted directly to roofing substrate and used as building envelope</a:t>
            </a:r>
          </a:p>
          <a:p>
            <a:pPr marL="1030288" indent="-115888">
              <a:buFont typeface="Arial" pitchFamily="34" charset="0"/>
              <a:buChar char="•"/>
            </a:pPr>
            <a:r>
              <a:rPr lang="en-US" dirty="0" smtClean="0"/>
              <a:t> Aesthetically pleasing</a:t>
            </a:r>
          </a:p>
          <a:p>
            <a:pPr marL="1030288" indent="-115888">
              <a:buFont typeface="Arial" pitchFamily="34" charset="0"/>
              <a:buChar char="•"/>
            </a:pPr>
            <a:r>
              <a:rPr lang="en-US" dirty="0" smtClean="0"/>
              <a:t>Grid tied system</a:t>
            </a:r>
          </a:p>
          <a:p>
            <a:r>
              <a:rPr lang="en-US" dirty="0" smtClean="0"/>
              <a:t>	</a:t>
            </a:r>
          </a:p>
          <a:p>
            <a:endParaRPr lang="en-US" dirty="0"/>
          </a:p>
        </p:txBody>
      </p:sp>
      <p:pic>
        <p:nvPicPr>
          <p:cNvPr id="48130" name="Picture 2" descr="E:\Thesis\Images\GE solar panel.jpg"/>
          <p:cNvPicPr>
            <a:picLocks noChangeAspect="1" noChangeArrowheads="1"/>
          </p:cNvPicPr>
          <p:nvPr/>
        </p:nvPicPr>
        <p:blipFill>
          <a:blip r:embed="rId4"/>
          <a:srcRect/>
          <a:stretch>
            <a:fillRect/>
          </a:stretch>
        </p:blipFill>
        <p:spPr bwMode="auto">
          <a:xfrm>
            <a:off x="9525000" y="1752600"/>
            <a:ext cx="2857500" cy="2857500"/>
          </a:xfrm>
          <a:prstGeom prst="rect">
            <a:avLst/>
          </a:prstGeom>
          <a:noFill/>
        </p:spPr>
      </p:pic>
      <p:pic>
        <p:nvPicPr>
          <p:cNvPr id="15" name="Picture 14"/>
          <p:cNvPicPr/>
          <p:nvPr/>
        </p:nvPicPr>
        <p:blipFill>
          <a:blip r:embed="rId5"/>
          <a:srcRect/>
          <a:stretch>
            <a:fillRect/>
          </a:stretch>
        </p:blipFill>
        <p:spPr bwMode="auto">
          <a:xfrm>
            <a:off x="19049999" y="1727790"/>
            <a:ext cx="1743015" cy="2691809"/>
          </a:xfrm>
          <a:prstGeom prst="rect">
            <a:avLst/>
          </a:prstGeom>
          <a:noFill/>
          <a:ln w="9525">
            <a:noFill/>
            <a:miter lim="800000"/>
            <a:headEnd/>
            <a:tailEnd/>
          </a:ln>
        </p:spPr>
      </p:pic>
      <p:sp>
        <p:nvSpPr>
          <p:cNvPr id="16" name="TextBox 15"/>
          <p:cNvSpPr txBox="1"/>
          <p:nvPr/>
        </p:nvSpPr>
        <p:spPr>
          <a:xfrm>
            <a:off x="12420600" y="2057400"/>
            <a:ext cx="5715000" cy="2585323"/>
          </a:xfrm>
          <a:prstGeom prst="rect">
            <a:avLst/>
          </a:prstGeom>
          <a:noFill/>
        </p:spPr>
        <p:txBody>
          <a:bodyPr wrap="square" rtlCol="0">
            <a:spAutoFit/>
          </a:bodyPr>
          <a:lstStyle/>
          <a:p>
            <a:pPr marL="682625" indent="-682625"/>
            <a:r>
              <a:rPr lang="en-US" dirty="0" smtClean="0"/>
              <a:t>GEPV-200-M Panel by General Electric</a:t>
            </a:r>
          </a:p>
          <a:p>
            <a:pPr marL="682625" indent="-682625"/>
            <a:r>
              <a:rPr lang="en-US" dirty="0" smtClean="0"/>
              <a:t>	</a:t>
            </a:r>
          </a:p>
          <a:p>
            <a:pPr marL="465138" indent="-465138"/>
            <a:r>
              <a:rPr lang="en-US" dirty="0" smtClean="0"/>
              <a:t>	Product Description</a:t>
            </a:r>
          </a:p>
          <a:p>
            <a:pPr marL="1030288" lvl="2" indent="-115888">
              <a:buFont typeface="Arial" pitchFamily="34" charset="0"/>
              <a:buChar char="•"/>
            </a:pPr>
            <a:r>
              <a:rPr lang="en-US" dirty="0" smtClean="0"/>
              <a:t>Peak power of 200 W of energy produced per panel</a:t>
            </a:r>
          </a:p>
          <a:p>
            <a:pPr marL="1030288" indent="-115888">
              <a:buFont typeface="Arial" pitchFamily="34" charset="0"/>
              <a:buChar char="•"/>
            </a:pPr>
            <a:r>
              <a:rPr lang="en-US" dirty="0" smtClean="0"/>
              <a:t>Bracket Mounted above roof </a:t>
            </a:r>
          </a:p>
          <a:p>
            <a:pPr marL="1030288" indent="-115888">
              <a:buFont typeface="Arial" pitchFamily="34" charset="0"/>
              <a:buChar char="•"/>
            </a:pPr>
            <a:r>
              <a:rPr lang="en-US" dirty="0" smtClean="0"/>
              <a:t>Grid tied system</a:t>
            </a:r>
          </a:p>
          <a:p>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1015663"/>
          </a:xfrm>
          <a:prstGeom prst="rect">
            <a:avLst/>
          </a:prstGeom>
          <a:noFill/>
        </p:spPr>
        <p:txBody>
          <a:bodyPr wrap="square" rtlCol="0">
            <a:spAutoFit/>
          </a:bodyPr>
          <a:lstStyle/>
          <a:p>
            <a:pPr algn="ctr"/>
            <a:r>
              <a:rPr lang="en-US" sz="2400" dirty="0" smtClean="0">
                <a:latin typeface="Tahoma Small Cap" pitchFamily="34" charset="0"/>
              </a:rPr>
              <a:t>Installation Process</a:t>
            </a:r>
            <a:r>
              <a:rPr lang="en-US" sz="2400" dirty="0" smtClean="0"/>
              <a:t>	</a:t>
            </a:r>
          </a:p>
          <a:p>
            <a:pPr algn="ctr"/>
            <a:r>
              <a:rPr lang="en-US" dirty="0" smtClean="0"/>
              <a:t>	</a:t>
            </a:r>
            <a:r>
              <a:rPr lang="en-US" b="1" dirty="0" smtClean="0"/>
              <a:t>	</a:t>
            </a:r>
          </a:p>
          <a:p>
            <a:pPr algn="ctr"/>
            <a:endParaRPr lang="en-US" dirty="0" smtClean="0"/>
          </a:p>
        </p:txBody>
      </p:sp>
      <p:sp>
        <p:nvSpPr>
          <p:cNvPr id="16" name="TextBox 15"/>
          <p:cNvSpPr txBox="1"/>
          <p:nvPr/>
        </p:nvSpPr>
        <p:spPr>
          <a:xfrm>
            <a:off x="9601200" y="2136338"/>
            <a:ext cx="8839200" cy="2862322"/>
          </a:xfrm>
          <a:prstGeom prst="rect">
            <a:avLst/>
          </a:prstGeom>
          <a:noFill/>
        </p:spPr>
        <p:txBody>
          <a:bodyPr wrap="square" rtlCol="0">
            <a:spAutoFit/>
          </a:bodyPr>
          <a:lstStyle/>
          <a:p>
            <a:pPr marL="682625" indent="-682625"/>
            <a:r>
              <a:rPr lang="en-US" b="1" dirty="0" smtClean="0">
                <a:latin typeface="Tahoma Small Cap"/>
              </a:rPr>
              <a:t>Installation Process:</a:t>
            </a:r>
          </a:p>
          <a:p>
            <a:pPr lvl="1">
              <a:buFont typeface="Arial" pitchFamily="34" charset="0"/>
              <a:buChar char="•"/>
            </a:pPr>
            <a:r>
              <a:rPr lang="en-US" dirty="0" smtClean="0">
                <a:latin typeface="Tahoma Small Cap"/>
              </a:rPr>
              <a:t> SUNSLATESs are mounted on a 1x4 </a:t>
            </a:r>
            <a:r>
              <a:rPr lang="en-US" dirty="0" err="1" smtClean="0">
                <a:latin typeface="Tahoma Small Cap"/>
              </a:rPr>
              <a:t>nailers</a:t>
            </a:r>
            <a:r>
              <a:rPr lang="en-US" dirty="0" smtClean="0">
                <a:latin typeface="Tahoma Small Cap"/>
              </a:rPr>
              <a:t> resting on 2x2  sleepers which form a grid anchored to roof deck</a:t>
            </a:r>
          </a:p>
          <a:p>
            <a:pPr lvl="1">
              <a:buFont typeface="Arial" pitchFamily="34" charset="0"/>
              <a:buChar char="•"/>
            </a:pPr>
            <a:r>
              <a:rPr lang="en-US" dirty="0" smtClean="0">
                <a:latin typeface="Tahoma Small Cap"/>
              </a:rPr>
              <a:t>Slates are then attached to the wood battens with storm anchor hooks</a:t>
            </a:r>
          </a:p>
          <a:p>
            <a:pPr lvl="1">
              <a:buFont typeface="Arial" pitchFamily="34" charset="0"/>
              <a:buChar char="•"/>
            </a:pPr>
            <a:r>
              <a:rPr lang="en-US" dirty="0" smtClean="0">
                <a:latin typeface="Tahoma Small Cap"/>
              </a:rPr>
              <a:t>Each tile is then attached to the adjacent tiles by the connecting wires</a:t>
            </a:r>
          </a:p>
          <a:p>
            <a:pPr marL="566738" lvl="1" indent="-109538">
              <a:buFont typeface="Arial" pitchFamily="34" charset="0"/>
              <a:buChar char="•"/>
            </a:pPr>
            <a:r>
              <a:rPr lang="en-US" dirty="0" smtClean="0">
                <a:latin typeface="Tahoma Small Cap"/>
              </a:rPr>
              <a:t>At the end of each course a home run is ran to a splice box under the roof</a:t>
            </a:r>
            <a:br>
              <a:rPr lang="en-US" dirty="0" smtClean="0">
                <a:latin typeface="Tahoma Small Cap"/>
              </a:rPr>
            </a:br>
            <a:r>
              <a:rPr lang="en-US" dirty="0" smtClean="0">
                <a:latin typeface="Tahoma Small Cap"/>
              </a:rPr>
              <a:t> deck which is then ran to the inverter. </a:t>
            </a:r>
          </a:p>
          <a:p>
            <a:pPr lvl="1">
              <a:buFont typeface="Arial" pitchFamily="34" charset="0"/>
              <a:buChar char="•"/>
            </a:pPr>
            <a:endParaRPr lang="en-US" dirty="0" smtClean="0"/>
          </a:p>
          <a:p>
            <a:r>
              <a:rPr lang="en-US" dirty="0" smtClean="0"/>
              <a:t>	</a:t>
            </a:r>
          </a:p>
          <a:p>
            <a:endParaRPr lang="en-US" dirty="0"/>
          </a:p>
        </p:txBody>
      </p:sp>
      <p:pic>
        <p:nvPicPr>
          <p:cNvPr id="17" name="Picture 16"/>
          <p:cNvPicPr/>
          <p:nvPr/>
        </p:nvPicPr>
        <p:blipFill>
          <a:blip r:embed="rId4"/>
          <a:stretch>
            <a:fillRect/>
          </a:stretch>
        </p:blipFill>
        <p:spPr bwMode="auto">
          <a:xfrm>
            <a:off x="18592800" y="1752600"/>
            <a:ext cx="2819400" cy="2067560"/>
          </a:xfrm>
          <a:prstGeom prst="rect">
            <a:avLst/>
          </a:prstGeom>
          <a:noFill/>
          <a:ln>
            <a:noFill/>
          </a:ln>
          <a:effectLst>
            <a:glow rad="101600">
              <a:schemeClr val="tx2">
                <a:lumMod val="50000"/>
                <a:alpha val="40000"/>
              </a:schemeClr>
            </a:glow>
          </a:effectLst>
        </p:spPr>
      </p:pic>
      <p:pic>
        <p:nvPicPr>
          <p:cNvPr id="19" name="Picture 18"/>
          <p:cNvPicPr/>
          <p:nvPr/>
        </p:nvPicPr>
        <p:blipFill>
          <a:blip r:embed="rId5"/>
          <a:srcRect/>
          <a:stretch>
            <a:fillRect/>
          </a:stretch>
        </p:blipFill>
        <p:spPr bwMode="auto">
          <a:xfrm>
            <a:off x="21259800" y="2667000"/>
            <a:ext cx="2815257" cy="2133600"/>
          </a:xfrm>
          <a:prstGeom prst="rect">
            <a:avLst/>
          </a:prstGeom>
          <a:noFill/>
          <a:ln w="9525">
            <a:noFill/>
            <a:miter lim="800000"/>
            <a:headEnd/>
            <a:tailEnd/>
          </a:ln>
          <a:effectLst>
            <a:glow rad="101600">
              <a:schemeClr val="tx2">
                <a:lumMod val="50000"/>
                <a:alpha val="40000"/>
              </a:schemeClr>
            </a:glow>
          </a:effectLst>
        </p:spPr>
      </p:pic>
      <p:pic>
        <p:nvPicPr>
          <p:cNvPr id="49154" name="Picture 2" descr="E:\Thesis\Images\slates1.jpg"/>
          <p:cNvPicPr>
            <a:picLocks noChangeAspect="1" noChangeArrowheads="1"/>
          </p:cNvPicPr>
          <p:nvPr/>
        </p:nvPicPr>
        <p:blipFill>
          <a:blip r:embed="rId6"/>
          <a:srcRect/>
          <a:stretch>
            <a:fillRect/>
          </a:stretch>
        </p:blipFill>
        <p:spPr bwMode="auto">
          <a:xfrm>
            <a:off x="24079200" y="3886200"/>
            <a:ext cx="2992437" cy="199712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E:\Thesis\Images\PV small.jpg"/>
          <p:cNvPicPr/>
          <p:nvPr/>
        </p:nvPicPr>
        <p:blipFill>
          <a:blip r:embed="rId4"/>
          <a:srcRect/>
          <a:stretch>
            <a:fillRect/>
          </a:stretch>
        </p:blipFill>
        <p:spPr bwMode="auto">
          <a:xfrm>
            <a:off x="15087600" y="1600200"/>
            <a:ext cx="2743200" cy="1828800"/>
          </a:xfrm>
          <a:prstGeom prst="rect">
            <a:avLst/>
          </a:prstGeom>
          <a:noFill/>
          <a:ln w="9525">
            <a:noFill/>
            <a:miter lim="800000"/>
            <a:headEnd/>
            <a:tailEnd/>
          </a:ln>
          <a:effectLst>
            <a:glow rad="101600">
              <a:schemeClr val="tx2">
                <a:lumMod val="50000"/>
                <a:alpha val="40000"/>
              </a:schemeClr>
            </a:glow>
          </a:effectLst>
        </p:spPr>
      </p:pic>
      <p:sp>
        <p:nvSpPr>
          <p:cNvPr id="19" name="TextBox 18"/>
          <p:cNvSpPr txBox="1"/>
          <p:nvPr/>
        </p:nvSpPr>
        <p:spPr>
          <a:xfrm>
            <a:off x="9448800" y="3124200"/>
            <a:ext cx="2362200" cy="369332"/>
          </a:xfrm>
          <a:prstGeom prst="rect">
            <a:avLst/>
          </a:prstGeom>
          <a:noFill/>
        </p:spPr>
        <p:txBody>
          <a:bodyPr wrap="square" rtlCol="0">
            <a:spAutoFit/>
          </a:bodyPr>
          <a:lstStyle/>
          <a:p>
            <a:r>
              <a:rPr lang="en-US" dirty="0" smtClean="0"/>
              <a:t>Small Area Design</a:t>
            </a:r>
            <a:endParaRPr lang="en-US" dirty="0"/>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2123658"/>
          </a:xfrm>
          <a:prstGeom prst="rect">
            <a:avLst/>
          </a:prstGeom>
          <a:noFill/>
        </p:spPr>
        <p:txBody>
          <a:bodyPr wrap="square" rtlCol="0">
            <a:spAutoFit/>
          </a:bodyPr>
          <a:lstStyle/>
          <a:p>
            <a:pPr algn="ctr"/>
            <a:r>
              <a:rPr lang="en-US" sz="2400" dirty="0" smtClean="0"/>
              <a:t>SUNSLATE Energy Calculations</a:t>
            </a:r>
            <a:br>
              <a:rPr lang="en-US" sz="2400" dirty="0" smtClean="0"/>
            </a:br>
            <a:endParaRPr lang="en-US" sz="2400" dirty="0" smtClean="0"/>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6" name="TextBox 25"/>
          <p:cNvSpPr txBox="1"/>
          <p:nvPr/>
        </p:nvSpPr>
        <p:spPr>
          <a:xfrm>
            <a:off x="18288000" y="455474"/>
            <a:ext cx="9144000" cy="2123658"/>
          </a:xfrm>
          <a:prstGeom prst="rect">
            <a:avLst/>
          </a:prstGeom>
          <a:noFill/>
        </p:spPr>
        <p:txBody>
          <a:bodyPr wrap="square" rtlCol="0">
            <a:spAutoFit/>
          </a:bodyPr>
          <a:lstStyle/>
          <a:p>
            <a:pPr algn="ctr"/>
            <a:r>
              <a:rPr lang="en-US" sz="2400" dirty="0" smtClean="0"/>
              <a:t>SUNSLATE Cost – Savings – Payback Period</a:t>
            </a:r>
            <a:br>
              <a:rPr lang="en-US" sz="2400" dirty="0" smtClean="0"/>
            </a:br>
            <a:endParaRPr lang="en-US" sz="2400" dirty="0" smtClean="0"/>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graphicFrame>
        <p:nvGraphicFramePr>
          <p:cNvPr id="27" name="Table 26"/>
          <p:cNvGraphicFramePr>
            <a:graphicFrameLocks noGrp="1"/>
          </p:cNvGraphicFramePr>
          <p:nvPr/>
        </p:nvGraphicFramePr>
        <p:xfrm>
          <a:off x="9448800" y="3581400"/>
          <a:ext cx="8534400" cy="2224852"/>
        </p:xfrm>
        <a:graphic>
          <a:graphicData uri="http://schemas.openxmlformats.org/drawingml/2006/table">
            <a:tbl>
              <a:tblPr/>
              <a:tblGrid>
                <a:gridCol w="767262"/>
                <a:gridCol w="702423"/>
                <a:gridCol w="702423"/>
                <a:gridCol w="673005"/>
                <a:gridCol w="665200"/>
                <a:gridCol w="604487"/>
                <a:gridCol w="685800"/>
                <a:gridCol w="609600"/>
                <a:gridCol w="685800"/>
                <a:gridCol w="609600"/>
                <a:gridCol w="609600"/>
                <a:gridCol w="609600"/>
                <a:gridCol w="609600"/>
              </a:tblGrid>
              <a:tr h="178177">
                <a:tc gridSpan="13">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Calculated Energy Production for Small Areas of SUNSLATES</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924">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 of Slates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231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89295">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Watts/slate</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12.2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73745">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Month</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Jan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Feb</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Mar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Apr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dirty="0">
                          <a:solidFill>
                            <a:srgbClr val="000000"/>
                          </a:solidFill>
                          <a:latin typeface="Calibri"/>
                          <a:ea typeface="Times New Roman"/>
                          <a:cs typeface="Times New Roman"/>
                        </a:rPr>
                        <a:t>May</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Jun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Jul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Aug</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Sep</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Oct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Nov</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Dec</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54307">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Days/month</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28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31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31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98042">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kWh/day</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27.28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30.15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33.54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37.20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40.30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41.99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41.43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38.61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35.23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31.28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28.18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26.49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98042">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kWh/month</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845.69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844.33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1,039.63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1,116.01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1,249.31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1,259.74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1,284.25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1,196.89 </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1,056.83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969.74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845.46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821.22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89295">
                <a:tc>
                  <a:txBody>
                    <a:bodyPr/>
                    <a:lstStyle/>
                    <a:p>
                      <a:pPr marL="0" marR="0" algn="l">
                        <a:lnSpc>
                          <a:spcPct val="115000"/>
                        </a:lnSpc>
                        <a:spcBef>
                          <a:spcPts val="0"/>
                        </a:spcBef>
                        <a:spcAft>
                          <a:spcPts val="0"/>
                        </a:spcAft>
                      </a:pPr>
                      <a:r>
                        <a:rPr lang="en-US" sz="900" b="1">
                          <a:solidFill>
                            <a:srgbClr val="000000"/>
                          </a:solidFill>
                          <a:latin typeface="Calibri"/>
                          <a:ea typeface="Calibri"/>
                          <a:cs typeface="Times New Roman"/>
                        </a:rPr>
                        <a:t>kWh/Year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l">
                        <a:lnSpc>
                          <a:spcPct val="115000"/>
                        </a:lnSpc>
                        <a:spcBef>
                          <a:spcPts val="0"/>
                        </a:spcBef>
                        <a:spcAft>
                          <a:spcPts val="0"/>
                        </a:spcAft>
                      </a:pPr>
                      <a:r>
                        <a:rPr lang="en-US" sz="900">
                          <a:solidFill>
                            <a:srgbClr val="000000"/>
                          </a:solidFill>
                          <a:latin typeface="Calibri"/>
                          <a:ea typeface="Calibri"/>
                          <a:cs typeface="Times New Roman"/>
                        </a:rPr>
                        <a:t>           12,529.10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11">
                  <a:txBody>
                    <a:bodyPr/>
                    <a:lstStyle/>
                    <a:p>
                      <a:pPr marL="0" marR="0" algn="l">
                        <a:lnSpc>
                          <a:spcPct val="115000"/>
                        </a:lnSpc>
                        <a:spcBef>
                          <a:spcPts val="0"/>
                        </a:spcBef>
                        <a:spcAft>
                          <a:spcPts val="1000"/>
                        </a:spcAft>
                      </a:pPr>
                      <a:r>
                        <a:rPr lang="en-US"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8" name="TextBox 27"/>
          <p:cNvSpPr txBox="1"/>
          <p:nvPr/>
        </p:nvSpPr>
        <p:spPr>
          <a:xfrm>
            <a:off x="18973800" y="1600200"/>
            <a:ext cx="4689619" cy="2462213"/>
          </a:xfrm>
          <a:prstGeom prst="rect">
            <a:avLst/>
          </a:prstGeom>
          <a:noFill/>
        </p:spPr>
        <p:txBody>
          <a:bodyPr wrap="square" rtlCol="0">
            <a:spAutoFit/>
          </a:bodyPr>
          <a:lstStyle/>
          <a:p>
            <a:r>
              <a:rPr lang="en-US" sz="1400" b="1" u="sng" dirty="0" smtClean="0"/>
              <a:t>Small Area System:</a:t>
            </a:r>
            <a:r>
              <a:rPr lang="en-US" sz="1400" u="sng" dirty="0" smtClean="0"/>
              <a:t/>
            </a:r>
            <a:br>
              <a:rPr lang="en-US" sz="1400" u="sng" dirty="0" smtClean="0"/>
            </a:br>
            <a:r>
              <a:rPr lang="en-US" sz="1400" dirty="0" smtClean="0"/>
              <a:t> # of slates:</a:t>
            </a:r>
            <a:r>
              <a:rPr lang="en-US" sz="1400" b="1" dirty="0" smtClean="0"/>
              <a:t> </a:t>
            </a:r>
            <a:br>
              <a:rPr lang="en-US" sz="1400" b="1" dirty="0" smtClean="0"/>
            </a:br>
            <a:r>
              <a:rPr lang="en-US" sz="1400" b="1" dirty="0" smtClean="0"/>
              <a:t> 	231</a:t>
            </a:r>
            <a:br>
              <a:rPr lang="en-US" sz="1400" b="1" dirty="0" smtClean="0"/>
            </a:br>
            <a:r>
              <a:rPr lang="en-US" sz="1400" dirty="0" smtClean="0"/>
              <a:t/>
            </a:r>
            <a:br>
              <a:rPr lang="en-US" sz="1400" dirty="0" smtClean="0"/>
            </a:br>
            <a:r>
              <a:rPr lang="en-US" sz="1400" dirty="0" smtClean="0"/>
              <a:t> cost per slate: </a:t>
            </a:r>
            <a:br>
              <a:rPr lang="en-US" sz="1400" dirty="0" smtClean="0"/>
            </a:br>
            <a:r>
              <a:rPr lang="en-US" sz="1400" dirty="0" smtClean="0"/>
              <a:t> 	12.2W * $15/W</a:t>
            </a:r>
            <a:br>
              <a:rPr lang="en-US" sz="1400" dirty="0" smtClean="0"/>
            </a:br>
            <a:r>
              <a:rPr lang="en-US" sz="1400" dirty="0" smtClean="0"/>
              <a:t>		= </a:t>
            </a:r>
            <a:r>
              <a:rPr lang="en-US" sz="1400" b="1" dirty="0" smtClean="0"/>
              <a:t>$183/slate</a:t>
            </a:r>
            <a:br>
              <a:rPr lang="en-US" sz="1400" b="1" dirty="0" smtClean="0"/>
            </a:br>
            <a:r>
              <a:rPr lang="en-US" sz="1400" dirty="0" smtClean="0"/>
              <a:t/>
            </a:r>
            <a:br>
              <a:rPr lang="en-US" sz="1400" dirty="0" smtClean="0"/>
            </a:br>
            <a:r>
              <a:rPr lang="en-US" sz="1400" dirty="0" smtClean="0"/>
              <a:t> Total Cost of Shingle’s: </a:t>
            </a:r>
            <a:br>
              <a:rPr lang="en-US" sz="1400" dirty="0" smtClean="0"/>
            </a:br>
            <a:r>
              <a:rPr lang="en-US" sz="1400" dirty="0" smtClean="0"/>
              <a:t> 	231 shingles * $183/slate</a:t>
            </a:r>
            <a:br>
              <a:rPr lang="en-US" sz="1400" dirty="0" smtClean="0"/>
            </a:br>
            <a:r>
              <a:rPr lang="en-US" sz="1400" dirty="0" smtClean="0"/>
              <a:t>		 = </a:t>
            </a:r>
            <a:r>
              <a:rPr lang="en-US" sz="1400" b="1" dirty="0" smtClean="0"/>
              <a:t>$42,273</a:t>
            </a:r>
            <a:endParaRPr lang="en-US" sz="1400" dirty="0"/>
          </a:p>
        </p:txBody>
      </p:sp>
      <p:sp>
        <p:nvSpPr>
          <p:cNvPr id="30" name="TextBox 29"/>
          <p:cNvSpPr txBox="1"/>
          <p:nvPr/>
        </p:nvSpPr>
        <p:spPr>
          <a:xfrm>
            <a:off x="23088600" y="1600200"/>
            <a:ext cx="3785011" cy="1815882"/>
          </a:xfrm>
          <a:prstGeom prst="rect">
            <a:avLst/>
          </a:prstGeom>
          <a:noFill/>
        </p:spPr>
        <p:txBody>
          <a:bodyPr wrap="none" rtlCol="0">
            <a:spAutoFit/>
          </a:bodyPr>
          <a:lstStyle/>
          <a:p>
            <a:r>
              <a:rPr lang="en-US" sz="1400" b="1" u="sng" dirty="0" smtClean="0"/>
              <a:t>Small Area Savings</a:t>
            </a:r>
            <a:r>
              <a:rPr lang="en-US" sz="1400" b="1" dirty="0" smtClean="0"/>
              <a:t>: 	</a:t>
            </a:r>
            <a:r>
              <a:rPr lang="en-US" sz="1400" dirty="0" smtClean="0"/>
              <a:t/>
            </a:r>
            <a:br>
              <a:rPr lang="en-US" sz="1400" dirty="0" smtClean="0"/>
            </a:br>
            <a:r>
              <a:rPr lang="en-US" sz="1400" dirty="0" smtClean="0"/>
              <a:t>Savings Per Year	</a:t>
            </a:r>
            <a:br>
              <a:rPr lang="en-US" sz="1400" dirty="0" smtClean="0"/>
            </a:br>
            <a:r>
              <a:rPr lang="en-US" sz="1400" dirty="0" smtClean="0"/>
              <a:t> 	 12,529kWh/year * $0.0753/ kWh </a:t>
            </a:r>
            <a:br>
              <a:rPr lang="en-US" sz="1400" dirty="0" smtClean="0"/>
            </a:br>
            <a:r>
              <a:rPr lang="en-US" sz="1400" dirty="0" smtClean="0"/>
              <a:t>		=  </a:t>
            </a:r>
            <a:r>
              <a:rPr lang="en-US" sz="1400" b="1" dirty="0" smtClean="0"/>
              <a:t>$943 / year</a:t>
            </a:r>
            <a:br>
              <a:rPr lang="en-US" sz="1400" b="1" dirty="0" smtClean="0"/>
            </a:br>
            <a:r>
              <a:rPr lang="en-US" sz="1400" b="1" dirty="0" smtClean="0"/>
              <a:t> </a:t>
            </a:r>
            <a:br>
              <a:rPr lang="en-US" sz="1400" b="1" dirty="0" smtClean="0"/>
            </a:br>
            <a:r>
              <a:rPr lang="en-US" sz="1400" b="1" dirty="0" smtClean="0"/>
              <a:t> </a:t>
            </a:r>
            <a:r>
              <a:rPr lang="en-US" sz="1400" dirty="0" smtClean="0"/>
              <a:t>Payback Period</a:t>
            </a:r>
            <a:br>
              <a:rPr lang="en-US" sz="1400" dirty="0" smtClean="0"/>
            </a:br>
            <a:r>
              <a:rPr lang="en-US" sz="1400" dirty="0" smtClean="0"/>
              <a:t> 	$42,273 </a:t>
            </a:r>
            <a:r>
              <a:rPr lang="en-US" sz="1400" dirty="0" smtClean="0">
                <a:sym typeface="Symbol"/>
              </a:rPr>
              <a:t></a:t>
            </a:r>
            <a:r>
              <a:rPr lang="en-US" sz="1400" dirty="0" smtClean="0"/>
              <a:t> $943/year</a:t>
            </a:r>
            <a:br>
              <a:rPr lang="en-US" sz="1400" dirty="0" smtClean="0"/>
            </a:br>
            <a:r>
              <a:rPr lang="en-US" sz="1400" dirty="0" smtClean="0"/>
              <a:t>		 = </a:t>
            </a:r>
            <a:r>
              <a:rPr lang="en-US" sz="1400" b="1" dirty="0" smtClean="0"/>
              <a:t>44.8 years</a:t>
            </a:r>
            <a:endParaRPr lang="en-US"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9144000" y="1524001"/>
            <a:ext cx="9144000" cy="4800600"/>
          </a:xfrm>
          <a:blipFill dpi="0" rotWithShape="1">
            <a:blip r:embed="rId3">
              <a:alphaModFix amt="40000"/>
            </a:blip>
            <a:srcRect/>
            <a:stretch>
              <a:fillRect/>
            </a:stretch>
          </a:blipFill>
        </p:spPr>
        <p:txBody>
          <a:bodyPr/>
          <a:lstStyle/>
          <a:p>
            <a:pPr>
              <a:buNone/>
            </a:pPr>
            <a:r>
              <a:rPr lang="en-US" sz="2800" dirty="0" smtClean="0">
                <a:latin typeface="Tahoma Small Cap" pitchFamily="34" charset="0"/>
              </a:rPr>
              <a:t>Presentation Outline</a:t>
            </a:r>
          </a:p>
          <a:p>
            <a:pPr>
              <a:lnSpc>
                <a:spcPct val="150000"/>
              </a:lnSpc>
              <a:buNone/>
            </a:pPr>
            <a:r>
              <a:rPr lang="en-US" sz="2800" dirty="0" smtClean="0">
                <a:latin typeface="Tahoma Small Cap" pitchFamily="34" charset="0"/>
              </a:rPr>
              <a:t> 		Project  Overview</a:t>
            </a:r>
          </a:p>
          <a:p>
            <a:pPr>
              <a:lnSpc>
                <a:spcPct val="150000"/>
              </a:lnSpc>
              <a:buNone/>
            </a:pPr>
            <a:r>
              <a:rPr lang="en-US" sz="2800" dirty="0" smtClean="0">
                <a:latin typeface="Tahoma Small Cap" pitchFamily="34" charset="0"/>
              </a:rPr>
              <a:t> 		Analysis  1: Exterior Façade Redesign</a:t>
            </a:r>
          </a:p>
          <a:p>
            <a:pPr>
              <a:lnSpc>
                <a:spcPct val="150000"/>
              </a:lnSpc>
              <a:buNone/>
            </a:pPr>
            <a:r>
              <a:rPr lang="en-US" sz="2800" dirty="0" smtClean="0">
                <a:latin typeface="Tahoma Small Cap" pitchFamily="34" charset="0"/>
              </a:rPr>
              <a:t> 		Analysis  2: Solar Redesign</a:t>
            </a:r>
          </a:p>
          <a:p>
            <a:pPr>
              <a:lnSpc>
                <a:spcPct val="150000"/>
              </a:lnSpc>
              <a:buNone/>
            </a:pPr>
            <a:r>
              <a:rPr lang="en-US" sz="2800" dirty="0" smtClean="0">
                <a:latin typeface="Tahoma Small Cap" pitchFamily="34" charset="0"/>
              </a:rPr>
              <a:t> 		BIM Implementation</a:t>
            </a:r>
          </a:p>
          <a:p>
            <a:pPr>
              <a:lnSpc>
                <a:spcPct val="150000"/>
              </a:lnSpc>
              <a:buNone/>
            </a:pPr>
            <a:r>
              <a:rPr lang="en-US" sz="2800" dirty="0" smtClean="0">
                <a:latin typeface="Tahoma Small Cap" pitchFamily="34" charset="0"/>
              </a:rPr>
              <a:t> 		</a:t>
            </a:r>
            <a:r>
              <a:rPr lang="en-US" sz="2800" dirty="0" smtClean="0">
                <a:solidFill>
                  <a:schemeClr val="tx2">
                    <a:lumMod val="50000"/>
                  </a:schemeClr>
                </a:solidFill>
                <a:latin typeface="Tahoma Small Cap" pitchFamily="34" charset="0"/>
              </a:rPr>
              <a:t> </a:t>
            </a:r>
            <a:r>
              <a:rPr lang="en-US" sz="2800" dirty="0" smtClean="0">
                <a:latin typeface="Tahoma Small Cap" pitchFamily="34" charset="0"/>
              </a:rPr>
              <a:t>Conclusions</a:t>
            </a:r>
          </a:p>
          <a:p>
            <a:pPr>
              <a:lnSpc>
                <a:spcPct val="150000"/>
              </a:lnSpc>
              <a:buNone/>
            </a:pPr>
            <a:r>
              <a:rPr lang="en-US" sz="2800" dirty="0" smtClean="0">
                <a:latin typeface="Tahoma Small Cap" pitchFamily="34" charset="0"/>
              </a:rPr>
              <a:t> 		Questions</a:t>
            </a:r>
          </a:p>
          <a:p>
            <a:pPr>
              <a:buNone/>
            </a:pPr>
            <a:endParaRPr lang="en-US" dirty="0" smtClean="0"/>
          </a:p>
          <a:p>
            <a:endParaRPr lang="en-US" dirty="0" smtClean="0"/>
          </a:p>
          <a:p>
            <a:pPr>
              <a:buNone/>
            </a:pPr>
            <a:endParaRPr lang="en-US" dirty="0" smtClean="0"/>
          </a:p>
          <a:p>
            <a:endParaRPr lang="en-US" dirty="0" smtClean="0"/>
          </a:p>
          <a:p>
            <a:endParaRPr lang="en-US" dirty="0"/>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iagonal Stripe 14"/>
          <p:cNvSpPr/>
          <p:nvPr/>
        </p:nvSpPr>
        <p:spPr>
          <a:xfrm flipH="1">
            <a:off x="24460200" y="0"/>
            <a:ext cx="2971800" cy="6324600"/>
          </a:xfrm>
          <a:prstGeom prst="diagStripe">
            <a:avLst>
              <a:gd name="adj" fmla="val 52735"/>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9144000" y="141982"/>
            <a:ext cx="91440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descr="E:\Thesis\Images\PV full .jpg"/>
          <p:cNvPicPr/>
          <p:nvPr/>
        </p:nvPicPr>
        <p:blipFill>
          <a:blip r:embed="rId4"/>
          <a:srcRect/>
          <a:stretch>
            <a:fillRect/>
          </a:stretch>
        </p:blipFill>
        <p:spPr bwMode="auto">
          <a:xfrm>
            <a:off x="15163800" y="1600200"/>
            <a:ext cx="2819400" cy="1828800"/>
          </a:xfrm>
          <a:prstGeom prst="rect">
            <a:avLst/>
          </a:prstGeom>
          <a:noFill/>
          <a:ln w="9525">
            <a:noFill/>
            <a:miter lim="800000"/>
            <a:headEnd/>
            <a:tailEnd/>
          </a:ln>
          <a:effectLst>
            <a:glow rad="101600">
              <a:schemeClr val="tx2">
                <a:lumMod val="50000"/>
                <a:alpha val="40000"/>
              </a:schemeClr>
            </a:glow>
          </a:effectLst>
        </p:spPr>
      </p:pic>
      <p:sp>
        <p:nvSpPr>
          <p:cNvPr id="19" name="TextBox 18"/>
          <p:cNvSpPr txBox="1"/>
          <p:nvPr/>
        </p:nvSpPr>
        <p:spPr>
          <a:xfrm>
            <a:off x="9448800" y="3124200"/>
            <a:ext cx="2362200" cy="369332"/>
          </a:xfrm>
          <a:prstGeom prst="rect">
            <a:avLst/>
          </a:prstGeom>
          <a:noFill/>
        </p:spPr>
        <p:txBody>
          <a:bodyPr wrap="square" rtlCol="0">
            <a:spAutoFit/>
          </a:bodyPr>
          <a:lstStyle/>
          <a:p>
            <a:r>
              <a:rPr lang="en-US" dirty="0" smtClean="0"/>
              <a:t>Entire Roof Design</a:t>
            </a:r>
            <a:endParaRPr lang="en-US" dirty="0"/>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2123658"/>
          </a:xfrm>
          <a:prstGeom prst="rect">
            <a:avLst/>
          </a:prstGeom>
          <a:noFill/>
        </p:spPr>
        <p:txBody>
          <a:bodyPr wrap="square" rtlCol="0">
            <a:spAutoFit/>
          </a:bodyPr>
          <a:lstStyle/>
          <a:p>
            <a:pPr algn="ctr"/>
            <a:r>
              <a:rPr lang="en-US" sz="2400" dirty="0" smtClean="0"/>
              <a:t>SUNSLATE Energy Calculations</a:t>
            </a:r>
            <a:br>
              <a:rPr lang="en-US" sz="2400" dirty="0" smtClean="0"/>
            </a:br>
            <a:endParaRPr lang="en-US" sz="2400" dirty="0" smtClean="0"/>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6" name="TextBox 25"/>
          <p:cNvSpPr txBox="1"/>
          <p:nvPr/>
        </p:nvSpPr>
        <p:spPr>
          <a:xfrm>
            <a:off x="18288000" y="455474"/>
            <a:ext cx="9144000" cy="2123658"/>
          </a:xfrm>
          <a:prstGeom prst="rect">
            <a:avLst/>
          </a:prstGeom>
          <a:noFill/>
        </p:spPr>
        <p:txBody>
          <a:bodyPr wrap="square" rtlCol="0">
            <a:spAutoFit/>
          </a:bodyPr>
          <a:lstStyle/>
          <a:p>
            <a:pPr algn="ctr"/>
            <a:r>
              <a:rPr lang="en-US" sz="2400" dirty="0" smtClean="0"/>
              <a:t>SUNSLATE Cost – Savings – Payback Period</a:t>
            </a:r>
            <a:br>
              <a:rPr lang="en-US" sz="2400" dirty="0" smtClean="0"/>
            </a:br>
            <a:endParaRPr lang="en-US" sz="2400" dirty="0" smtClean="0"/>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graphicFrame>
        <p:nvGraphicFramePr>
          <p:cNvPr id="18" name="Table 17"/>
          <p:cNvGraphicFramePr>
            <a:graphicFrameLocks noGrp="1"/>
          </p:cNvGraphicFramePr>
          <p:nvPr/>
        </p:nvGraphicFramePr>
        <p:xfrm>
          <a:off x="9448800" y="3581400"/>
          <a:ext cx="8534400" cy="2251025"/>
        </p:xfrm>
        <a:graphic>
          <a:graphicData uri="http://schemas.openxmlformats.org/drawingml/2006/table">
            <a:tbl>
              <a:tblPr/>
              <a:tblGrid>
                <a:gridCol w="767262"/>
                <a:gridCol w="702423"/>
                <a:gridCol w="702423"/>
                <a:gridCol w="673005"/>
                <a:gridCol w="665200"/>
                <a:gridCol w="604487"/>
                <a:gridCol w="685800"/>
                <a:gridCol w="609600"/>
                <a:gridCol w="685800"/>
                <a:gridCol w="609600"/>
                <a:gridCol w="609600"/>
                <a:gridCol w="609600"/>
                <a:gridCol w="609600"/>
              </a:tblGrid>
              <a:tr h="178177">
                <a:tc gridSpan="13">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Calculated Energy Production for Entire Roof of SUNSLATES</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924">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 of Slates</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2365</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9295">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Watts/slate</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12.20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3745">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Month</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dirty="0">
                          <a:solidFill>
                            <a:srgbClr val="000000"/>
                          </a:solidFill>
                          <a:latin typeface="Calibri"/>
                          <a:ea typeface="Times New Roman"/>
                          <a:cs typeface="Times New Roman"/>
                        </a:rPr>
                        <a:t>Jan</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Feb</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Times New Roman"/>
                          <a:cs typeface="Times New Roman"/>
                        </a:rPr>
                        <a:t>Mar</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Times New Roman"/>
                          <a:cs typeface="Times New Roman"/>
                        </a:rPr>
                        <a:t>Apr</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Times New Roman"/>
                          <a:cs typeface="Times New Roman"/>
                        </a:rPr>
                        <a:t>May</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Times New Roman"/>
                          <a:cs typeface="Times New Roman"/>
                        </a:rPr>
                        <a:t>Jun</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Jul</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Aug</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Sep</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Oct</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Nov</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Dec</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4307">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Days/month</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28</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30</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31</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31</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8042">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kWh/Day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279.30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308.73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343.35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380.86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412.60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429.91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424.14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395.29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360.66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320.27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288.53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271.22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8042">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kWh/Month</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8,658.21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8,644.36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10,643.87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11,425.79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12,790.53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12,897.29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13,148.31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12,253.87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10,819.88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9,928.32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8,655.90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900" dirty="0">
                          <a:solidFill>
                            <a:srgbClr val="000000"/>
                          </a:solidFill>
                          <a:latin typeface="Calibri"/>
                          <a:ea typeface="Calibri"/>
                          <a:cs typeface="Times New Roman"/>
                        </a:rPr>
                        <a:t>       8,407.76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9295">
                <a:tc>
                  <a:txBody>
                    <a:bodyPr/>
                    <a:lstStyle/>
                    <a:p>
                      <a:pPr marL="0" marR="0" algn="r">
                        <a:lnSpc>
                          <a:spcPct val="115000"/>
                        </a:lnSpc>
                        <a:spcBef>
                          <a:spcPts val="0"/>
                        </a:spcBef>
                        <a:spcAft>
                          <a:spcPts val="0"/>
                        </a:spcAft>
                      </a:pPr>
                      <a:r>
                        <a:rPr lang="en-US" sz="900" b="1" dirty="0">
                          <a:solidFill>
                            <a:srgbClr val="000000"/>
                          </a:solidFill>
                          <a:latin typeface="Calibri"/>
                          <a:ea typeface="Calibri"/>
                          <a:cs typeface="Times New Roman"/>
                        </a:rPr>
                        <a:t>kWh/yr </a:t>
                      </a:r>
                      <a:endParaRPr lang="en-US" sz="9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128,274.09 </a:t>
                      </a:r>
                      <a:endParaRPr lang="en-US" sz="9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11">
                  <a:txBody>
                    <a:bodyPr/>
                    <a:lstStyle/>
                    <a:p>
                      <a:pPr marL="0" marR="0" algn="l">
                        <a:lnSpc>
                          <a:spcPct val="115000"/>
                        </a:lnSpc>
                        <a:spcBef>
                          <a:spcPts val="0"/>
                        </a:spcBef>
                        <a:spcAft>
                          <a:spcPts val="1000"/>
                        </a:spcAft>
                      </a:pPr>
                      <a:r>
                        <a:rPr lang="en-US" sz="9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7" name="TextBox 16"/>
          <p:cNvSpPr txBox="1"/>
          <p:nvPr/>
        </p:nvSpPr>
        <p:spPr>
          <a:xfrm>
            <a:off x="18973800" y="1600200"/>
            <a:ext cx="3446777" cy="2739211"/>
          </a:xfrm>
          <a:prstGeom prst="rect">
            <a:avLst/>
          </a:prstGeom>
          <a:noFill/>
        </p:spPr>
        <p:txBody>
          <a:bodyPr wrap="none" rtlCol="0">
            <a:spAutoFit/>
          </a:bodyPr>
          <a:lstStyle/>
          <a:p>
            <a:r>
              <a:rPr lang="en-US" sz="1400" b="1" u="sng" dirty="0" smtClean="0"/>
              <a:t>Entire Roof Area System:</a:t>
            </a:r>
            <a:r>
              <a:rPr lang="en-US" sz="1400" b="1" dirty="0" smtClean="0"/>
              <a:t/>
            </a:r>
            <a:br>
              <a:rPr lang="en-US" sz="1400" b="1" dirty="0" smtClean="0"/>
            </a:br>
            <a:r>
              <a:rPr lang="en-US" sz="1400" dirty="0" smtClean="0"/>
              <a:t> # of shingles:</a:t>
            </a:r>
            <a:br>
              <a:rPr lang="en-US" sz="1400" dirty="0" smtClean="0"/>
            </a:br>
            <a:r>
              <a:rPr lang="en-US" sz="1400" dirty="0" smtClean="0"/>
              <a:t>	</a:t>
            </a:r>
            <a:r>
              <a:rPr lang="en-US" sz="1400" b="1" dirty="0" smtClean="0"/>
              <a:t>2365</a:t>
            </a:r>
            <a:br>
              <a:rPr lang="en-US" sz="1400" b="1" dirty="0" smtClean="0"/>
            </a:br>
            <a:r>
              <a:rPr lang="en-US" sz="1400" b="1" dirty="0" smtClean="0"/>
              <a:t/>
            </a:r>
            <a:br>
              <a:rPr lang="en-US" sz="1400" b="1" dirty="0" smtClean="0"/>
            </a:br>
            <a:r>
              <a:rPr lang="en-US" sz="1400" dirty="0" smtClean="0"/>
              <a:t> cost per shingle:</a:t>
            </a:r>
            <a:br>
              <a:rPr lang="en-US" sz="1400" dirty="0" smtClean="0"/>
            </a:br>
            <a:r>
              <a:rPr lang="en-US" sz="1400" dirty="0" smtClean="0"/>
              <a:t>	12.2W * $15/W</a:t>
            </a:r>
            <a:br>
              <a:rPr lang="en-US" sz="1400" dirty="0" smtClean="0"/>
            </a:br>
            <a:r>
              <a:rPr lang="en-US" sz="1400" dirty="0" smtClean="0"/>
              <a:t>		= </a:t>
            </a:r>
            <a:r>
              <a:rPr lang="en-US" sz="1400" b="1" dirty="0" smtClean="0"/>
              <a:t>$183/shingle</a:t>
            </a:r>
            <a:br>
              <a:rPr lang="en-US" sz="1400" b="1" dirty="0" smtClean="0"/>
            </a:br>
            <a:r>
              <a:rPr lang="en-US" sz="1400" b="1" dirty="0" smtClean="0"/>
              <a:t/>
            </a:r>
            <a:br>
              <a:rPr lang="en-US" sz="1400" b="1" dirty="0" smtClean="0"/>
            </a:br>
            <a:r>
              <a:rPr lang="en-US" sz="1400" dirty="0" smtClean="0"/>
              <a:t> Total Cost of Shingle’s:</a:t>
            </a:r>
            <a:br>
              <a:rPr lang="en-US" sz="1400" dirty="0" smtClean="0"/>
            </a:br>
            <a:r>
              <a:rPr lang="en-US" sz="1400" dirty="0" smtClean="0"/>
              <a:t>	2365 shingles * $183/ shingle</a:t>
            </a:r>
            <a:br>
              <a:rPr lang="en-US" sz="1400" dirty="0" smtClean="0"/>
            </a:br>
            <a:r>
              <a:rPr lang="en-US" sz="1400" dirty="0" smtClean="0"/>
              <a:t>		 = </a:t>
            </a:r>
            <a:r>
              <a:rPr lang="en-US" sz="1400" b="1" dirty="0" smtClean="0"/>
              <a:t>$432,795</a:t>
            </a:r>
            <a:endParaRPr lang="en-US" sz="1400" dirty="0" smtClean="0"/>
          </a:p>
          <a:p>
            <a:endParaRPr lang="en-US" dirty="0"/>
          </a:p>
        </p:txBody>
      </p:sp>
      <p:sp>
        <p:nvSpPr>
          <p:cNvPr id="28" name="TextBox 27"/>
          <p:cNvSpPr txBox="1"/>
          <p:nvPr/>
        </p:nvSpPr>
        <p:spPr>
          <a:xfrm>
            <a:off x="23088600" y="1551563"/>
            <a:ext cx="3884397" cy="1877437"/>
          </a:xfrm>
          <a:prstGeom prst="rect">
            <a:avLst/>
          </a:prstGeom>
          <a:noFill/>
        </p:spPr>
        <p:txBody>
          <a:bodyPr wrap="none" rtlCol="0">
            <a:spAutoFit/>
          </a:bodyPr>
          <a:lstStyle/>
          <a:p>
            <a:r>
              <a:rPr lang="en-US" sz="1400" b="1" u="sng" dirty="0" smtClean="0"/>
              <a:t>Entire Roof Savings:</a:t>
            </a:r>
            <a:r>
              <a:rPr lang="en-US" sz="1400" dirty="0" smtClean="0"/>
              <a:t/>
            </a:r>
            <a:br>
              <a:rPr lang="en-US" sz="1400" dirty="0" smtClean="0"/>
            </a:br>
            <a:r>
              <a:rPr lang="en-US" sz="1400" dirty="0" smtClean="0"/>
              <a:t>Savings Per Year</a:t>
            </a:r>
            <a:br>
              <a:rPr lang="en-US" sz="1400" dirty="0" smtClean="0"/>
            </a:br>
            <a:r>
              <a:rPr lang="en-US" sz="1400" dirty="0" smtClean="0"/>
              <a:t> 	128,274 kWh/year * $0.0753/ kWh </a:t>
            </a:r>
            <a:br>
              <a:rPr lang="en-US" sz="1400" dirty="0" smtClean="0"/>
            </a:br>
            <a:r>
              <a:rPr lang="en-US" sz="1400" dirty="0" smtClean="0"/>
              <a:t>		= </a:t>
            </a:r>
            <a:r>
              <a:rPr lang="en-US" sz="1400" b="1" dirty="0" smtClean="0"/>
              <a:t>$9,659 / year</a:t>
            </a:r>
            <a:endParaRPr lang="en-US" sz="1400" dirty="0" smtClean="0"/>
          </a:p>
          <a:p>
            <a:r>
              <a:rPr lang="en-US" sz="1400" b="1" dirty="0" smtClean="0"/>
              <a:t> </a:t>
            </a:r>
            <a:r>
              <a:rPr lang="en-US" sz="1400" dirty="0" smtClean="0"/>
              <a:t>Pay back Period</a:t>
            </a:r>
            <a:br>
              <a:rPr lang="en-US" sz="1400" dirty="0" smtClean="0"/>
            </a:br>
            <a:r>
              <a:rPr lang="en-US" sz="1400" dirty="0" smtClean="0"/>
              <a:t> 	$432,795  </a:t>
            </a:r>
            <a:r>
              <a:rPr lang="en-US" sz="1400" dirty="0" smtClean="0">
                <a:sym typeface="Symbol"/>
              </a:rPr>
              <a:t></a:t>
            </a:r>
            <a:r>
              <a:rPr lang="en-US" sz="1400" dirty="0" smtClean="0"/>
              <a:t> $9,659/ year </a:t>
            </a:r>
            <a:br>
              <a:rPr lang="en-US" sz="1400" dirty="0" smtClean="0"/>
            </a:br>
            <a:r>
              <a:rPr lang="en-US" sz="1400" dirty="0" smtClean="0"/>
              <a:t>		= </a:t>
            </a:r>
            <a:r>
              <a:rPr lang="en-US" sz="1400" b="1" dirty="0" smtClean="0"/>
              <a:t>44.8 years</a:t>
            </a:r>
            <a:endParaRPr lang="en-US" sz="1400" dirty="0" smtClean="0"/>
          </a:p>
          <a:p>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9448800" y="3124200"/>
            <a:ext cx="3962400" cy="369332"/>
          </a:xfrm>
          <a:prstGeom prst="rect">
            <a:avLst/>
          </a:prstGeom>
          <a:noFill/>
        </p:spPr>
        <p:txBody>
          <a:bodyPr wrap="square" rtlCol="0">
            <a:spAutoFit/>
          </a:bodyPr>
          <a:lstStyle/>
          <a:p>
            <a:r>
              <a:rPr lang="en-US" dirty="0" smtClean="0"/>
              <a:t>Existing Solar Panel Design</a:t>
            </a:r>
            <a:endParaRPr lang="en-US" dirty="0"/>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2123658"/>
          </a:xfrm>
          <a:prstGeom prst="rect">
            <a:avLst/>
          </a:prstGeom>
          <a:noFill/>
        </p:spPr>
        <p:txBody>
          <a:bodyPr wrap="square" rtlCol="0">
            <a:spAutoFit/>
          </a:bodyPr>
          <a:lstStyle/>
          <a:p>
            <a:pPr algn="ctr"/>
            <a:r>
              <a:rPr lang="en-US" sz="2400" dirty="0" smtClean="0"/>
              <a:t>Existing Energy Calculations</a:t>
            </a:r>
            <a:br>
              <a:rPr lang="en-US" sz="2400" dirty="0" smtClean="0"/>
            </a:br>
            <a:endParaRPr lang="en-US" sz="2400" dirty="0" smtClean="0"/>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graphicFrame>
        <p:nvGraphicFramePr>
          <p:cNvPr id="27" name="Table 26"/>
          <p:cNvGraphicFramePr>
            <a:graphicFrameLocks noGrp="1"/>
          </p:cNvGraphicFramePr>
          <p:nvPr/>
        </p:nvGraphicFramePr>
        <p:xfrm>
          <a:off x="9448800" y="3581400"/>
          <a:ext cx="8534400" cy="2224852"/>
        </p:xfrm>
        <a:graphic>
          <a:graphicData uri="http://schemas.openxmlformats.org/drawingml/2006/table">
            <a:tbl>
              <a:tblPr/>
              <a:tblGrid>
                <a:gridCol w="767262"/>
                <a:gridCol w="702423"/>
                <a:gridCol w="702423"/>
                <a:gridCol w="673005"/>
                <a:gridCol w="665200"/>
                <a:gridCol w="604487"/>
                <a:gridCol w="685800"/>
                <a:gridCol w="609600"/>
                <a:gridCol w="685800"/>
                <a:gridCol w="609600"/>
                <a:gridCol w="609600"/>
                <a:gridCol w="609600"/>
                <a:gridCol w="609600"/>
              </a:tblGrid>
              <a:tr h="178177">
                <a:tc gridSpan="13">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Calculated Energy Production for Existing GE Solar Panels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924">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 of Panels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89295">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Watts/panel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200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73745">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Month</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Jan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Feb</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Mar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Apr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May</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Jun</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Jul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Aug</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Sep</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Oct</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Nov</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Times New Roman"/>
                          <a:cs typeface="Times New Roman"/>
                        </a:rPr>
                        <a:t>Dec</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54307">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Days/month</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28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31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98042">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kWh/Day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9.68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10.70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11.90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13.20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14.30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14.90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14.70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13.70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12.50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11.10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10.00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9.40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98042">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kWh/Month</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300.08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299.60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368.90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396.00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443.30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447.00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455.70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424.70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375.00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344.10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300.00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291.40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89295">
                <a:tc>
                  <a:txBody>
                    <a:bodyPr/>
                    <a:lstStyle/>
                    <a:p>
                      <a:pPr marL="0" marR="0" algn="r">
                        <a:lnSpc>
                          <a:spcPct val="115000"/>
                        </a:lnSpc>
                        <a:spcBef>
                          <a:spcPts val="0"/>
                        </a:spcBef>
                        <a:spcAft>
                          <a:spcPts val="0"/>
                        </a:spcAft>
                      </a:pPr>
                      <a:r>
                        <a:rPr lang="en-US" sz="900" b="1">
                          <a:solidFill>
                            <a:srgbClr val="000000"/>
                          </a:solidFill>
                          <a:latin typeface="Calibri"/>
                          <a:ea typeface="Calibri"/>
                          <a:cs typeface="Times New Roman"/>
                        </a:rPr>
                        <a:t>kWh/yr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r">
                        <a:lnSpc>
                          <a:spcPct val="115000"/>
                        </a:lnSpc>
                        <a:spcBef>
                          <a:spcPts val="0"/>
                        </a:spcBef>
                        <a:spcAft>
                          <a:spcPts val="0"/>
                        </a:spcAft>
                      </a:pPr>
                      <a:r>
                        <a:rPr lang="en-US" sz="900">
                          <a:solidFill>
                            <a:srgbClr val="000000"/>
                          </a:solidFill>
                          <a:latin typeface="Calibri"/>
                          <a:ea typeface="Calibri"/>
                          <a:cs typeface="Times New Roman"/>
                        </a:rPr>
                        <a:t>         4,445.78 </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11">
                  <a:txBody>
                    <a:bodyPr/>
                    <a:lstStyle/>
                    <a:p>
                      <a:pPr marL="0" marR="0" algn="l">
                        <a:lnSpc>
                          <a:spcPct val="115000"/>
                        </a:lnSpc>
                        <a:spcBef>
                          <a:spcPts val="0"/>
                        </a:spcBef>
                        <a:spcAft>
                          <a:spcPts val="1000"/>
                        </a:spcAft>
                      </a:pPr>
                      <a:r>
                        <a:rPr lang="en-US"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7" name="Picture 1" descr="E:\Thesis\Images\solar.JPG"/>
          <p:cNvPicPr>
            <a:picLocks noChangeAspect="1" noChangeArrowheads="1"/>
          </p:cNvPicPr>
          <p:nvPr/>
        </p:nvPicPr>
        <p:blipFill>
          <a:blip r:embed="rId4" cstate="print"/>
          <a:srcRect/>
          <a:stretch>
            <a:fillRect/>
          </a:stretch>
        </p:blipFill>
        <p:spPr bwMode="auto">
          <a:xfrm>
            <a:off x="15163800" y="1604950"/>
            <a:ext cx="2743200" cy="1824050"/>
          </a:xfrm>
          <a:prstGeom prst="rect">
            <a:avLst/>
          </a:prstGeom>
          <a:noFill/>
        </p:spPr>
      </p:pic>
      <p:sp>
        <p:nvSpPr>
          <p:cNvPr id="29" name="TextBox 28"/>
          <p:cNvSpPr txBox="1"/>
          <p:nvPr/>
        </p:nvSpPr>
        <p:spPr>
          <a:xfrm>
            <a:off x="18288000" y="455474"/>
            <a:ext cx="9144000" cy="2123658"/>
          </a:xfrm>
          <a:prstGeom prst="rect">
            <a:avLst/>
          </a:prstGeom>
          <a:noFill/>
        </p:spPr>
        <p:txBody>
          <a:bodyPr wrap="square" rtlCol="0">
            <a:spAutoFit/>
          </a:bodyPr>
          <a:lstStyle/>
          <a:p>
            <a:pPr algn="ctr"/>
            <a:r>
              <a:rPr lang="en-US" sz="2400" dirty="0" smtClean="0"/>
              <a:t>Existing Cost – Savings – Payback Period</a:t>
            </a:r>
            <a:br>
              <a:rPr lang="en-US" sz="2400" dirty="0" smtClean="0"/>
            </a:br>
            <a:endParaRPr lang="en-US" sz="2400" dirty="0" smtClean="0"/>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30" name="TextBox 29"/>
          <p:cNvSpPr txBox="1"/>
          <p:nvPr/>
        </p:nvSpPr>
        <p:spPr>
          <a:xfrm>
            <a:off x="18994036" y="1576387"/>
            <a:ext cx="2799164" cy="2462213"/>
          </a:xfrm>
          <a:prstGeom prst="rect">
            <a:avLst/>
          </a:prstGeom>
          <a:noFill/>
        </p:spPr>
        <p:txBody>
          <a:bodyPr wrap="none" rtlCol="0">
            <a:spAutoFit/>
          </a:bodyPr>
          <a:lstStyle/>
          <a:p>
            <a:r>
              <a:rPr lang="en-US" sz="1400" b="1" u="sng" dirty="0" smtClean="0"/>
              <a:t>Existing System</a:t>
            </a:r>
            <a:r>
              <a:rPr lang="en-US" sz="1400" b="1" dirty="0" smtClean="0"/>
              <a:t>:</a:t>
            </a:r>
            <a:r>
              <a:rPr lang="en-US" sz="1400" dirty="0" smtClean="0"/>
              <a:t/>
            </a:r>
            <a:br>
              <a:rPr lang="en-US" sz="1400" dirty="0" smtClean="0"/>
            </a:br>
            <a:r>
              <a:rPr lang="en-US" sz="1400" dirty="0" smtClean="0"/>
              <a:t> # of panels:</a:t>
            </a:r>
            <a:r>
              <a:rPr lang="en-US" sz="1400" b="1" dirty="0" smtClean="0"/>
              <a:t> </a:t>
            </a:r>
            <a:br>
              <a:rPr lang="en-US" sz="1400" b="1" dirty="0" smtClean="0"/>
            </a:br>
            <a:r>
              <a:rPr lang="en-US" sz="1400" b="1" dirty="0" smtClean="0"/>
              <a:t> 	5</a:t>
            </a:r>
            <a:br>
              <a:rPr lang="en-US" sz="1400" b="1" dirty="0" smtClean="0"/>
            </a:br>
            <a:r>
              <a:rPr lang="en-US" sz="1400" dirty="0" smtClean="0"/>
              <a:t/>
            </a:r>
            <a:br>
              <a:rPr lang="en-US" sz="1400" dirty="0" smtClean="0"/>
            </a:br>
            <a:r>
              <a:rPr lang="en-US" sz="1400" dirty="0" smtClean="0"/>
              <a:t> cost per panel: </a:t>
            </a:r>
            <a:br>
              <a:rPr lang="en-US" sz="1400" dirty="0" smtClean="0"/>
            </a:br>
            <a:r>
              <a:rPr lang="en-US" sz="1400" dirty="0" smtClean="0"/>
              <a:t> 	$1235.29/panel</a:t>
            </a:r>
            <a:br>
              <a:rPr lang="en-US" sz="1400" dirty="0" smtClean="0"/>
            </a:br>
            <a:r>
              <a:rPr lang="en-US" sz="1400" dirty="0" smtClean="0"/>
              <a:t/>
            </a:r>
            <a:br>
              <a:rPr lang="en-US" sz="1400" dirty="0" smtClean="0"/>
            </a:br>
            <a:r>
              <a:rPr lang="en-US" sz="1400" dirty="0" smtClean="0"/>
              <a:t> Total Cost of Panel’s: </a:t>
            </a:r>
            <a:br>
              <a:rPr lang="en-US" sz="1400" dirty="0" smtClean="0"/>
            </a:br>
            <a:r>
              <a:rPr lang="en-US" sz="1400" dirty="0" smtClean="0"/>
              <a:t> 	5 panels * $1,235.29 </a:t>
            </a:r>
            <a:br>
              <a:rPr lang="en-US" sz="1400" dirty="0" smtClean="0"/>
            </a:br>
            <a:r>
              <a:rPr lang="en-US" sz="1400" dirty="0" smtClean="0"/>
              <a:t>		= </a:t>
            </a:r>
            <a:r>
              <a:rPr lang="en-US" sz="1400" b="1" dirty="0" smtClean="0"/>
              <a:t>$6,176</a:t>
            </a:r>
            <a:endParaRPr lang="en-US" sz="1400" dirty="0" smtClean="0"/>
          </a:p>
          <a:p>
            <a:endParaRPr lang="en-US" sz="1400" dirty="0"/>
          </a:p>
        </p:txBody>
      </p:sp>
      <p:sp>
        <p:nvSpPr>
          <p:cNvPr id="31" name="TextBox 30"/>
          <p:cNvSpPr txBox="1"/>
          <p:nvPr/>
        </p:nvSpPr>
        <p:spPr>
          <a:xfrm>
            <a:off x="23012400" y="1600200"/>
            <a:ext cx="3884397" cy="2031325"/>
          </a:xfrm>
          <a:prstGeom prst="rect">
            <a:avLst/>
          </a:prstGeom>
          <a:noFill/>
        </p:spPr>
        <p:txBody>
          <a:bodyPr wrap="none" rtlCol="0">
            <a:spAutoFit/>
          </a:bodyPr>
          <a:lstStyle/>
          <a:p>
            <a:r>
              <a:rPr lang="en-US" sz="1400" b="1" u="sng" dirty="0" smtClean="0"/>
              <a:t>Existing Panel’s Savings</a:t>
            </a:r>
            <a:r>
              <a:rPr lang="en-US" sz="1400" b="1" dirty="0" smtClean="0"/>
              <a:t>: 	</a:t>
            </a:r>
            <a:r>
              <a:rPr lang="en-US" sz="1400" dirty="0" smtClean="0"/>
              <a:t/>
            </a:r>
            <a:br>
              <a:rPr lang="en-US" sz="1400" dirty="0" smtClean="0"/>
            </a:br>
            <a:r>
              <a:rPr lang="en-US" sz="1400" dirty="0" smtClean="0"/>
              <a:t>Savings Per Year	</a:t>
            </a:r>
            <a:br>
              <a:rPr lang="en-US" sz="1400" dirty="0" smtClean="0"/>
            </a:br>
            <a:r>
              <a:rPr lang="en-US" sz="1400" dirty="0" smtClean="0"/>
              <a:t> 	 4,445.78kWh/year * $0.0753/ kWh</a:t>
            </a:r>
            <a:br>
              <a:rPr lang="en-US" sz="1400" dirty="0" smtClean="0"/>
            </a:br>
            <a:r>
              <a:rPr lang="en-US" sz="1400" dirty="0" smtClean="0"/>
              <a:t>		 =  </a:t>
            </a:r>
            <a:r>
              <a:rPr lang="en-US" sz="1400" b="1" dirty="0" smtClean="0"/>
              <a:t>$335 / year</a:t>
            </a:r>
            <a:br>
              <a:rPr lang="en-US" sz="1400" b="1" dirty="0" smtClean="0"/>
            </a:br>
            <a:r>
              <a:rPr lang="en-US" sz="1400" b="1" dirty="0" smtClean="0"/>
              <a:t> </a:t>
            </a:r>
            <a:br>
              <a:rPr lang="en-US" sz="1400" b="1" dirty="0" smtClean="0"/>
            </a:br>
            <a:r>
              <a:rPr lang="en-US" sz="1400" b="1" dirty="0" smtClean="0"/>
              <a:t> </a:t>
            </a:r>
            <a:r>
              <a:rPr lang="en-US" sz="1400" dirty="0" smtClean="0"/>
              <a:t>Payback Period</a:t>
            </a:r>
            <a:br>
              <a:rPr lang="en-US" sz="1400" dirty="0" smtClean="0"/>
            </a:br>
            <a:r>
              <a:rPr lang="en-US" sz="1400" dirty="0" smtClean="0"/>
              <a:t> 	$6,176</a:t>
            </a:r>
            <a:r>
              <a:rPr lang="en-US" sz="1400" dirty="0" smtClean="0">
                <a:sym typeface="Symbol"/>
              </a:rPr>
              <a:t></a:t>
            </a:r>
            <a:r>
              <a:rPr lang="en-US" sz="1400" dirty="0" smtClean="0"/>
              <a:t> $335/year </a:t>
            </a:r>
            <a:br>
              <a:rPr lang="en-US" sz="1400" dirty="0" smtClean="0"/>
            </a:br>
            <a:r>
              <a:rPr lang="en-US" sz="1400" dirty="0" smtClean="0"/>
              <a:t>		= </a:t>
            </a:r>
            <a:r>
              <a:rPr lang="en-US" sz="1400" b="1" dirty="0" smtClean="0"/>
              <a:t>18.4 years</a:t>
            </a:r>
            <a:endParaRPr lang="en-US" sz="1400" dirty="0" smtClean="0"/>
          </a:p>
          <a:p>
            <a:endParaRPr lang="en-US" sz="1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TextBox 24"/>
          <p:cNvSpPr txBox="1"/>
          <p:nvPr/>
        </p:nvSpPr>
        <p:spPr>
          <a:xfrm>
            <a:off x="9144000" y="457200"/>
            <a:ext cx="9144000" cy="1754326"/>
          </a:xfrm>
          <a:prstGeom prst="rect">
            <a:avLst/>
          </a:prstGeom>
          <a:noFill/>
        </p:spPr>
        <p:txBody>
          <a:bodyPr wrap="square" rtlCol="0">
            <a:spAutoFit/>
          </a:bodyPr>
          <a:lstStyle/>
          <a:p>
            <a:pPr algn="ctr"/>
            <a:r>
              <a:rPr lang="en-US" sz="2400" dirty="0" smtClean="0"/>
              <a:t>Summary</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6" name="TextBox 15"/>
          <p:cNvSpPr txBox="1"/>
          <p:nvPr/>
        </p:nvSpPr>
        <p:spPr>
          <a:xfrm>
            <a:off x="18288000" y="455474"/>
            <a:ext cx="9144000" cy="1754326"/>
          </a:xfrm>
          <a:prstGeom prst="rect">
            <a:avLst/>
          </a:prstGeom>
          <a:noFill/>
        </p:spPr>
        <p:txBody>
          <a:bodyPr wrap="square" rtlCol="0">
            <a:spAutoFit/>
          </a:bodyPr>
          <a:lstStyle/>
          <a:p>
            <a:pPr algn="ctr"/>
            <a:r>
              <a:rPr lang="en-US" sz="2400" dirty="0" smtClean="0"/>
              <a:t>Recommendations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graphicFrame>
        <p:nvGraphicFramePr>
          <p:cNvPr id="18" name="Table 17"/>
          <p:cNvGraphicFramePr>
            <a:graphicFrameLocks noGrp="1"/>
          </p:cNvGraphicFramePr>
          <p:nvPr/>
        </p:nvGraphicFramePr>
        <p:xfrm>
          <a:off x="10318146" y="1828800"/>
          <a:ext cx="6795707" cy="1219200"/>
        </p:xfrm>
        <a:graphic>
          <a:graphicData uri="http://schemas.openxmlformats.org/drawingml/2006/table">
            <a:tbl>
              <a:tblPr firstRow="1" bandRow="1">
                <a:tableStyleId>{5C22544A-7EE6-4342-B048-85BDC9FD1C3A}</a:tableStyleId>
              </a:tblPr>
              <a:tblGrid>
                <a:gridCol w="1308100"/>
                <a:gridCol w="1308100"/>
                <a:gridCol w="1472375"/>
                <a:gridCol w="1308100"/>
                <a:gridCol w="1399032"/>
              </a:tblGrid>
              <a:tr h="304800">
                <a:tc>
                  <a:txBody>
                    <a:bodyPr/>
                    <a:lstStyle/>
                    <a:p>
                      <a:endParaRPr lang="en-US" sz="1400" b="1" dirty="0"/>
                    </a:p>
                  </a:txBody>
                  <a:tcPr/>
                </a:tc>
                <a:tc>
                  <a:txBody>
                    <a:bodyPr/>
                    <a:lstStyle/>
                    <a:p>
                      <a:r>
                        <a:rPr lang="en-US" sz="1400" dirty="0" smtClean="0"/>
                        <a:t>kWh/yr</a:t>
                      </a:r>
                      <a:r>
                        <a:rPr lang="en-US" sz="1400" baseline="0" dirty="0" smtClean="0"/>
                        <a:t> </a:t>
                      </a:r>
                      <a:endParaRPr lang="en-US" sz="1400" dirty="0"/>
                    </a:p>
                  </a:txBody>
                  <a:tcPr/>
                </a:tc>
                <a:tc>
                  <a:txBody>
                    <a:bodyPr/>
                    <a:lstStyle/>
                    <a:p>
                      <a:r>
                        <a:rPr lang="en-US" sz="1400" dirty="0" smtClean="0"/>
                        <a:t>Cost</a:t>
                      </a:r>
                      <a:r>
                        <a:rPr lang="en-US" sz="1400" baseline="0" dirty="0" smtClean="0"/>
                        <a:t> Savings / yr</a:t>
                      </a:r>
                      <a:endParaRPr lang="en-US" sz="1400" dirty="0"/>
                    </a:p>
                  </a:txBody>
                  <a:tcPr/>
                </a:tc>
                <a:tc>
                  <a:txBody>
                    <a:bodyPr/>
                    <a:lstStyle/>
                    <a:p>
                      <a:r>
                        <a:rPr lang="en-US" sz="1400" dirty="0" smtClean="0"/>
                        <a:t>System Cost</a:t>
                      </a:r>
                      <a:endParaRPr lang="en-US" sz="1400" dirty="0"/>
                    </a:p>
                  </a:txBody>
                  <a:tcPr/>
                </a:tc>
                <a:tc>
                  <a:txBody>
                    <a:bodyPr/>
                    <a:lstStyle/>
                    <a:p>
                      <a:r>
                        <a:rPr lang="en-US" sz="1400" dirty="0" smtClean="0"/>
                        <a:t>Payback Period</a:t>
                      </a:r>
                      <a:endParaRPr lang="en-US" sz="1400" dirty="0"/>
                    </a:p>
                  </a:txBody>
                  <a:tcPr/>
                </a:tc>
              </a:tr>
              <a:tr h="304800">
                <a:tc>
                  <a:txBody>
                    <a:bodyPr/>
                    <a:lstStyle/>
                    <a:p>
                      <a:r>
                        <a:rPr lang="en-US" sz="1400" b="1" dirty="0" smtClean="0"/>
                        <a:t>Existing</a:t>
                      </a:r>
                      <a:endParaRPr lang="en-US" sz="1400" b="1" dirty="0"/>
                    </a:p>
                  </a:txBody>
                  <a:tcPr/>
                </a:tc>
                <a:tc>
                  <a:txBody>
                    <a:bodyPr/>
                    <a:lstStyle/>
                    <a:p>
                      <a:pPr algn="r"/>
                      <a:r>
                        <a:rPr lang="en-US" sz="1400" dirty="0" smtClean="0"/>
                        <a:t>4,445.78</a:t>
                      </a:r>
                      <a:endParaRPr lang="en-US" sz="1400" dirty="0"/>
                    </a:p>
                  </a:txBody>
                  <a:tcPr/>
                </a:tc>
                <a:tc>
                  <a:txBody>
                    <a:bodyPr/>
                    <a:lstStyle/>
                    <a:p>
                      <a:pPr algn="r"/>
                      <a:r>
                        <a:rPr lang="en-US" sz="1400" dirty="0" smtClean="0"/>
                        <a:t>$335</a:t>
                      </a:r>
                      <a:endParaRPr lang="en-US" sz="1400" dirty="0"/>
                    </a:p>
                  </a:txBody>
                  <a:tcPr/>
                </a:tc>
                <a:tc>
                  <a:txBody>
                    <a:bodyPr/>
                    <a:lstStyle/>
                    <a:p>
                      <a:pPr algn="r"/>
                      <a:r>
                        <a:rPr lang="en-US" sz="1400" dirty="0" smtClean="0"/>
                        <a:t>$6,176</a:t>
                      </a:r>
                      <a:endParaRPr lang="en-US" sz="1400" dirty="0"/>
                    </a:p>
                  </a:txBody>
                  <a:tcPr/>
                </a:tc>
                <a:tc>
                  <a:txBody>
                    <a:bodyPr/>
                    <a:lstStyle/>
                    <a:p>
                      <a:pPr algn="r"/>
                      <a:r>
                        <a:rPr lang="en-US" sz="1400" dirty="0" smtClean="0"/>
                        <a:t>18.4 years</a:t>
                      </a:r>
                      <a:endParaRPr lang="en-US" sz="1400" dirty="0"/>
                    </a:p>
                  </a:txBody>
                  <a:tcPr/>
                </a:tc>
              </a:tr>
              <a:tr h="304800">
                <a:tc>
                  <a:txBody>
                    <a:bodyPr/>
                    <a:lstStyle/>
                    <a:p>
                      <a:r>
                        <a:rPr lang="en-US" sz="1400" b="1" dirty="0" smtClean="0"/>
                        <a:t>Small</a:t>
                      </a:r>
                      <a:r>
                        <a:rPr lang="en-US" sz="1400" b="1" baseline="0" dirty="0" smtClean="0"/>
                        <a:t> Area </a:t>
                      </a:r>
                      <a:endParaRPr lang="en-US" sz="1400" b="1" dirty="0"/>
                    </a:p>
                  </a:txBody>
                  <a:tcPr/>
                </a:tc>
                <a:tc>
                  <a:txBody>
                    <a:bodyPr/>
                    <a:lstStyle/>
                    <a:p>
                      <a:pPr algn="r"/>
                      <a:r>
                        <a:rPr lang="en-US" sz="1400" dirty="0" smtClean="0"/>
                        <a:t>12,529</a:t>
                      </a:r>
                      <a:endParaRPr lang="en-US" sz="1400" dirty="0"/>
                    </a:p>
                  </a:txBody>
                  <a:tcPr/>
                </a:tc>
                <a:tc>
                  <a:txBody>
                    <a:bodyPr/>
                    <a:lstStyle/>
                    <a:p>
                      <a:pPr algn="r"/>
                      <a:r>
                        <a:rPr lang="en-US" sz="1400" dirty="0" smtClean="0"/>
                        <a:t>$943</a:t>
                      </a:r>
                      <a:endParaRPr lang="en-US" sz="1400" dirty="0"/>
                    </a:p>
                  </a:txBody>
                  <a:tcPr/>
                </a:tc>
                <a:tc>
                  <a:txBody>
                    <a:bodyPr/>
                    <a:lstStyle/>
                    <a:p>
                      <a:pPr algn="r"/>
                      <a:r>
                        <a:rPr lang="en-US" sz="1400" dirty="0" smtClean="0"/>
                        <a:t>$42,273</a:t>
                      </a:r>
                      <a:endParaRPr lang="en-US" sz="1400" dirty="0"/>
                    </a:p>
                  </a:txBody>
                  <a:tcPr/>
                </a:tc>
                <a:tc>
                  <a:txBody>
                    <a:bodyPr/>
                    <a:lstStyle/>
                    <a:p>
                      <a:pPr algn="r"/>
                      <a:r>
                        <a:rPr lang="en-US" sz="1400" dirty="0" smtClean="0"/>
                        <a:t>44.8 years</a:t>
                      </a:r>
                      <a:endParaRPr lang="en-US" sz="1400" dirty="0"/>
                    </a:p>
                  </a:txBody>
                  <a:tcPr/>
                </a:tc>
              </a:tr>
              <a:tr h="304800">
                <a:tc>
                  <a:txBody>
                    <a:bodyPr/>
                    <a:lstStyle/>
                    <a:p>
                      <a:r>
                        <a:rPr lang="en-US" sz="1400" b="1" dirty="0" smtClean="0"/>
                        <a:t>Entire Roof</a:t>
                      </a:r>
                      <a:endParaRPr lang="en-US" sz="1400" b="1" dirty="0"/>
                    </a:p>
                  </a:txBody>
                  <a:tcPr/>
                </a:tc>
                <a:tc>
                  <a:txBody>
                    <a:bodyPr/>
                    <a:lstStyle/>
                    <a:p>
                      <a:pPr algn="r"/>
                      <a:r>
                        <a:rPr lang="en-US" sz="1400" dirty="0" smtClean="0"/>
                        <a:t>128,274</a:t>
                      </a:r>
                      <a:endParaRPr lang="en-US" sz="1400" dirty="0"/>
                    </a:p>
                  </a:txBody>
                  <a:tcPr/>
                </a:tc>
                <a:tc>
                  <a:txBody>
                    <a:bodyPr/>
                    <a:lstStyle/>
                    <a:p>
                      <a:pPr algn="r"/>
                      <a:r>
                        <a:rPr lang="en-US" sz="1400" dirty="0" smtClean="0"/>
                        <a:t>$9,659</a:t>
                      </a:r>
                      <a:endParaRPr lang="en-US" sz="1400" dirty="0"/>
                    </a:p>
                  </a:txBody>
                  <a:tcPr/>
                </a:tc>
                <a:tc>
                  <a:txBody>
                    <a:bodyPr/>
                    <a:lstStyle/>
                    <a:p>
                      <a:pPr algn="r"/>
                      <a:r>
                        <a:rPr lang="en-US" sz="1400" dirty="0" smtClean="0"/>
                        <a:t>$432,795</a:t>
                      </a:r>
                      <a:endParaRPr lang="en-US" sz="1400" dirty="0"/>
                    </a:p>
                  </a:txBody>
                  <a:tcPr/>
                </a:tc>
                <a:tc>
                  <a:txBody>
                    <a:bodyPr/>
                    <a:lstStyle/>
                    <a:p>
                      <a:pPr algn="r"/>
                      <a:r>
                        <a:rPr lang="en-US" sz="1400" dirty="0" smtClean="0"/>
                        <a:t>44.8 years</a:t>
                      </a:r>
                      <a:endParaRPr lang="en-US" sz="1400" dirty="0"/>
                    </a:p>
                  </a:txBody>
                  <a:tcPr/>
                </a:tc>
              </a:tr>
            </a:tbl>
          </a:graphicData>
        </a:graphic>
      </p:graphicFrame>
      <p:sp>
        <p:nvSpPr>
          <p:cNvPr id="21" name="TextBox 20"/>
          <p:cNvSpPr txBox="1"/>
          <p:nvPr/>
        </p:nvSpPr>
        <p:spPr>
          <a:xfrm>
            <a:off x="9539696" y="3429000"/>
            <a:ext cx="8352608" cy="2585323"/>
          </a:xfrm>
          <a:prstGeom prst="rect">
            <a:avLst/>
          </a:prstGeom>
          <a:noFill/>
        </p:spPr>
        <p:txBody>
          <a:bodyPr wrap="none" rtlCol="0">
            <a:spAutoFit/>
          </a:bodyPr>
          <a:lstStyle/>
          <a:p>
            <a:pPr>
              <a:buFont typeface="Arial" pitchFamily="34" charset="0"/>
              <a:buChar char="•"/>
            </a:pPr>
            <a:r>
              <a:rPr lang="en-US" dirty="0" smtClean="0"/>
              <a:t>Proposed system is extremely costly, Inefficient , and has potential delays</a:t>
            </a:r>
          </a:p>
          <a:p>
            <a:pPr>
              <a:buFont typeface="Arial" pitchFamily="34" charset="0"/>
              <a:buChar char="•"/>
            </a:pPr>
            <a:endParaRPr lang="en-US" dirty="0" smtClean="0"/>
          </a:p>
          <a:p>
            <a:pPr>
              <a:buFont typeface="Arial" pitchFamily="34" charset="0"/>
              <a:buChar char="•"/>
            </a:pPr>
            <a:r>
              <a:rPr lang="en-US" dirty="0" smtClean="0"/>
              <a:t>Small Area system has high initial cost but can be feasible with energy grants </a:t>
            </a:r>
            <a:br>
              <a:rPr lang="en-US" dirty="0" smtClean="0"/>
            </a:br>
            <a:endParaRPr lang="en-US" dirty="0" smtClean="0"/>
          </a:p>
          <a:p>
            <a:pPr>
              <a:buFont typeface="Arial" pitchFamily="34" charset="0"/>
              <a:buChar char="•"/>
            </a:pPr>
            <a:r>
              <a:rPr lang="en-US" dirty="0" smtClean="0"/>
              <a:t>Entire Roof system is unfeasible due to extreme initial investment</a:t>
            </a:r>
          </a:p>
          <a:p>
            <a:pPr>
              <a:buFont typeface="Arial" pitchFamily="34" charset="0"/>
              <a:buChar char="•"/>
            </a:pPr>
            <a:endParaRPr lang="en-US" dirty="0" smtClean="0"/>
          </a:p>
          <a:p>
            <a:pPr>
              <a:buFont typeface="Arial" pitchFamily="34" charset="0"/>
              <a:buChar char="•"/>
            </a:pPr>
            <a:r>
              <a:rPr lang="en-US" dirty="0" smtClean="0"/>
              <a:t> Existing system is cheapest , fastest, and has an easy installation</a:t>
            </a:r>
          </a:p>
          <a:p>
            <a:endParaRPr lang="en-US" dirty="0" smtClean="0"/>
          </a:p>
          <a:p>
            <a:endParaRPr lang="en-US" dirty="0" smtClean="0"/>
          </a:p>
        </p:txBody>
      </p:sp>
      <p:pic>
        <p:nvPicPr>
          <p:cNvPr id="55298" name="Picture 2" descr="E:\Thesis\Images\sunslate.gif"/>
          <p:cNvPicPr>
            <a:picLocks noChangeAspect="1" noChangeArrowheads="1"/>
          </p:cNvPicPr>
          <p:nvPr/>
        </p:nvPicPr>
        <p:blipFill>
          <a:blip r:embed="rId4"/>
          <a:srcRect/>
          <a:stretch>
            <a:fillRect/>
          </a:stretch>
        </p:blipFill>
        <p:spPr bwMode="auto">
          <a:xfrm>
            <a:off x="22021800" y="1900237"/>
            <a:ext cx="1897774" cy="3057525"/>
          </a:xfrm>
          <a:prstGeom prst="rect">
            <a:avLst/>
          </a:prstGeom>
          <a:noFill/>
        </p:spPr>
      </p:pic>
      <p:pic>
        <p:nvPicPr>
          <p:cNvPr id="55299" name="Picture 3" descr="E:\Thesis\Images\thumbs_down.jpg"/>
          <p:cNvPicPr>
            <a:picLocks noChangeAspect="1" noChangeArrowheads="1"/>
          </p:cNvPicPr>
          <p:nvPr/>
        </p:nvPicPr>
        <p:blipFill>
          <a:blip r:embed="rId5" cstate="print"/>
          <a:srcRect/>
          <a:stretch>
            <a:fillRect/>
          </a:stretch>
        </p:blipFill>
        <p:spPr bwMode="auto">
          <a:xfrm flipH="1">
            <a:off x="25450800" y="2514600"/>
            <a:ext cx="1981200" cy="264495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1000" fill="hold"/>
                                        <p:tgtEl>
                                          <p:spTgt spid="55299"/>
                                        </p:tgtEl>
                                        <p:attrNameLst>
                                          <p:attrName>ppt_x</p:attrName>
                                        </p:attrNameLst>
                                      </p:cBhvr>
                                      <p:tavLst>
                                        <p:tav tm="0">
                                          <p:val>
                                            <p:strVal val="1+#ppt_w/2"/>
                                          </p:val>
                                        </p:tav>
                                        <p:tav tm="100000">
                                          <p:val>
                                            <p:strVal val="#ppt_x"/>
                                          </p:val>
                                        </p:tav>
                                      </p:tavLst>
                                    </p:anim>
                                    <p:anim calcmode="lin" valueType="num">
                                      <p:cBhvr additive="base">
                                        <p:cTn id="8" dur="1000" fill="hold"/>
                                        <p:tgtEl>
                                          <p:spTgt spid="55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Building Information Modeling</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1" name="TextBox 20"/>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Problem &amp; Goal</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5" name="TextBox 24"/>
          <p:cNvSpPr txBox="1"/>
          <p:nvPr/>
        </p:nvSpPr>
        <p:spPr>
          <a:xfrm>
            <a:off x="18973800" y="1752600"/>
            <a:ext cx="7086600" cy="2862322"/>
          </a:xfrm>
          <a:prstGeom prst="rect">
            <a:avLst/>
          </a:prstGeom>
          <a:noFill/>
        </p:spPr>
        <p:txBody>
          <a:bodyPr wrap="square" rtlCol="0">
            <a:spAutoFit/>
          </a:bodyPr>
          <a:lstStyle/>
          <a:p>
            <a:r>
              <a:rPr lang="en-US" dirty="0" smtClean="0"/>
              <a:t>Problem:</a:t>
            </a:r>
          </a:p>
          <a:p>
            <a:r>
              <a:rPr lang="en-US" dirty="0" smtClean="0"/>
              <a:t>	The Science &amp; Technology Center did not fully use BIM, which could have been an extremely valuable asset to the project.</a:t>
            </a:r>
          </a:p>
          <a:p>
            <a:endParaRPr lang="en-US" dirty="0" smtClean="0"/>
          </a:p>
          <a:p>
            <a:r>
              <a:rPr lang="en-US" dirty="0" smtClean="0"/>
              <a:t>Goal:</a:t>
            </a:r>
          </a:p>
          <a:p>
            <a:pPr lvl="1">
              <a:buFont typeface="Arial" pitchFamily="34" charset="0"/>
              <a:buChar char="•"/>
            </a:pPr>
            <a:r>
              <a:rPr lang="en-US" dirty="0" smtClean="0"/>
              <a:t> Identify the benefits of BIM on projects</a:t>
            </a:r>
          </a:p>
          <a:p>
            <a:pPr marL="571500" lvl="1" indent="-114300">
              <a:buFont typeface="Arial" pitchFamily="34" charset="0"/>
              <a:buChar char="•"/>
            </a:pPr>
            <a:r>
              <a:rPr lang="en-US" dirty="0" smtClean="0"/>
              <a:t>Develop an understanding of the basic process used to create    things such as the 3D and 4D models</a:t>
            </a:r>
          </a:p>
          <a:p>
            <a:pPr marL="571500" lvl="1" indent="-114300">
              <a:buFont typeface="Arial" pitchFamily="34" charset="0"/>
              <a:buChar char="•"/>
            </a:pPr>
            <a:r>
              <a:rPr lang="en-US" dirty="0" smtClean="0"/>
              <a:t> Gain an understand of why it was not used on the project</a:t>
            </a:r>
          </a:p>
          <a:p>
            <a:r>
              <a:rPr lang="en-US" dirty="0" smtClean="0"/>
              <a:t>	</a:t>
            </a:r>
            <a:endParaRPr lang="en-US" dirty="0"/>
          </a:p>
        </p:txBody>
      </p:sp>
      <p:graphicFrame>
        <p:nvGraphicFramePr>
          <p:cNvPr id="29" name="Diagram 28"/>
          <p:cNvGraphicFramePr/>
          <p:nvPr/>
        </p:nvGraphicFramePr>
        <p:xfrm>
          <a:off x="11125200" y="2133600"/>
          <a:ext cx="5525386" cy="3376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448800" y="1828800"/>
            <a:ext cx="8534400" cy="3970318"/>
          </a:xfrm>
          <a:prstGeom prst="rect">
            <a:avLst/>
          </a:prstGeom>
          <a:noFill/>
        </p:spPr>
        <p:txBody>
          <a:bodyPr wrap="square" rtlCol="0">
            <a:spAutoFit/>
          </a:bodyPr>
          <a:lstStyle/>
          <a:p>
            <a:r>
              <a:rPr lang="en-US" dirty="0" smtClean="0"/>
              <a:t>Typical process for implementing BIM</a:t>
            </a:r>
          </a:p>
          <a:p>
            <a:pPr marL="800100" lvl="1" indent="-342900">
              <a:buFont typeface="+mj-lt"/>
              <a:buAutoNum type="arabicPeriod"/>
            </a:pPr>
            <a:r>
              <a:rPr lang="en-US" dirty="0" smtClean="0"/>
              <a:t>Contact a design service which creates BIM models &amp; explain the project</a:t>
            </a:r>
          </a:p>
          <a:p>
            <a:pPr marL="800100" lvl="1" indent="-342900">
              <a:buFont typeface="+mj-lt"/>
              <a:buAutoNum type="arabicPeriod"/>
            </a:pPr>
            <a:r>
              <a:rPr lang="en-US" dirty="0" smtClean="0"/>
              <a:t>Send  the design firm drawings/designs to allow them to become familiar with the project design and layout</a:t>
            </a:r>
          </a:p>
          <a:p>
            <a:pPr marL="800100" lvl="1" indent="-342900">
              <a:buFont typeface="+mj-lt"/>
              <a:buAutoNum type="arabicPeriod"/>
            </a:pPr>
            <a:r>
              <a:rPr lang="en-US" dirty="0" smtClean="0"/>
              <a:t>Design firm will contact architect/engineers for clarifications</a:t>
            </a:r>
          </a:p>
          <a:p>
            <a:pPr marL="800100" lvl="1" indent="-342900">
              <a:buFont typeface="+mj-lt"/>
              <a:buAutoNum type="arabicPeriod"/>
            </a:pPr>
            <a:r>
              <a:rPr lang="en-US" dirty="0" smtClean="0"/>
              <a:t>Once clarifications are received the design firm will develop a quote</a:t>
            </a:r>
          </a:p>
          <a:p>
            <a:pPr marL="800100" lvl="1" indent="-342900">
              <a:buFont typeface="+mj-lt"/>
              <a:buAutoNum type="arabicPeriod"/>
            </a:pPr>
            <a:r>
              <a:rPr lang="en-US" dirty="0" smtClean="0"/>
              <a:t>Once the agreement is reached the design firm will begin creation of preliminary models/drawings</a:t>
            </a:r>
          </a:p>
          <a:p>
            <a:pPr marL="800100" lvl="1" indent="-342900">
              <a:buFont typeface="+mj-lt"/>
              <a:buAutoNum type="arabicPeriod"/>
            </a:pPr>
            <a:r>
              <a:rPr lang="en-US" dirty="0" smtClean="0"/>
              <a:t>Preliminary models/drawings are sent to owner for approval</a:t>
            </a:r>
          </a:p>
          <a:p>
            <a:pPr marL="800100" lvl="1" indent="-342900">
              <a:buFont typeface="+mj-lt"/>
              <a:buAutoNum type="arabicPeriod"/>
            </a:pPr>
            <a:r>
              <a:rPr lang="en-US" dirty="0" smtClean="0"/>
              <a:t>Once approved the models/drawings will be finalized and given one last check for Quality  and Consistency </a:t>
            </a:r>
            <a:br>
              <a:rPr lang="en-US" dirty="0" smtClean="0"/>
            </a:br>
            <a:r>
              <a:rPr lang="en-US" dirty="0" smtClean="0"/>
              <a:t>	</a:t>
            </a:r>
          </a:p>
          <a:p>
            <a:r>
              <a:rPr lang="en-US" dirty="0" smtClean="0"/>
              <a:t>	  </a:t>
            </a:r>
          </a:p>
          <a:p>
            <a:endParaRPr lang="en-US" dirty="0"/>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BIM Process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1" name="TextBox 20"/>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BIM Software</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2050" name="Picture 2" descr="F:\Thesis\Images\revit logo.jpg"/>
          <p:cNvPicPr>
            <a:picLocks noChangeAspect="1" noChangeArrowheads="1"/>
          </p:cNvPicPr>
          <p:nvPr/>
        </p:nvPicPr>
        <p:blipFill>
          <a:blip r:embed="rId4"/>
          <a:srcRect/>
          <a:stretch>
            <a:fillRect/>
          </a:stretch>
        </p:blipFill>
        <p:spPr bwMode="auto">
          <a:xfrm>
            <a:off x="18592800" y="2667000"/>
            <a:ext cx="1752600" cy="2308860"/>
          </a:xfrm>
          <a:prstGeom prst="rect">
            <a:avLst/>
          </a:prstGeom>
          <a:noFill/>
        </p:spPr>
      </p:pic>
      <p:sp>
        <p:nvSpPr>
          <p:cNvPr id="16" name="TextBox 15"/>
          <p:cNvSpPr txBox="1"/>
          <p:nvPr/>
        </p:nvSpPr>
        <p:spPr>
          <a:xfrm>
            <a:off x="19888200" y="1752600"/>
            <a:ext cx="6172200" cy="646331"/>
          </a:xfrm>
          <a:prstGeom prst="rect">
            <a:avLst/>
          </a:prstGeom>
          <a:noFill/>
        </p:spPr>
        <p:txBody>
          <a:bodyPr wrap="square" rtlCol="0">
            <a:spAutoFit/>
          </a:bodyPr>
          <a:lstStyle/>
          <a:p>
            <a:r>
              <a:rPr lang="en-US" dirty="0" smtClean="0"/>
              <a:t>The following software titles were used to gain the understanding of the creation of the BIM 3D &amp; 4D models</a:t>
            </a:r>
            <a:endParaRPr lang="en-US" dirty="0"/>
          </a:p>
        </p:txBody>
      </p:sp>
      <p:pic>
        <p:nvPicPr>
          <p:cNvPr id="19" name="Picture 18"/>
          <p:cNvPicPr/>
          <p:nvPr/>
        </p:nvPicPr>
        <p:blipFill>
          <a:blip r:embed="rId5"/>
          <a:srcRect l="40330" t="24697" r="40411" b="21418"/>
          <a:stretch>
            <a:fillRect/>
          </a:stretch>
        </p:blipFill>
        <p:spPr bwMode="auto">
          <a:xfrm>
            <a:off x="20955000" y="2819400"/>
            <a:ext cx="2732433" cy="1840946"/>
          </a:xfrm>
          <a:prstGeom prst="rect">
            <a:avLst/>
          </a:prstGeom>
          <a:noFill/>
          <a:ln w="9525">
            <a:noFill/>
            <a:miter lim="800000"/>
            <a:headEnd/>
            <a:tailEnd/>
          </a:ln>
        </p:spPr>
      </p:pic>
      <p:pic>
        <p:nvPicPr>
          <p:cNvPr id="2051" name="Picture 3" descr="F:\Thesis\Images\ms-project-logo.jpg"/>
          <p:cNvPicPr>
            <a:picLocks noChangeAspect="1" noChangeArrowheads="1"/>
          </p:cNvPicPr>
          <p:nvPr/>
        </p:nvPicPr>
        <p:blipFill>
          <a:blip r:embed="rId6"/>
          <a:srcRect/>
          <a:stretch>
            <a:fillRect/>
          </a:stretch>
        </p:blipFill>
        <p:spPr bwMode="auto">
          <a:xfrm>
            <a:off x="24079200" y="3200400"/>
            <a:ext cx="2758966" cy="1000125"/>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4"/>
          <a:srcRect l="21250" t="15369" r="3125" b="22346"/>
          <a:stretch>
            <a:fillRect/>
          </a:stretch>
        </p:blipFill>
        <p:spPr bwMode="auto">
          <a:xfrm>
            <a:off x="18516600" y="1600200"/>
            <a:ext cx="4550228" cy="2895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l="23750" t="32996" r="4375" b="10324"/>
          <a:stretch>
            <a:fillRect/>
          </a:stretch>
        </p:blipFill>
        <p:spPr bwMode="auto">
          <a:xfrm>
            <a:off x="22860000" y="3581400"/>
            <a:ext cx="4256315" cy="2590800"/>
          </a:xfrm>
          <a:prstGeom prst="rect">
            <a:avLst/>
          </a:prstGeom>
          <a:noFill/>
          <a:ln w="9525">
            <a:noFill/>
            <a:miter lim="800000"/>
            <a:headEnd/>
            <a:tailEnd/>
          </a:ln>
          <a:effectLst/>
        </p:spPr>
      </p:pic>
      <p:sp>
        <p:nvSpPr>
          <p:cNvPr id="15" name="TextBox 14"/>
          <p:cNvSpPr txBox="1"/>
          <p:nvPr/>
        </p:nvSpPr>
        <p:spPr>
          <a:xfrm>
            <a:off x="9525000" y="1676400"/>
            <a:ext cx="3733800" cy="2585323"/>
          </a:xfrm>
          <a:prstGeom prst="rect">
            <a:avLst/>
          </a:prstGeom>
          <a:noFill/>
        </p:spPr>
        <p:txBody>
          <a:bodyPr wrap="square" rtlCol="0">
            <a:spAutoFit/>
          </a:bodyPr>
          <a:lstStyle/>
          <a:p>
            <a:r>
              <a:rPr lang="en-US" dirty="0" smtClean="0"/>
              <a:t>3D Model Benefits</a:t>
            </a:r>
          </a:p>
          <a:p>
            <a:pPr lvl="1">
              <a:buFont typeface="Arial" pitchFamily="34" charset="0"/>
              <a:buChar char="•"/>
            </a:pPr>
            <a:r>
              <a:rPr lang="en-US" dirty="0" smtClean="0"/>
              <a:t> Visualization</a:t>
            </a:r>
          </a:p>
          <a:p>
            <a:pPr lvl="1">
              <a:buFont typeface="Arial" pitchFamily="34" charset="0"/>
              <a:buChar char="•"/>
            </a:pPr>
            <a:r>
              <a:rPr lang="en-US" dirty="0" smtClean="0"/>
              <a:t> Express Changes</a:t>
            </a:r>
          </a:p>
          <a:p>
            <a:pPr lvl="1">
              <a:buFont typeface="Arial" pitchFamily="34" charset="0"/>
              <a:buChar char="•"/>
            </a:pPr>
            <a:r>
              <a:rPr lang="en-US" dirty="0" smtClean="0"/>
              <a:t> Work Flow Management </a:t>
            </a:r>
          </a:p>
          <a:p>
            <a:pPr lvl="1">
              <a:buFont typeface="Arial" pitchFamily="34" charset="0"/>
              <a:buChar char="•"/>
            </a:pPr>
            <a:r>
              <a:rPr lang="en-US" dirty="0" smtClean="0"/>
              <a:t> Construction Clarification</a:t>
            </a:r>
          </a:p>
          <a:p>
            <a:pPr lvl="1">
              <a:buFont typeface="Arial" pitchFamily="34" charset="0"/>
              <a:buChar char="•"/>
            </a:pPr>
            <a:r>
              <a:rPr lang="en-US" dirty="0" smtClean="0"/>
              <a:t> Phasing</a:t>
            </a:r>
            <a:br>
              <a:rPr lang="en-US" dirty="0" smtClean="0"/>
            </a:br>
            <a:r>
              <a:rPr lang="en-US" dirty="0" smtClean="0"/>
              <a:t>	</a:t>
            </a:r>
          </a:p>
          <a:p>
            <a:r>
              <a:rPr lang="en-US" dirty="0" smtClean="0"/>
              <a:t>	  </a:t>
            </a:r>
          </a:p>
          <a:p>
            <a:endParaRPr lang="en-US" dirty="0"/>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3D Model Design</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1" name="TextBox 20"/>
          <p:cNvSpPr txBox="1"/>
          <p:nvPr/>
        </p:nvSpPr>
        <p:spPr>
          <a:xfrm>
            <a:off x="18288000" y="455474"/>
            <a:ext cx="9144000" cy="1754326"/>
          </a:xfrm>
          <a:prstGeom prst="rect">
            <a:avLst/>
          </a:prstGeom>
          <a:noFill/>
        </p:spPr>
        <p:txBody>
          <a:bodyPr wrap="square" rtlCol="0">
            <a:spAutoFit/>
          </a:bodyPr>
          <a:lstStyle/>
          <a:p>
            <a:pPr algn="ctr"/>
            <a:r>
              <a:rPr lang="en-US" sz="2400" dirty="0" err="1" smtClean="0">
                <a:latin typeface="Tahoma Small Cap" pitchFamily="34" charset="0"/>
              </a:rPr>
              <a:t>Revit</a:t>
            </a:r>
            <a:r>
              <a:rPr lang="en-US" sz="2400" dirty="0" smtClean="0">
                <a:latin typeface="Tahoma Small Cap" pitchFamily="34" charset="0"/>
              </a:rPr>
              <a:t> Output</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6" name="TextBox 15"/>
          <p:cNvSpPr txBox="1"/>
          <p:nvPr/>
        </p:nvSpPr>
        <p:spPr>
          <a:xfrm>
            <a:off x="13335000" y="1676400"/>
            <a:ext cx="4826001" cy="2031325"/>
          </a:xfrm>
          <a:prstGeom prst="rect">
            <a:avLst/>
          </a:prstGeom>
          <a:noFill/>
        </p:spPr>
        <p:txBody>
          <a:bodyPr wrap="none" rtlCol="0">
            <a:spAutoFit/>
          </a:bodyPr>
          <a:lstStyle/>
          <a:p>
            <a:r>
              <a:rPr lang="en-US" dirty="0" smtClean="0"/>
              <a:t>Important Considerations</a:t>
            </a:r>
          </a:p>
          <a:p>
            <a:pPr lvl="1">
              <a:buFont typeface="Arial" pitchFamily="34" charset="0"/>
              <a:buChar char="•"/>
            </a:pPr>
            <a:r>
              <a:rPr lang="en-US" dirty="0" smtClean="0"/>
              <a:t> In-depth understanding of CD’s</a:t>
            </a:r>
          </a:p>
          <a:p>
            <a:pPr lvl="1">
              <a:buFont typeface="Arial" pitchFamily="34" charset="0"/>
              <a:buChar char="•"/>
            </a:pPr>
            <a:r>
              <a:rPr lang="en-US" dirty="0" smtClean="0"/>
              <a:t> Attention to detail </a:t>
            </a:r>
          </a:p>
          <a:p>
            <a:pPr lvl="1">
              <a:buFont typeface="Arial" pitchFamily="34" charset="0"/>
              <a:buChar char="•"/>
            </a:pPr>
            <a:r>
              <a:rPr lang="en-US" dirty="0" smtClean="0"/>
              <a:t> The more accurate your measurements</a:t>
            </a:r>
            <a:br>
              <a:rPr lang="en-US" dirty="0" smtClean="0"/>
            </a:br>
            <a:r>
              <a:rPr lang="en-US" dirty="0" smtClean="0"/>
              <a:t>  results in a better quality  model</a:t>
            </a:r>
          </a:p>
          <a:p>
            <a:pPr lvl="1">
              <a:buFont typeface="Arial" pitchFamily="34" charset="0"/>
              <a:buChar char="•"/>
            </a:pPr>
            <a:r>
              <a:rPr lang="en-US" dirty="0" smtClean="0"/>
              <a:t> 3D model will later impact quality </a:t>
            </a:r>
            <a:br>
              <a:rPr lang="en-US" dirty="0" smtClean="0"/>
            </a:br>
            <a:r>
              <a:rPr lang="en-US" dirty="0" smtClean="0"/>
              <a:t>   of the 4Dmodel</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4">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677400" y="1828800"/>
            <a:ext cx="4191000" cy="3693319"/>
          </a:xfrm>
          <a:prstGeom prst="rect">
            <a:avLst/>
          </a:prstGeom>
          <a:noFill/>
        </p:spPr>
        <p:txBody>
          <a:bodyPr wrap="square" rtlCol="0">
            <a:spAutoFit/>
          </a:bodyPr>
          <a:lstStyle/>
          <a:p>
            <a:r>
              <a:rPr lang="en-US" dirty="0" smtClean="0"/>
              <a:t>4D Model Benefits</a:t>
            </a:r>
          </a:p>
          <a:p>
            <a:pPr lvl="1">
              <a:buFont typeface="Arial" pitchFamily="34" charset="0"/>
              <a:buChar char="•"/>
            </a:pPr>
            <a:r>
              <a:rPr lang="en-US" dirty="0" smtClean="0"/>
              <a:t> Adds time dimension to 3D </a:t>
            </a:r>
          </a:p>
          <a:p>
            <a:pPr lvl="1">
              <a:buFont typeface="Arial" pitchFamily="34" charset="0"/>
              <a:buChar char="•"/>
            </a:pPr>
            <a:r>
              <a:rPr lang="en-US" dirty="0" smtClean="0"/>
              <a:t> Visualize time constraints</a:t>
            </a:r>
          </a:p>
          <a:p>
            <a:pPr lvl="1">
              <a:buFont typeface="Arial" pitchFamily="34" charset="0"/>
              <a:buChar char="•"/>
            </a:pPr>
            <a:r>
              <a:rPr lang="en-US" dirty="0" smtClean="0"/>
              <a:t> Sequencing and Phasing</a:t>
            </a:r>
          </a:p>
          <a:p>
            <a:pPr lvl="1">
              <a:buFont typeface="Arial" pitchFamily="34" charset="0"/>
              <a:buChar char="•"/>
            </a:pPr>
            <a:r>
              <a:rPr lang="en-US" dirty="0" smtClean="0"/>
              <a:t> Contractor Flow</a:t>
            </a:r>
          </a:p>
          <a:p>
            <a:pPr lvl="1">
              <a:buFont typeface="Arial" pitchFamily="34" charset="0"/>
              <a:buChar char="•"/>
            </a:pPr>
            <a:r>
              <a:rPr lang="en-US" dirty="0" smtClean="0"/>
              <a:t> Improved Schedule Efficiency</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a:p>
            <a:r>
              <a:rPr lang="en-US" dirty="0" smtClean="0"/>
              <a:t>	</a:t>
            </a:r>
            <a:br>
              <a:rPr lang="en-US" dirty="0" smtClean="0"/>
            </a:br>
            <a:r>
              <a:rPr lang="en-US" dirty="0" smtClean="0"/>
              <a:t>	</a:t>
            </a:r>
          </a:p>
          <a:p>
            <a:r>
              <a:rPr lang="en-US" dirty="0" smtClean="0"/>
              <a:t>	  </a:t>
            </a:r>
          </a:p>
          <a:p>
            <a:endParaRPr lang="en-US" dirty="0"/>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4D Model Design</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1" name="TextBox 20"/>
          <p:cNvSpPr txBox="1"/>
          <p:nvPr/>
        </p:nvSpPr>
        <p:spPr>
          <a:xfrm>
            <a:off x="18288000" y="455474"/>
            <a:ext cx="9144000" cy="1754326"/>
          </a:xfrm>
          <a:prstGeom prst="rect">
            <a:avLst/>
          </a:prstGeom>
          <a:noFill/>
        </p:spPr>
        <p:txBody>
          <a:bodyPr wrap="square" rtlCol="0">
            <a:spAutoFit/>
          </a:bodyPr>
          <a:lstStyle/>
          <a:p>
            <a:pPr algn="ctr"/>
            <a:r>
              <a:rPr lang="en-US" sz="2400" dirty="0" err="1" smtClean="0">
                <a:latin typeface="Tahoma Small Cap" pitchFamily="34" charset="0"/>
              </a:rPr>
              <a:t>NavisWorks</a:t>
            </a:r>
            <a:r>
              <a:rPr lang="en-US" sz="2400" dirty="0" smtClean="0">
                <a:latin typeface="Tahoma Small Cap" pitchFamily="34" charset="0"/>
              </a:rPr>
              <a:t> 4D Model</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6" name="TextBox 15"/>
          <p:cNvSpPr txBox="1"/>
          <p:nvPr/>
        </p:nvSpPr>
        <p:spPr>
          <a:xfrm>
            <a:off x="13868400" y="1752600"/>
            <a:ext cx="4343400" cy="2308324"/>
          </a:xfrm>
          <a:prstGeom prst="rect">
            <a:avLst/>
          </a:prstGeom>
          <a:noFill/>
        </p:spPr>
        <p:txBody>
          <a:bodyPr wrap="square" rtlCol="0">
            <a:spAutoFit/>
          </a:bodyPr>
          <a:lstStyle/>
          <a:p>
            <a:r>
              <a:rPr lang="en-US" dirty="0" smtClean="0"/>
              <a:t>Important Considerations</a:t>
            </a:r>
          </a:p>
          <a:p>
            <a:pPr lvl="1">
              <a:buFont typeface="Arial" pitchFamily="34" charset="0"/>
              <a:buChar char="•"/>
            </a:pPr>
            <a:r>
              <a:rPr lang="en-US" dirty="0" smtClean="0"/>
              <a:t>Time consuming attaching each individual member to a schedule task</a:t>
            </a:r>
          </a:p>
          <a:p>
            <a:pPr lvl="1">
              <a:buFont typeface="Arial" pitchFamily="34" charset="0"/>
              <a:buChar char="•"/>
            </a:pPr>
            <a:r>
              <a:rPr lang="en-US" dirty="0" smtClean="0"/>
              <a:t> Detailed project schedule allows for a more accurate 4D model</a:t>
            </a:r>
          </a:p>
          <a:p>
            <a:pPr lvl="1">
              <a:buFont typeface="Arial" pitchFamily="34" charset="0"/>
              <a:buChar char="•"/>
            </a:pPr>
            <a:r>
              <a:rPr lang="en-US" dirty="0" smtClean="0"/>
              <a:t> Ensure 3D Model is 100% finalize before beginning 4D model</a:t>
            </a:r>
            <a:endParaRPr lang="en-US" dirty="0"/>
          </a:p>
        </p:txBody>
      </p:sp>
      <p:pic>
        <p:nvPicPr>
          <p:cNvPr id="19" name="4D presentation open gl.avi">
            <a:hlinkClick r:id="" action="ppaction://media"/>
          </p:cNvPr>
          <p:cNvPicPr>
            <a:picLocks noRot="1" noChangeAspect="1"/>
          </p:cNvPicPr>
          <p:nvPr>
            <a:videoFile r:link="rId1"/>
          </p:nvPr>
        </p:nvPicPr>
        <p:blipFill>
          <a:blip r:embed="rId5"/>
          <a:stretch>
            <a:fillRect/>
          </a:stretch>
        </p:blipFill>
        <p:spPr>
          <a:xfrm>
            <a:off x="21488400" y="2476500"/>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5)">
                                      <p:cBhvr>
                                        <p:cTn id="6" dur="5525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BIM Implementation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Conclusions</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0363200" y="1807488"/>
            <a:ext cx="7162800" cy="5355312"/>
          </a:xfrm>
          <a:prstGeom prst="rect">
            <a:avLst/>
          </a:prstGeom>
          <a:noFill/>
        </p:spPr>
        <p:txBody>
          <a:bodyPr wrap="square" rtlCol="0">
            <a:spAutoFit/>
          </a:bodyPr>
          <a:lstStyle/>
          <a:p>
            <a:r>
              <a:rPr lang="en-US" dirty="0" smtClean="0"/>
              <a:t>Architect Interview Results:</a:t>
            </a:r>
            <a:br>
              <a:rPr lang="en-US" dirty="0" smtClean="0"/>
            </a:br>
            <a:r>
              <a:rPr lang="en-US" dirty="0" smtClean="0"/>
              <a:t>	</a:t>
            </a:r>
          </a:p>
          <a:p>
            <a:pPr marL="171450" indent="-171450">
              <a:buFont typeface="Arial" pitchFamily="34" charset="0"/>
              <a:buChar char="•"/>
            </a:pPr>
            <a:r>
              <a:rPr lang="en-US" dirty="0" smtClean="0"/>
              <a:t> Utilized 3D model with Rhino software for massing issues</a:t>
            </a:r>
          </a:p>
          <a:p>
            <a:pPr marL="171450" indent="-171450">
              <a:buFont typeface="Arial" pitchFamily="34" charset="0"/>
              <a:buChar char="•"/>
            </a:pPr>
            <a:r>
              <a:rPr lang="en-US" dirty="0" smtClean="0"/>
              <a:t> Small Architecture firm which cannot afford BIM software and training</a:t>
            </a:r>
          </a:p>
          <a:p>
            <a:pPr marL="171450" indent="-171450">
              <a:buFont typeface="Arial" pitchFamily="34" charset="0"/>
              <a:buChar char="•"/>
            </a:pPr>
            <a:r>
              <a:rPr lang="en-US" dirty="0" smtClean="0"/>
              <a:t>Would later adopt BIM technology once the technology has</a:t>
            </a:r>
            <a:br>
              <a:rPr lang="en-US" dirty="0" smtClean="0"/>
            </a:br>
            <a:r>
              <a:rPr lang="en-US" dirty="0" smtClean="0"/>
              <a:t>  the “bugs” worked out</a:t>
            </a:r>
          </a:p>
          <a:p>
            <a:pPr marL="171450" indent="-171450">
              <a:buFont typeface="Arial" pitchFamily="34" charset="0"/>
              <a:buChar char="•"/>
            </a:pPr>
            <a:r>
              <a:rPr lang="en-US" dirty="0" smtClean="0"/>
              <a:t>Believed that use full use of BIM would not have been warranted </a:t>
            </a:r>
            <a:br>
              <a:rPr lang="en-US" dirty="0" smtClean="0"/>
            </a:br>
            <a:r>
              <a:rPr lang="en-US" dirty="0" smtClean="0"/>
              <a:t>for a project of this scale. Would be better used on more complex projects </a:t>
            </a:r>
          </a:p>
          <a:p>
            <a:endParaRPr lang="en-US" dirty="0" smtClean="0"/>
          </a:p>
          <a:p>
            <a:r>
              <a:rPr lang="en-US" dirty="0" smtClean="0"/>
              <a:t>	</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a:p>
            <a:r>
              <a:rPr lang="en-US" dirty="0" smtClean="0"/>
              <a:t>	</a:t>
            </a:r>
            <a:br>
              <a:rPr lang="en-US" dirty="0" smtClean="0"/>
            </a:br>
            <a:r>
              <a:rPr lang="en-US" dirty="0" smtClean="0"/>
              <a:t>	</a:t>
            </a:r>
          </a:p>
          <a:p>
            <a:r>
              <a:rPr lang="en-US" dirty="0" smtClean="0"/>
              <a:t>	  </a:t>
            </a:r>
          </a:p>
          <a:p>
            <a:endParaRPr lang="en-US" dirty="0"/>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Project Team – BIM Survey Results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1" name="TextBox 20"/>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Project Team – BIM Survey Results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9" name="TextBox 18"/>
          <p:cNvSpPr txBox="1"/>
          <p:nvPr/>
        </p:nvSpPr>
        <p:spPr>
          <a:xfrm>
            <a:off x="18745200" y="1752600"/>
            <a:ext cx="7162800" cy="5078313"/>
          </a:xfrm>
          <a:prstGeom prst="rect">
            <a:avLst/>
          </a:prstGeom>
          <a:noFill/>
        </p:spPr>
        <p:txBody>
          <a:bodyPr wrap="square" rtlCol="0">
            <a:spAutoFit/>
          </a:bodyPr>
          <a:lstStyle/>
          <a:p>
            <a:r>
              <a:rPr lang="en-US" dirty="0" smtClean="0"/>
              <a:t>Project Manager Interview Results:</a:t>
            </a:r>
            <a:br>
              <a:rPr lang="en-US" dirty="0" smtClean="0"/>
            </a:br>
            <a:r>
              <a:rPr lang="en-US" dirty="0" smtClean="0"/>
              <a:t>	</a:t>
            </a:r>
          </a:p>
          <a:p>
            <a:pPr marL="171450" indent="-171450">
              <a:buFont typeface="Arial" pitchFamily="34" charset="0"/>
              <a:buChar char="•"/>
            </a:pPr>
            <a:r>
              <a:rPr lang="en-US" dirty="0" smtClean="0"/>
              <a:t>  Limited training with BIM technology</a:t>
            </a:r>
          </a:p>
          <a:p>
            <a:pPr marL="171450" indent="-171450">
              <a:buFont typeface="Arial" pitchFamily="34" charset="0"/>
              <a:buChar char="•"/>
            </a:pPr>
            <a:r>
              <a:rPr lang="en-US" dirty="0" smtClean="0"/>
              <a:t> Believes it would aid with trade coordination and minimize confusion</a:t>
            </a:r>
          </a:p>
          <a:p>
            <a:pPr marL="171450" indent="-171450">
              <a:buFont typeface="Arial" pitchFamily="34" charset="0"/>
              <a:buChar char="•"/>
            </a:pPr>
            <a:r>
              <a:rPr lang="en-US" dirty="0" smtClean="0"/>
              <a:t> Steel erecters utilized 3D model for steel erection from </a:t>
            </a:r>
            <a:r>
              <a:rPr lang="en-US" dirty="0" err="1" smtClean="0"/>
              <a:t>StruWalker</a:t>
            </a:r>
            <a:r>
              <a:rPr lang="en-US" dirty="0" smtClean="0"/>
              <a:t> software</a:t>
            </a:r>
          </a:p>
          <a:p>
            <a:pPr marL="171450" indent="-171450">
              <a:buFont typeface="Arial" pitchFamily="34" charset="0"/>
              <a:buChar char="•"/>
            </a:pPr>
            <a:r>
              <a:rPr lang="en-US" dirty="0" smtClean="0"/>
              <a:t> Cost savings from BIM on a project of this size would not be worth the cost of training and model production</a:t>
            </a:r>
          </a:p>
          <a:p>
            <a:endParaRPr lang="en-US" dirty="0" smtClean="0"/>
          </a:p>
          <a:p>
            <a:r>
              <a:rPr lang="en-US" dirty="0" smtClean="0"/>
              <a:t>	</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a:p>
            <a:r>
              <a:rPr lang="en-US" dirty="0" smtClean="0"/>
              <a:t>	</a:t>
            </a:r>
            <a:br>
              <a:rPr lang="en-US" dirty="0" smtClean="0"/>
            </a:br>
            <a:r>
              <a:rPr lang="en-US" dirty="0" smtClean="0"/>
              <a:t>	</a:t>
            </a:r>
          </a:p>
          <a:p>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BIM Implementation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Conclusions</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0363200" y="1807488"/>
            <a:ext cx="7162800" cy="3693319"/>
          </a:xfrm>
          <a:prstGeom prst="rect">
            <a:avLst/>
          </a:prstGeom>
          <a:noFill/>
        </p:spPr>
        <p:txBody>
          <a:bodyPr wrap="square" rtlCol="0">
            <a:spAutoFit/>
          </a:bodyPr>
          <a:lstStyle/>
          <a:p>
            <a:r>
              <a:rPr lang="en-US" dirty="0" smtClean="0"/>
              <a:t>BIM Implementation</a:t>
            </a:r>
          </a:p>
          <a:p>
            <a:pPr marL="171450" indent="-171450">
              <a:buFont typeface="Arial" pitchFamily="34" charset="0"/>
              <a:buChar char="•"/>
            </a:pPr>
            <a:endParaRPr lang="en-US" dirty="0" smtClean="0"/>
          </a:p>
          <a:p>
            <a:pPr marL="171450" indent="-171450">
              <a:buFont typeface="Arial" pitchFamily="34" charset="0"/>
              <a:buChar char="•"/>
            </a:pPr>
            <a:r>
              <a:rPr lang="en-US" dirty="0" smtClean="0"/>
              <a:t>The use of this technology could benefit the project in numerous ways, but due to the lack of training and budget of the project team.  It is better left at the current amount. </a:t>
            </a:r>
          </a:p>
          <a:p>
            <a:r>
              <a:rPr lang="en-US" dirty="0" smtClean="0"/>
              <a:t>	</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a:p>
            <a:r>
              <a:rPr lang="en-US" dirty="0" smtClean="0"/>
              <a:t>	</a:t>
            </a:r>
            <a:br>
              <a:rPr lang="en-US" dirty="0" smtClean="0"/>
            </a:br>
            <a:r>
              <a:rPr lang="en-US" dirty="0" smtClean="0"/>
              <a:t>	</a:t>
            </a:r>
          </a:p>
          <a:p>
            <a:r>
              <a:rPr lang="en-US" dirty="0" smtClean="0"/>
              <a:t>	  </a:t>
            </a:r>
          </a:p>
          <a:p>
            <a:endParaRPr lang="en-US" dirty="0"/>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Recommendation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BIM Implementation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kumimoji="0" lang="en-US" sz="2400" b="0" i="0" u="none" strike="noStrike" kern="1200" cap="none" spc="0" normalizeH="0" baseline="0" noProof="0" dirty="0" smtClean="0">
                <a:ln>
                  <a:noFill/>
                </a:ln>
                <a:effectLst/>
                <a:uLnTx/>
                <a:uFillTx/>
                <a:latin typeface="Tahoma Small Cap" pitchFamily="34" charset="0"/>
                <a:ea typeface="+mn-ea"/>
                <a:cs typeface="+mn-cs"/>
              </a:rPr>
              <a:t>Conclusions</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372600" y="1524000"/>
            <a:ext cx="8763000" cy="6186309"/>
          </a:xfrm>
          <a:prstGeom prst="rect">
            <a:avLst/>
          </a:prstGeom>
          <a:noFill/>
        </p:spPr>
        <p:txBody>
          <a:bodyPr wrap="square" rtlCol="0">
            <a:spAutoFit/>
          </a:bodyPr>
          <a:lstStyle/>
          <a:p>
            <a:r>
              <a:rPr lang="en-US" dirty="0" smtClean="0"/>
              <a:t>Exterior Façade Redesign</a:t>
            </a:r>
          </a:p>
          <a:p>
            <a:pPr marL="685800" lvl="1" indent="-228600">
              <a:buFont typeface="Arial" pitchFamily="34" charset="0"/>
              <a:buChar char="•"/>
            </a:pPr>
            <a:r>
              <a:rPr lang="en-US" dirty="0" smtClean="0"/>
              <a:t>Cost and Schedule reduced</a:t>
            </a:r>
          </a:p>
          <a:p>
            <a:pPr marL="685800" lvl="1" indent="-228600">
              <a:buFont typeface="Arial" pitchFamily="34" charset="0"/>
              <a:buChar char="•"/>
            </a:pPr>
            <a:r>
              <a:rPr lang="en-US" dirty="0" smtClean="0"/>
              <a:t>Thermal&amp; Mechanical was not impacted</a:t>
            </a:r>
          </a:p>
          <a:p>
            <a:r>
              <a:rPr lang="en-US" dirty="0" smtClean="0"/>
              <a:t>	</a:t>
            </a:r>
          </a:p>
          <a:p>
            <a:r>
              <a:rPr lang="en-US" dirty="0" smtClean="0"/>
              <a:t>Solar  Energy System Redesign</a:t>
            </a:r>
          </a:p>
          <a:p>
            <a:pPr marL="685800" lvl="1" indent="-228600">
              <a:buFont typeface="Arial" pitchFamily="34" charset="0"/>
              <a:buChar char="•"/>
            </a:pPr>
            <a:r>
              <a:rPr lang="en-US" dirty="0" smtClean="0"/>
              <a:t>Proposed system is very expensive with a long payback period</a:t>
            </a:r>
          </a:p>
          <a:p>
            <a:pPr marL="685800" lvl="1" indent="-228600">
              <a:buFont typeface="Arial" pitchFamily="34" charset="0"/>
              <a:buChar char="•"/>
            </a:pPr>
            <a:r>
              <a:rPr lang="en-US" dirty="0" smtClean="0"/>
              <a:t>Installation of proposed system is labor intensive</a:t>
            </a:r>
          </a:p>
          <a:p>
            <a:pPr marL="685800" lvl="1" indent="-228600">
              <a:buFont typeface="Arial" pitchFamily="34" charset="0"/>
              <a:buChar char="•"/>
            </a:pPr>
            <a:r>
              <a:rPr lang="en-US" dirty="0" smtClean="0"/>
              <a:t>Schedule delay due to intensive labor</a:t>
            </a:r>
          </a:p>
          <a:p>
            <a:pPr marL="685800" lvl="1" indent="-228600">
              <a:buFont typeface="Arial" pitchFamily="34" charset="0"/>
              <a:buChar char="•"/>
            </a:pPr>
            <a:r>
              <a:rPr lang="en-US" dirty="0" smtClean="0"/>
              <a:t>Existing system is a better fit for the project</a:t>
            </a:r>
          </a:p>
          <a:p>
            <a:endParaRPr lang="en-US" dirty="0" smtClean="0"/>
          </a:p>
          <a:p>
            <a:r>
              <a:rPr lang="en-US" dirty="0" smtClean="0"/>
              <a:t>BIM Implementation</a:t>
            </a:r>
          </a:p>
          <a:p>
            <a:pPr marL="685800" lvl="1" indent="-228600">
              <a:buFont typeface="Arial" pitchFamily="34" charset="0"/>
              <a:buChar char="•"/>
            </a:pPr>
            <a:r>
              <a:rPr lang="en-US" dirty="0" smtClean="0"/>
              <a:t>BIM Technology has potential to improve any project but comes at a cost</a:t>
            </a:r>
          </a:p>
          <a:p>
            <a:pPr marL="685800" lvl="1" indent="-228600">
              <a:buFont typeface="Arial" pitchFamily="34" charset="0"/>
              <a:buChar char="•"/>
            </a:pPr>
            <a:r>
              <a:rPr lang="en-US" dirty="0" smtClean="0"/>
              <a:t>Industry members are aware of BIM but lack training or budget to implement</a:t>
            </a:r>
          </a:p>
          <a:p>
            <a:endParaRPr lang="en-US" dirty="0" smtClean="0"/>
          </a:p>
          <a:p>
            <a:r>
              <a:rPr lang="en-US" dirty="0" smtClean="0"/>
              <a:t>	</a:t>
            </a:r>
          </a:p>
          <a:p>
            <a:pPr marL="685800" lvl="1" indent="-228600"/>
            <a:endParaRPr lang="en-US" dirty="0" smtClean="0"/>
          </a:p>
          <a:p>
            <a:pPr lvl="1">
              <a:buFont typeface="Arial" pitchFamily="34" charset="0"/>
              <a:buChar char="•"/>
            </a:pPr>
            <a:endParaRPr lang="en-US" dirty="0" smtClean="0"/>
          </a:p>
          <a:p>
            <a:endParaRPr lang="en-US" dirty="0" smtClean="0"/>
          </a:p>
          <a:p>
            <a:r>
              <a:rPr lang="en-US" dirty="0" smtClean="0"/>
              <a:t>	</a:t>
            </a:r>
            <a:br>
              <a:rPr lang="en-US" dirty="0" smtClean="0"/>
            </a:br>
            <a:r>
              <a:rPr lang="en-US" dirty="0" smtClean="0"/>
              <a:t>	</a:t>
            </a:r>
          </a:p>
          <a:p>
            <a:r>
              <a:rPr lang="en-US" dirty="0" smtClean="0"/>
              <a:t>	  </a:t>
            </a:r>
          </a:p>
          <a:p>
            <a:endParaRPr lang="en-US" dirty="0"/>
          </a:p>
        </p:txBody>
      </p:sp>
      <p:sp>
        <p:nvSpPr>
          <p:cNvPr id="17" name="Rectangle 16"/>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TextBox 19"/>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Conclusions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13106400" y="3657601"/>
            <a:ext cx="4876800" cy="3970318"/>
          </a:xfrm>
          <a:prstGeom prst="rect">
            <a:avLst/>
          </a:prstGeom>
          <a:noFill/>
        </p:spPr>
        <p:txBody>
          <a:bodyPr wrap="square" rtlCol="0">
            <a:spAutoFit/>
          </a:bodyPr>
          <a:lstStyle/>
          <a:p>
            <a:r>
              <a:rPr lang="en-US" dirty="0" smtClean="0"/>
              <a:t>Project Team</a:t>
            </a:r>
            <a:endParaRPr lang="en-US" dirty="0"/>
          </a:p>
          <a:p>
            <a:pPr lvl="1">
              <a:buFont typeface="Wingdings" pitchFamily="2" charset="2"/>
              <a:buChar char="§"/>
            </a:pPr>
            <a:r>
              <a:rPr lang="en-US" dirty="0" smtClean="0"/>
              <a:t>GC - Turner Construction </a:t>
            </a:r>
          </a:p>
          <a:p>
            <a:pPr lvl="1">
              <a:buFont typeface="Wingdings" pitchFamily="2" charset="2"/>
              <a:buChar char="§"/>
            </a:pPr>
            <a:r>
              <a:rPr lang="en-US" dirty="0" smtClean="0"/>
              <a:t>Architect – </a:t>
            </a:r>
            <a:r>
              <a:rPr lang="en-US" dirty="0" err="1" smtClean="0"/>
              <a:t>Lilley.Dadagian</a:t>
            </a:r>
            <a:r>
              <a:rPr lang="en-US" dirty="0" smtClean="0"/>
              <a:t> </a:t>
            </a:r>
          </a:p>
          <a:p>
            <a:pPr lvl="1">
              <a:buFont typeface="Wingdings" pitchFamily="2" charset="2"/>
              <a:buChar char="§"/>
            </a:pPr>
            <a:r>
              <a:rPr lang="en-US" dirty="0" smtClean="0"/>
              <a:t>Owners Rep. – Aegis Property Group</a:t>
            </a:r>
          </a:p>
          <a:p>
            <a:pPr lvl="1">
              <a:buFont typeface="Wingdings" pitchFamily="2" charset="2"/>
              <a:buChar char="§"/>
            </a:pPr>
            <a:r>
              <a:rPr lang="en-US" dirty="0" smtClean="0"/>
              <a:t>Structural Eng. – </a:t>
            </a:r>
            <a:r>
              <a:rPr lang="en-US" dirty="0" err="1" smtClean="0"/>
              <a:t>Roome</a:t>
            </a:r>
            <a:r>
              <a:rPr lang="en-US" dirty="0" smtClean="0"/>
              <a:t> &amp; </a:t>
            </a:r>
            <a:r>
              <a:rPr lang="en-US" dirty="0" err="1" smtClean="0"/>
              <a:t>Guarracino</a:t>
            </a:r>
            <a:endParaRPr lang="en-US" dirty="0" smtClean="0"/>
          </a:p>
          <a:p>
            <a:pPr lvl="1">
              <a:buFont typeface="Wingdings" pitchFamily="2" charset="2"/>
              <a:buChar char="§"/>
            </a:pPr>
            <a:r>
              <a:rPr lang="en-US" dirty="0" smtClean="0"/>
              <a:t>Civil Eng. – </a:t>
            </a:r>
            <a:r>
              <a:rPr lang="en-US" dirty="0" err="1" smtClean="0"/>
              <a:t>Cairone</a:t>
            </a:r>
            <a:r>
              <a:rPr lang="en-US" dirty="0" smtClean="0"/>
              <a:t> &amp; </a:t>
            </a:r>
            <a:r>
              <a:rPr lang="en-US" dirty="0" err="1" smtClean="0"/>
              <a:t>Kaupp</a:t>
            </a:r>
            <a:r>
              <a:rPr lang="en-US" dirty="0" smtClean="0"/>
              <a:t>, Inc.</a:t>
            </a:r>
          </a:p>
          <a:p>
            <a:pPr lvl="1">
              <a:buFont typeface="Wingdings" pitchFamily="2" charset="2"/>
              <a:buChar char="§"/>
            </a:pPr>
            <a:r>
              <a:rPr lang="en-US" dirty="0" smtClean="0"/>
              <a:t>MEP Eng. – Bruce E. Brooks &amp; Assoc.</a:t>
            </a:r>
          </a:p>
          <a:p>
            <a:pPr lvl="1"/>
            <a:endParaRPr lang="en-US" dirty="0" smtClean="0"/>
          </a:p>
          <a:p>
            <a:pPr lvl="1">
              <a:buFont typeface="Wingdings" pitchFamily="2" charset="2"/>
              <a:buChar char="§"/>
            </a:pPr>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23" name="Rectangle 22"/>
          <p:cNvSpPr/>
          <p:nvPr/>
        </p:nvSpPr>
        <p:spPr>
          <a:xfrm>
            <a:off x="9144000" y="141982"/>
            <a:ext cx="91440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4" name="Picture 13" descr="G:\Thesis 2008\Aeriel Site.JPG"/>
          <p:cNvPicPr/>
          <p:nvPr/>
        </p:nvPicPr>
        <p:blipFill>
          <a:blip r:embed="rId4"/>
          <a:srcRect/>
          <a:stretch>
            <a:fillRect/>
          </a:stretch>
        </p:blipFill>
        <p:spPr bwMode="auto">
          <a:xfrm>
            <a:off x="18516600" y="2656764"/>
            <a:ext cx="4308486" cy="3439236"/>
          </a:xfrm>
          <a:prstGeom prst="rect">
            <a:avLst/>
          </a:prstGeom>
          <a:ln>
            <a:noFill/>
          </a:ln>
          <a:effectLst>
            <a:softEdge rad="112500"/>
          </a:effectLst>
        </p:spPr>
      </p:pic>
      <p:pic>
        <p:nvPicPr>
          <p:cNvPr id="15" name="Picture 14"/>
          <p:cNvPicPr/>
          <p:nvPr/>
        </p:nvPicPr>
        <p:blipFill>
          <a:blip r:embed="rId5"/>
          <a:srcRect l="17013" t="32511" r="20028" b="12780"/>
          <a:stretch>
            <a:fillRect/>
          </a:stretch>
        </p:blipFill>
        <p:spPr bwMode="auto">
          <a:xfrm>
            <a:off x="23012400" y="1676400"/>
            <a:ext cx="4191000" cy="3124200"/>
          </a:xfrm>
          <a:prstGeom prst="rect">
            <a:avLst/>
          </a:prstGeom>
          <a:noFill/>
          <a:ln w="9525">
            <a:noFill/>
            <a:miter lim="800000"/>
            <a:headEnd/>
            <a:tailEnd/>
          </a:ln>
        </p:spPr>
      </p:pic>
      <p:sp>
        <p:nvSpPr>
          <p:cNvPr id="16" name="Rectangle 15"/>
          <p:cNvSpPr/>
          <p:nvPr/>
        </p:nvSpPr>
        <p:spPr>
          <a:xfrm rot="2261654">
            <a:off x="25071354" y="2509358"/>
            <a:ext cx="668736" cy="539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8592800" y="2743200"/>
            <a:ext cx="4114800" cy="3276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5" descr="F:\Thesis\TurnerLogo.gif"/>
          <p:cNvPicPr>
            <a:picLocks noChangeAspect="1" noChangeArrowheads="1"/>
          </p:cNvPicPr>
          <p:nvPr/>
        </p:nvPicPr>
        <p:blipFill>
          <a:blip r:embed="rId6"/>
          <a:srcRect/>
          <a:stretch>
            <a:fillRect/>
          </a:stretch>
        </p:blipFill>
        <p:spPr bwMode="auto">
          <a:xfrm>
            <a:off x="24460200" y="5029200"/>
            <a:ext cx="2667000" cy="742110"/>
          </a:xfrm>
          <a:prstGeom prst="rect">
            <a:avLst/>
          </a:prstGeom>
          <a:noFill/>
          <a:ln>
            <a:solidFill>
              <a:schemeClr val="tx1">
                <a:lumMod val="95000"/>
              </a:schemeClr>
            </a:solidFill>
          </a:ln>
        </p:spPr>
      </p:pic>
      <p:pic>
        <p:nvPicPr>
          <p:cNvPr id="40" name="Picture 39" descr="logo.jpg"/>
          <p:cNvPicPr>
            <a:picLocks noChangeAspect="1"/>
          </p:cNvPicPr>
          <p:nvPr/>
        </p:nvPicPr>
        <p:blipFill>
          <a:blip r:embed="rId7"/>
          <a:stretch>
            <a:fillRect/>
          </a:stretch>
        </p:blipFill>
        <p:spPr>
          <a:xfrm>
            <a:off x="18592800" y="1752600"/>
            <a:ext cx="2794000" cy="609600"/>
          </a:xfrm>
          <a:prstGeom prst="rect">
            <a:avLst/>
          </a:prstGeom>
        </p:spPr>
      </p:pic>
      <p:sp>
        <p:nvSpPr>
          <p:cNvPr id="19" name="TextBox 18"/>
          <p:cNvSpPr txBox="1"/>
          <p:nvPr/>
        </p:nvSpPr>
        <p:spPr>
          <a:xfrm>
            <a:off x="9677400" y="1828800"/>
            <a:ext cx="6096000" cy="3416320"/>
          </a:xfrm>
          <a:prstGeom prst="rect">
            <a:avLst/>
          </a:prstGeom>
          <a:noFill/>
        </p:spPr>
        <p:txBody>
          <a:bodyPr wrap="square" rtlCol="0">
            <a:spAutoFit/>
          </a:bodyPr>
          <a:lstStyle/>
          <a:p>
            <a:r>
              <a:rPr lang="en-US" dirty="0" smtClean="0"/>
              <a:t>Client Information</a:t>
            </a:r>
            <a:endParaRPr lang="en-US" dirty="0"/>
          </a:p>
          <a:p>
            <a:pPr lvl="1">
              <a:buFont typeface="Wingdings" pitchFamily="2" charset="2"/>
              <a:buChar char="§"/>
            </a:pPr>
            <a:r>
              <a:rPr lang="en-US" dirty="0" smtClean="0"/>
              <a:t>Chestnut Hill Academy was established in 1861</a:t>
            </a:r>
            <a:endParaRPr lang="en-US" dirty="0" smtClean="0"/>
          </a:p>
          <a:p>
            <a:pPr lvl="1">
              <a:buFont typeface="Wingdings" pitchFamily="2" charset="2"/>
              <a:buChar char="§"/>
            </a:pPr>
            <a:r>
              <a:rPr lang="en-US" dirty="0" smtClean="0"/>
              <a:t>Located in Philadelphia, PA</a:t>
            </a:r>
          </a:p>
          <a:p>
            <a:pPr lvl="1">
              <a:buFont typeface="Wingdings" pitchFamily="2" charset="2"/>
              <a:buChar char="§"/>
            </a:pPr>
            <a:r>
              <a:rPr lang="en-US" dirty="0" smtClean="0"/>
              <a:t>K-12 Boys College Preparatory School</a:t>
            </a:r>
            <a:endParaRPr lang="en-US" dirty="0" smtClean="0"/>
          </a:p>
          <a:p>
            <a:pPr lvl="1">
              <a:buFont typeface="Wingdings" pitchFamily="2" charset="2"/>
              <a:buChar char="§"/>
            </a:pPr>
            <a:r>
              <a:rPr lang="en-US" dirty="0" smtClean="0"/>
              <a:t>Enrolls approximately 600 students</a:t>
            </a:r>
            <a:endParaRPr lang="en-US" dirty="0" smtClean="0"/>
          </a:p>
          <a:p>
            <a:pPr lvl="1"/>
            <a:endParaRPr lang="en-US" dirty="0" smtClean="0"/>
          </a:p>
          <a:p>
            <a:pPr lvl="1">
              <a:buFont typeface="Wingdings" pitchFamily="2" charset="2"/>
              <a:buChar char="§"/>
            </a:pPr>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ox(i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36"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BIM Implementation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Conclusions</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8288000" y="457200"/>
            <a:ext cx="9144000" cy="1877437"/>
          </a:xfrm>
          <a:prstGeom prst="rect">
            <a:avLst/>
          </a:prstGeom>
          <a:noFill/>
        </p:spPr>
        <p:txBody>
          <a:bodyPr wrap="square" rtlCol="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Acknowledgements</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2" name="TextBox 11"/>
          <p:cNvSpPr txBox="1"/>
          <p:nvPr/>
        </p:nvSpPr>
        <p:spPr>
          <a:xfrm>
            <a:off x="18364200" y="2133600"/>
            <a:ext cx="9067800" cy="2308324"/>
          </a:xfrm>
          <a:prstGeom prst="rect">
            <a:avLst/>
          </a:prstGeom>
          <a:noFill/>
        </p:spPr>
        <p:txBody>
          <a:bodyPr wrap="square" rtlCol="0">
            <a:spAutoFit/>
          </a:bodyPr>
          <a:lstStyle/>
          <a:p>
            <a:pPr algn="ctr"/>
            <a:r>
              <a:rPr lang="en-US" dirty="0" smtClean="0"/>
              <a:t>Turner Construction Company</a:t>
            </a:r>
          </a:p>
          <a:p>
            <a:pPr algn="ctr"/>
            <a:endParaRPr lang="en-US" dirty="0" smtClean="0"/>
          </a:p>
          <a:p>
            <a:pPr algn="ctr"/>
            <a:r>
              <a:rPr lang="en-US" dirty="0" smtClean="0"/>
              <a:t>Chestnut Hill Academy</a:t>
            </a:r>
          </a:p>
          <a:p>
            <a:pPr algn="ctr"/>
            <a:endParaRPr lang="en-US" dirty="0" smtClean="0"/>
          </a:p>
          <a:p>
            <a:pPr algn="ctr"/>
            <a:r>
              <a:rPr lang="en-US" dirty="0" smtClean="0"/>
              <a:t>Penn State AE Faculty and Staff</a:t>
            </a:r>
          </a:p>
          <a:p>
            <a:pPr algn="ctr"/>
            <a:endParaRPr lang="en-US" dirty="0" smtClean="0"/>
          </a:p>
          <a:p>
            <a:pPr algn="ctr"/>
            <a:r>
              <a:rPr lang="en-US" dirty="0" smtClean="0"/>
              <a:t>My family and friends for their continued support</a:t>
            </a:r>
          </a:p>
          <a:p>
            <a:pPr algn="ctr"/>
            <a:endParaRPr lang="en-US" dirty="0"/>
          </a:p>
        </p:txBody>
      </p:sp>
      <p:sp>
        <p:nvSpPr>
          <p:cNvPr id="16" name="Diagonal Stripe 15"/>
          <p:cNvSpPr/>
          <p:nvPr/>
        </p:nvSpPr>
        <p:spPr>
          <a:xfrm flipH="1">
            <a:off x="24460200" y="0"/>
            <a:ext cx="2971800" cy="6324600"/>
          </a:xfrm>
          <a:prstGeom prst="diagStripe">
            <a:avLst>
              <a:gd name="adj" fmla="val 52735"/>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ontent Placeholder 23"/>
          <p:cNvSpPr>
            <a:spLocks noGrp="1"/>
          </p:cNvSpPr>
          <p:nvPr>
            <p:ph idx="1"/>
          </p:nvPr>
        </p:nvSpPr>
        <p:spPr>
          <a:xfrm>
            <a:off x="9144000" y="1524001"/>
            <a:ext cx="9144000" cy="4800600"/>
          </a:xfrm>
          <a:noFill/>
        </p:spPr>
        <p:txBody>
          <a:bodyPr/>
          <a:lstStyle/>
          <a:p>
            <a:pPr algn="ctr">
              <a:buNone/>
            </a:pPr>
            <a:r>
              <a:rPr lang="en-US" sz="2800" dirty="0" smtClean="0">
                <a:latin typeface="Tahoma Small Cap" pitchFamily="34" charset="0"/>
              </a:rPr>
              <a:t>		</a:t>
            </a:r>
          </a:p>
          <a:p>
            <a:pPr algn="ctr">
              <a:buNone/>
            </a:pPr>
            <a:endParaRPr lang="en-US" sz="2800" dirty="0" smtClean="0">
              <a:latin typeface="Tahoma Small Cap" pitchFamily="34" charset="0"/>
            </a:endParaRPr>
          </a:p>
          <a:p>
            <a:pPr algn="ctr">
              <a:buNone/>
            </a:pPr>
            <a:endParaRPr lang="en-US" sz="2800" dirty="0" smtClean="0">
              <a:latin typeface="Tahoma Small Cap" pitchFamily="34" charset="0"/>
            </a:endParaRPr>
          </a:p>
          <a:p>
            <a:pPr algn="ctr">
              <a:buNone/>
            </a:pPr>
            <a:endParaRPr lang="en-US" sz="2800" dirty="0" smtClean="0">
              <a:latin typeface="Tahoma Small Cap" pitchFamily="34" charset="0"/>
            </a:endParaRPr>
          </a:p>
          <a:p>
            <a:pPr algn="ctr">
              <a:buNone/>
            </a:pPr>
            <a:r>
              <a:rPr lang="en-US" sz="2800" dirty="0" smtClean="0">
                <a:effectLst>
                  <a:glow rad="228600">
                    <a:schemeClr val="accent1">
                      <a:satMod val="175000"/>
                      <a:alpha val="40000"/>
                    </a:schemeClr>
                  </a:glow>
                </a:effectLst>
                <a:latin typeface="Tahoma Small Cap" pitchFamily="34" charset="0"/>
              </a:rPr>
              <a:t>Questions</a:t>
            </a:r>
          </a:p>
          <a:p>
            <a:pPr>
              <a:buNone/>
            </a:pPr>
            <a:endParaRPr lang="en-US" dirty="0" smtClean="0"/>
          </a:p>
          <a:p>
            <a:endParaRPr lang="en-US" dirty="0" smtClean="0"/>
          </a:p>
          <a:p>
            <a:pPr>
              <a:buNone/>
            </a:pPr>
            <a:endParaRPr lang="en-US" dirty="0" smtClean="0"/>
          </a:p>
          <a:p>
            <a:endParaRPr lang="en-US" dirty="0" smtClean="0"/>
          </a:p>
          <a:p>
            <a:endParaRPr lang="en-US" dirty="0"/>
          </a:p>
        </p:txBody>
      </p:sp>
      <p:sp>
        <p:nvSpPr>
          <p:cNvPr id="23" name="Rectangle 22"/>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525000" y="1981200"/>
            <a:ext cx="5867400" cy="3970318"/>
          </a:xfrm>
          <a:prstGeom prst="rect">
            <a:avLst/>
          </a:prstGeom>
          <a:noFill/>
        </p:spPr>
        <p:txBody>
          <a:bodyPr wrap="square" rtlCol="0">
            <a:spAutoFit/>
          </a:bodyPr>
          <a:lstStyle/>
          <a:p>
            <a:r>
              <a:rPr lang="en-US" dirty="0" smtClean="0"/>
              <a:t>Science &amp; Technology Center:</a:t>
            </a:r>
            <a:endParaRPr lang="en-US" dirty="0"/>
          </a:p>
          <a:p>
            <a:pPr lvl="1">
              <a:buFont typeface="Wingdings" pitchFamily="2" charset="2"/>
              <a:buChar char="§"/>
            </a:pPr>
            <a:r>
              <a:rPr lang="en-US" dirty="0" smtClean="0"/>
              <a:t> 2.5 stories with ½ story mechanical attic</a:t>
            </a:r>
          </a:p>
          <a:p>
            <a:pPr lvl="1">
              <a:buFont typeface="Wingdings" pitchFamily="2" charset="2"/>
              <a:buChar char="§"/>
            </a:pPr>
            <a:r>
              <a:rPr lang="en-US" dirty="0" smtClean="0"/>
              <a:t> 26,870 SF</a:t>
            </a:r>
          </a:p>
          <a:p>
            <a:pPr lvl="1">
              <a:buFont typeface="Wingdings" pitchFamily="2" charset="2"/>
              <a:buChar char="§"/>
            </a:pPr>
            <a:r>
              <a:rPr lang="en-US" dirty="0" smtClean="0"/>
              <a:t> LEED Silver Certified </a:t>
            </a:r>
          </a:p>
          <a:p>
            <a:pPr lvl="1">
              <a:buFont typeface="Wingdings" pitchFamily="2" charset="2"/>
              <a:buChar char="§"/>
            </a:pPr>
            <a:r>
              <a:rPr lang="en-US" dirty="0" smtClean="0"/>
              <a:t> Classrooms</a:t>
            </a:r>
          </a:p>
          <a:p>
            <a:pPr lvl="1">
              <a:buFont typeface="Wingdings" pitchFamily="2" charset="2"/>
              <a:buChar char="§"/>
            </a:pPr>
            <a:r>
              <a:rPr lang="en-US" dirty="0" smtClean="0"/>
              <a:t> Science Laboratories</a:t>
            </a:r>
          </a:p>
          <a:p>
            <a:pPr lvl="1">
              <a:buFont typeface="Wingdings" pitchFamily="2" charset="2"/>
              <a:buChar char="§"/>
            </a:pPr>
            <a:r>
              <a:rPr lang="en-US" dirty="0" smtClean="0"/>
              <a:t> Faculty Offices</a:t>
            </a:r>
          </a:p>
          <a:p>
            <a:pPr lvl="1"/>
            <a:endParaRPr lang="en-US" dirty="0" smtClean="0"/>
          </a:p>
          <a:p>
            <a:pPr lvl="1"/>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21" name="TextBox 20"/>
          <p:cNvSpPr txBox="1"/>
          <p:nvPr/>
        </p:nvSpPr>
        <p:spPr>
          <a:xfrm>
            <a:off x="13639800" y="3657601"/>
            <a:ext cx="4343400" cy="4524315"/>
          </a:xfrm>
          <a:prstGeom prst="rect">
            <a:avLst/>
          </a:prstGeom>
          <a:noFill/>
        </p:spPr>
        <p:txBody>
          <a:bodyPr wrap="square" rtlCol="0">
            <a:spAutoFit/>
          </a:bodyPr>
          <a:lstStyle/>
          <a:p>
            <a:r>
              <a:rPr lang="en-US" dirty="0" smtClean="0"/>
              <a:t>Sustainable Design</a:t>
            </a:r>
            <a:endParaRPr lang="en-US" dirty="0"/>
          </a:p>
          <a:p>
            <a:pPr lvl="1">
              <a:buFont typeface="Wingdings" pitchFamily="2" charset="2"/>
              <a:buChar char="§"/>
            </a:pPr>
            <a:r>
              <a:rPr lang="en-US" dirty="0" smtClean="0"/>
              <a:t> PV panels</a:t>
            </a:r>
          </a:p>
          <a:p>
            <a:pPr lvl="1">
              <a:buFont typeface="Wingdings" pitchFamily="2" charset="2"/>
              <a:buChar char="§"/>
            </a:pPr>
            <a:r>
              <a:rPr lang="en-US" dirty="0" smtClean="0"/>
              <a:t>Thermal Heat Conductors</a:t>
            </a:r>
          </a:p>
          <a:p>
            <a:pPr lvl="1">
              <a:buFont typeface="Wingdings" pitchFamily="2" charset="2"/>
              <a:buChar char="§"/>
            </a:pPr>
            <a:r>
              <a:rPr lang="en-US" dirty="0" smtClean="0"/>
              <a:t>Wind Turbine</a:t>
            </a:r>
          </a:p>
          <a:p>
            <a:pPr lvl="1">
              <a:buFont typeface="Wingdings" pitchFamily="2" charset="2"/>
              <a:buChar char="§"/>
            </a:pPr>
            <a:r>
              <a:rPr lang="en-US" dirty="0" err="1" smtClean="0"/>
              <a:t>Greywater</a:t>
            </a:r>
            <a:r>
              <a:rPr lang="en-US" dirty="0" smtClean="0"/>
              <a:t> System</a:t>
            </a:r>
          </a:p>
          <a:p>
            <a:pPr lvl="2">
              <a:buFont typeface="Wingdings" pitchFamily="2" charset="2"/>
              <a:buChar char="§"/>
            </a:pPr>
            <a:r>
              <a:rPr lang="en-US" dirty="0" err="1" smtClean="0"/>
              <a:t>Raingardens</a:t>
            </a:r>
            <a:endParaRPr lang="en-US" dirty="0"/>
          </a:p>
          <a:p>
            <a:pPr lvl="2">
              <a:buFont typeface="Wingdings" pitchFamily="2" charset="2"/>
              <a:buChar char="§"/>
            </a:pPr>
            <a:r>
              <a:rPr lang="en-US" dirty="0" smtClean="0"/>
              <a:t>Permeable Parking Lot</a:t>
            </a:r>
          </a:p>
          <a:p>
            <a:pPr lvl="1">
              <a:buFont typeface="Wingdings" pitchFamily="2" charset="2"/>
              <a:buChar char="§"/>
            </a:pPr>
            <a:r>
              <a:rPr lang="en-US" dirty="0" smtClean="0"/>
              <a:t>Tree Arboretum</a:t>
            </a:r>
          </a:p>
          <a:p>
            <a:pPr lvl="1">
              <a:buFont typeface="Wingdings" pitchFamily="2" charset="2"/>
              <a:buChar char="§"/>
            </a:pPr>
            <a:endParaRPr lang="en-US" dirty="0" smtClean="0"/>
          </a:p>
          <a:p>
            <a:pPr lvl="1"/>
            <a:endParaRPr lang="en-US" dirty="0" smtClean="0"/>
          </a:p>
          <a:p>
            <a:pPr lvl="1">
              <a:buFont typeface="Wingdings" pitchFamily="2" charset="2"/>
              <a:buChar char="§"/>
            </a:pPr>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23" name="Rectangle 22"/>
          <p:cNvSpPr/>
          <p:nvPr/>
        </p:nvSpPr>
        <p:spPr>
          <a:xfrm>
            <a:off x="9144000" y="141982"/>
            <a:ext cx="91440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6" name="Picture 15" descr="grey water sys.JPG"/>
          <p:cNvPicPr>
            <a:picLocks noChangeAspect="1"/>
          </p:cNvPicPr>
          <p:nvPr/>
        </p:nvPicPr>
        <p:blipFill>
          <a:blip r:embed="rId4" cstate="print"/>
          <a:stretch>
            <a:fillRect/>
          </a:stretch>
        </p:blipFill>
        <p:spPr>
          <a:xfrm>
            <a:off x="21945600" y="2286000"/>
            <a:ext cx="1925266" cy="2895600"/>
          </a:xfrm>
          <a:prstGeom prst="rect">
            <a:avLst/>
          </a:prstGeom>
        </p:spPr>
      </p:pic>
      <p:pic>
        <p:nvPicPr>
          <p:cNvPr id="17" name="Picture 16" descr="solar.JPG"/>
          <p:cNvPicPr>
            <a:picLocks noChangeAspect="1"/>
          </p:cNvPicPr>
          <p:nvPr/>
        </p:nvPicPr>
        <p:blipFill>
          <a:blip r:embed="rId5" cstate="print"/>
          <a:stretch>
            <a:fillRect/>
          </a:stretch>
        </p:blipFill>
        <p:spPr>
          <a:xfrm>
            <a:off x="18897600" y="4114800"/>
            <a:ext cx="2865120" cy="1905000"/>
          </a:xfrm>
          <a:prstGeom prst="rect">
            <a:avLst/>
          </a:prstGeom>
        </p:spPr>
      </p:pic>
      <p:pic>
        <p:nvPicPr>
          <p:cNvPr id="18" name="Picture 17" descr="4.jpg"/>
          <p:cNvPicPr>
            <a:picLocks noChangeAspect="1"/>
          </p:cNvPicPr>
          <p:nvPr/>
        </p:nvPicPr>
        <p:blipFill>
          <a:blip r:embed="rId6"/>
          <a:stretch>
            <a:fillRect/>
          </a:stretch>
        </p:blipFill>
        <p:spPr>
          <a:xfrm>
            <a:off x="24003000" y="1752600"/>
            <a:ext cx="3049524" cy="2209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72600" y="1752600"/>
            <a:ext cx="5867400" cy="3139321"/>
          </a:xfrm>
          <a:prstGeom prst="rect">
            <a:avLst/>
          </a:prstGeom>
          <a:noFill/>
        </p:spPr>
        <p:txBody>
          <a:bodyPr wrap="square" rtlCol="0">
            <a:spAutoFit/>
          </a:bodyPr>
          <a:lstStyle/>
          <a:p>
            <a:r>
              <a:rPr lang="en-US" dirty="0" smtClean="0"/>
              <a:t>Project Cost:</a:t>
            </a:r>
            <a:endParaRPr lang="en-US" dirty="0"/>
          </a:p>
          <a:p>
            <a:pPr lvl="1">
              <a:buFont typeface="Wingdings" pitchFamily="2" charset="2"/>
              <a:buChar char="§"/>
            </a:pPr>
            <a:r>
              <a:rPr lang="en-US" dirty="0" smtClean="0"/>
              <a:t> $9,600,000</a:t>
            </a:r>
          </a:p>
          <a:p>
            <a:pPr lvl="1">
              <a:buFont typeface="Wingdings" pitchFamily="2" charset="2"/>
              <a:buChar char="§"/>
            </a:pPr>
            <a:endParaRPr lang="en-US" dirty="0" smtClean="0"/>
          </a:p>
          <a:p>
            <a:pPr lvl="1">
              <a:buFont typeface="Wingdings" pitchFamily="2" charset="2"/>
              <a:buChar char="§"/>
            </a:pPr>
            <a:endParaRPr lang="en-US" dirty="0" smtClean="0"/>
          </a:p>
          <a:p>
            <a:pPr lvl="1"/>
            <a:endParaRPr lang="en-US" dirty="0" smtClean="0"/>
          </a:p>
          <a:p>
            <a:pPr lvl="1"/>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pic>
        <p:nvPicPr>
          <p:cNvPr id="19460" name="Picture 4" descr="F:\Thesis\Images\New pics2.jpg"/>
          <p:cNvPicPr>
            <a:picLocks noChangeAspect="1" noChangeArrowheads="1"/>
          </p:cNvPicPr>
          <p:nvPr/>
        </p:nvPicPr>
        <p:blipFill>
          <a:blip r:embed="rId4"/>
          <a:srcRect/>
          <a:stretch>
            <a:fillRect/>
          </a:stretch>
        </p:blipFill>
        <p:spPr bwMode="auto">
          <a:xfrm>
            <a:off x="21488400" y="2514600"/>
            <a:ext cx="2952750" cy="2362200"/>
          </a:xfrm>
          <a:prstGeom prst="rect">
            <a:avLst/>
          </a:prstGeom>
          <a:noFill/>
        </p:spPr>
      </p:pic>
      <p:pic>
        <p:nvPicPr>
          <p:cNvPr id="19458" name="Picture 2" descr="F:\Thesis\Images\CHA-marketing site plan color copy.jpg"/>
          <p:cNvPicPr>
            <a:picLocks noChangeAspect="1" noChangeArrowheads="1"/>
          </p:cNvPicPr>
          <p:nvPr/>
        </p:nvPicPr>
        <p:blipFill>
          <a:blip r:embed="rId5" cstate="print"/>
          <a:srcRect/>
          <a:stretch>
            <a:fillRect/>
          </a:stretch>
        </p:blipFill>
        <p:spPr bwMode="auto">
          <a:xfrm>
            <a:off x="18745200" y="1676400"/>
            <a:ext cx="2861909" cy="2286000"/>
          </a:xfrm>
          <a:prstGeom prst="rect">
            <a:avLst/>
          </a:prstGeom>
          <a:noFill/>
        </p:spPr>
      </p:pic>
      <p:pic>
        <p:nvPicPr>
          <p:cNvPr id="19459" name="Picture 3" descr="F:\Thesis\Images\Final Building\Classrooms.jpg"/>
          <p:cNvPicPr>
            <a:picLocks noChangeAspect="1" noChangeArrowheads="1"/>
          </p:cNvPicPr>
          <p:nvPr/>
        </p:nvPicPr>
        <p:blipFill>
          <a:blip r:embed="rId6" cstate="print"/>
          <a:srcRect/>
          <a:stretch>
            <a:fillRect/>
          </a:stretch>
        </p:blipFill>
        <p:spPr bwMode="auto">
          <a:xfrm>
            <a:off x="24346273" y="4343400"/>
            <a:ext cx="2682144" cy="1782285"/>
          </a:xfrm>
          <a:prstGeom prst="rect">
            <a:avLst/>
          </a:prstGeom>
          <a:noFill/>
        </p:spPr>
      </p:pic>
      <p:sp>
        <p:nvSpPr>
          <p:cNvPr id="21" name="TextBox 20"/>
          <p:cNvSpPr txBox="1"/>
          <p:nvPr/>
        </p:nvSpPr>
        <p:spPr>
          <a:xfrm>
            <a:off x="9372600" y="3352800"/>
            <a:ext cx="4343400" cy="3970318"/>
          </a:xfrm>
          <a:prstGeom prst="rect">
            <a:avLst/>
          </a:prstGeom>
          <a:noFill/>
        </p:spPr>
        <p:txBody>
          <a:bodyPr wrap="square" rtlCol="0">
            <a:spAutoFit/>
          </a:bodyPr>
          <a:lstStyle/>
          <a:p>
            <a:r>
              <a:rPr lang="en-US" dirty="0" smtClean="0"/>
              <a:t>Construction Information:</a:t>
            </a:r>
          </a:p>
          <a:p>
            <a:pPr lvl="1">
              <a:buFont typeface="Wingdings" pitchFamily="2" charset="2"/>
              <a:buChar char="§"/>
            </a:pPr>
            <a:r>
              <a:rPr lang="en-US" dirty="0" smtClean="0"/>
              <a:t> Start Date: November 2007</a:t>
            </a:r>
          </a:p>
          <a:p>
            <a:pPr lvl="1">
              <a:buFont typeface="Wingdings" pitchFamily="2" charset="2"/>
              <a:buChar char="§"/>
            </a:pPr>
            <a:r>
              <a:rPr lang="en-US" dirty="0" smtClean="0"/>
              <a:t> 12 Month Construction Schedule</a:t>
            </a:r>
          </a:p>
          <a:p>
            <a:pPr lvl="1">
              <a:buFont typeface="Wingdings" pitchFamily="2" charset="2"/>
              <a:buChar char="§"/>
            </a:pPr>
            <a:r>
              <a:rPr lang="en-US" dirty="0" smtClean="0"/>
              <a:t> Structural steel frame</a:t>
            </a:r>
          </a:p>
          <a:p>
            <a:pPr lvl="1">
              <a:buFont typeface="Wingdings" pitchFamily="2" charset="2"/>
              <a:buChar char="§"/>
            </a:pPr>
            <a:r>
              <a:rPr lang="en-US" dirty="0" smtClean="0"/>
              <a:t> Stucco and Stone veneer</a:t>
            </a:r>
          </a:p>
          <a:p>
            <a:pPr lvl="1">
              <a:buFont typeface="Wingdings" pitchFamily="2" charset="2"/>
              <a:buChar char="§"/>
            </a:pPr>
            <a:endParaRPr lang="en-US" dirty="0" smtClean="0"/>
          </a:p>
          <a:p>
            <a:pPr lvl="1">
              <a:buFont typeface="Wingdings" pitchFamily="2" charset="2"/>
              <a:buChar char="§"/>
            </a:pPr>
            <a:endParaRPr lang="en-US" dirty="0" smtClean="0"/>
          </a:p>
          <a:p>
            <a:pPr lvl="1"/>
            <a:endParaRPr lang="en-US" dirty="0" smtClean="0"/>
          </a:p>
          <a:p>
            <a:pPr lvl="1">
              <a:buFont typeface="Wingdings" pitchFamily="2" charset="2"/>
              <a:buChar char="§"/>
            </a:pPr>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23" name="Rectangle 22"/>
          <p:cNvSpPr/>
          <p:nvPr/>
        </p:nvSpPr>
        <p:spPr>
          <a:xfrm>
            <a:off x="9144000" y="141982"/>
            <a:ext cx="91440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16" name="Table 15"/>
          <p:cNvGraphicFramePr>
            <a:graphicFrameLocks noGrp="1"/>
          </p:cNvGraphicFramePr>
          <p:nvPr/>
        </p:nvGraphicFramePr>
        <p:xfrm>
          <a:off x="14173200" y="1676400"/>
          <a:ext cx="3640202" cy="3708400"/>
        </p:xfrm>
        <a:graphic>
          <a:graphicData uri="http://schemas.openxmlformats.org/drawingml/2006/table">
            <a:tbl>
              <a:tblPr firstRow="1" bandRow="1">
                <a:tableStyleId>{5C22544A-7EE6-4342-B048-85BDC9FD1C3A}</a:tableStyleId>
              </a:tblPr>
              <a:tblGrid>
                <a:gridCol w="1830769"/>
                <a:gridCol w="1034098"/>
                <a:gridCol w="775335"/>
              </a:tblGrid>
              <a:tr h="37084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Building System Cost</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Total</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SF</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Concrete</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424,600</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15.80 </a:t>
                      </a:r>
                      <a:endParaRPr lang="en-US" sz="1200" dirty="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Steel</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744,600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27.71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Drywall</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713,000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26.54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HVAC and Plumbing</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1,543,700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57.45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Electrical</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866,800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32.26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Fire Protection</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109,300</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4.07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Roofing </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550,700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20.49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Masonry</a:t>
                      </a:r>
                      <a:endParaRPr lang="en-US" sz="120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634,900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 $    23.63 </a:t>
                      </a:r>
                      <a:endParaRPr lang="en-US" sz="1200">
                        <a:latin typeface="Calibri"/>
                        <a:ea typeface="Calibri"/>
                        <a:cs typeface="Times New Roman"/>
                      </a:endParaRPr>
                    </a:p>
                  </a:txBody>
                  <a:tcPr marL="68580" marR="68580" marT="0" marB="0" anchor="b"/>
                </a:tc>
              </a:tr>
              <a:tr h="370840">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Glass, Glazing, Curtain wall</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a:t>
                      </a:r>
                      <a:r>
                        <a:rPr lang="en-US" sz="1200" dirty="0" smtClean="0">
                          <a:solidFill>
                            <a:srgbClr val="000000"/>
                          </a:solidFill>
                          <a:latin typeface="Calibri"/>
                          <a:ea typeface="Times New Roman"/>
                          <a:cs typeface="Times New Roman"/>
                        </a:rPr>
                        <a:t>450,800 </a:t>
                      </a:r>
                      <a:endParaRPr lang="en-US" sz="1200" dirty="0">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 $    16.78 </a:t>
                      </a:r>
                      <a:endParaRPr lang="en-US" sz="1200" dirty="0">
                        <a:latin typeface="Calibri"/>
                        <a:ea typeface="Calibri"/>
                        <a:cs typeface="Times New Roman"/>
                      </a:endParaRPr>
                    </a:p>
                  </a:txBody>
                  <a:tcPr marL="68580" marR="68580" marT="0" marB="0" anchor="b"/>
                </a:tc>
              </a:tr>
            </a:tbl>
          </a:graphicData>
        </a:graphic>
      </p:graphicFrame>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wipe(down)">
                                      <p:cBhvr>
                                        <p:cTn id="18" dur="500"/>
                                        <p:tgtEl>
                                          <p:spTgt spid="21">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wipe(down)">
                                      <p:cBhvr>
                                        <p:cTn id="21" dur="500"/>
                                        <p:tgtEl>
                                          <p:spTgt spid="21">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wipe(down)">
                                      <p:cBhvr>
                                        <p:cTn id="24" dur="500"/>
                                        <p:tgtEl>
                                          <p:spTgt spid="21">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down)">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xEl>
                                              <p:pRg st="9" end="9"/>
                                            </p:txEl>
                                          </p:spTgt>
                                        </p:tgtEl>
                                        <p:attrNameLst>
                                          <p:attrName>style.visibility</p:attrName>
                                        </p:attrNameLst>
                                      </p:cBhvr>
                                      <p:to>
                                        <p:strVal val="visible"/>
                                      </p:to>
                                    </p:set>
                                    <p:animEffect transition="in" filter="wipe(down)">
                                      <p:cBhvr>
                                        <p:cTn id="32"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9525000" y="1752600"/>
            <a:ext cx="5257800" cy="2123658"/>
          </a:xfrm>
          <a:prstGeom prst="rect">
            <a:avLst/>
          </a:prstGeom>
          <a:noFill/>
        </p:spPr>
        <p:txBody>
          <a:bodyPr wrap="square" rtlCol="0">
            <a:spAutoFit/>
          </a:bodyPr>
          <a:lstStyle/>
          <a:p>
            <a:r>
              <a:rPr lang="en-US" sz="2400" dirty="0" smtClean="0">
                <a:latin typeface="Tahoma Small Cap" pitchFamily="34" charset="0"/>
              </a:rPr>
              <a:t>Natural Fieldstone </a:t>
            </a:r>
            <a:br>
              <a:rPr lang="en-US" sz="2400" dirty="0" smtClean="0">
                <a:latin typeface="Tahoma Small Cap" pitchFamily="34" charset="0"/>
              </a:rPr>
            </a:br>
            <a:r>
              <a:rPr lang="en-US" sz="2400" dirty="0" smtClean="0">
                <a:latin typeface="Tahoma Small Cap" pitchFamily="34" charset="0"/>
              </a:rPr>
              <a:t>Masonry Veneer  </a:t>
            </a:r>
          </a:p>
          <a:p>
            <a:endParaRPr lang="en-US" sz="2400" dirty="0" smtClean="0">
              <a:latin typeface="Tahoma Small Cap" pitchFamily="34" charset="0"/>
            </a:endParaRPr>
          </a:p>
          <a:p>
            <a:r>
              <a:rPr lang="en-US" sz="2400" dirty="0" smtClean="0">
                <a:latin typeface="Tahoma Small Cap" pitchFamily="34" charset="0"/>
              </a:rPr>
              <a:t>	   </a:t>
            </a:r>
            <a:r>
              <a:rPr lang="en-US" sz="2400" dirty="0" smtClean="0"/>
              <a:t>	</a:t>
            </a:r>
          </a:p>
          <a:p>
            <a:r>
              <a:rPr lang="en-US" dirty="0" smtClean="0"/>
              <a:t>	</a:t>
            </a:r>
            <a:r>
              <a:rPr lang="en-US" b="1" dirty="0" smtClean="0"/>
              <a:t>	</a:t>
            </a:r>
          </a:p>
          <a:p>
            <a:endParaRPr lang="en-US" dirty="0" smtClean="0"/>
          </a:p>
        </p:txBody>
      </p:sp>
      <p:sp>
        <p:nvSpPr>
          <p:cNvPr id="19" name="TextBox 18"/>
          <p:cNvSpPr txBox="1"/>
          <p:nvPr/>
        </p:nvSpPr>
        <p:spPr>
          <a:xfrm>
            <a:off x="18592800" y="1676400"/>
            <a:ext cx="8382000" cy="3416320"/>
          </a:xfrm>
          <a:prstGeom prst="rect">
            <a:avLst/>
          </a:prstGeom>
          <a:noFill/>
        </p:spPr>
        <p:txBody>
          <a:bodyPr wrap="square" rtlCol="0">
            <a:spAutoFit/>
          </a:bodyPr>
          <a:lstStyle/>
          <a:p>
            <a:r>
              <a:rPr lang="en-US" sz="2400" dirty="0" smtClean="0">
                <a:latin typeface="Tahoma Small Cap" pitchFamily="34" charset="0"/>
              </a:rPr>
              <a:t>Problem:</a:t>
            </a:r>
          </a:p>
          <a:p>
            <a:pPr marL="617538" lvl="1" indent="-147638">
              <a:buFont typeface="Arial" pitchFamily="34" charset="0"/>
              <a:buChar char="•"/>
            </a:pPr>
            <a:r>
              <a:rPr lang="en-US" sz="2400" dirty="0" smtClean="0">
                <a:latin typeface="Tahoma Small Cap" pitchFamily="34" charset="0"/>
              </a:rPr>
              <a:t>Long construction time. Material Costs, </a:t>
            </a:r>
            <a:r>
              <a:rPr lang="en-US" sz="2400" dirty="0" smtClean="0">
                <a:latin typeface="Tahoma Small Cap" pitchFamily="34" charset="0"/>
              </a:rPr>
              <a:t>delay’s other </a:t>
            </a:r>
            <a:r>
              <a:rPr lang="en-US" sz="2400" dirty="0" smtClean="0">
                <a:latin typeface="Tahoma Small Cap" pitchFamily="34" charset="0"/>
              </a:rPr>
              <a:t>schedule activities</a:t>
            </a:r>
            <a:r>
              <a:rPr lang="en-US" dirty="0" smtClean="0"/>
              <a:t>	</a:t>
            </a:r>
          </a:p>
          <a:p>
            <a:pPr marL="617538" lvl="1" indent="-147638"/>
            <a:r>
              <a:rPr lang="en-US" sz="2400" b="1" dirty="0" smtClean="0">
                <a:latin typeface="Tahoma Small Cap" pitchFamily="34" charset="0"/>
              </a:rPr>
              <a:t>	   	</a:t>
            </a:r>
          </a:p>
          <a:p>
            <a:r>
              <a:rPr lang="en-US" sz="2400" b="1" dirty="0" smtClean="0">
                <a:latin typeface="Tahoma Small Cap" pitchFamily="34" charset="0"/>
              </a:rPr>
              <a:t>Goal:</a:t>
            </a:r>
          </a:p>
          <a:p>
            <a:pPr lvl="1">
              <a:buFont typeface="Arial" pitchFamily="34" charset="0"/>
              <a:buChar char="•"/>
            </a:pPr>
            <a:r>
              <a:rPr lang="en-US" sz="2400" dirty="0" smtClean="0">
                <a:latin typeface="Tahoma Small Cap" pitchFamily="34" charset="0"/>
              </a:rPr>
              <a:t>Speed up construction schedule and decrease material price</a:t>
            </a:r>
          </a:p>
          <a:p>
            <a:pPr lvl="1">
              <a:buFont typeface="Arial" pitchFamily="34" charset="0"/>
              <a:buChar char="•"/>
            </a:pPr>
            <a:r>
              <a:rPr lang="en-US" sz="2400" dirty="0" smtClean="0">
                <a:latin typeface="Tahoma Small Cap" pitchFamily="34" charset="0"/>
              </a:rPr>
              <a:t>Maintain envelope requirements</a:t>
            </a:r>
          </a:p>
          <a:p>
            <a:pPr lvl="1"/>
            <a:endParaRPr lang="en-US" sz="2400" b="1" dirty="0" smtClean="0">
              <a:latin typeface="Tahoma Small Cap" pitchFamily="34" charset="0"/>
            </a:endParaRPr>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F:\Thesis\Images\IMG_1621.jpg"/>
          <p:cNvPicPr>
            <a:picLocks noChangeAspect="1" noChangeArrowheads="1"/>
          </p:cNvPicPr>
          <p:nvPr/>
        </p:nvPicPr>
        <p:blipFill>
          <a:blip r:embed="rId4" cstate="print"/>
          <a:srcRect t="26572" r="-412"/>
          <a:stretch>
            <a:fillRect/>
          </a:stretch>
        </p:blipFill>
        <p:spPr bwMode="auto">
          <a:xfrm>
            <a:off x="11582400" y="2819400"/>
            <a:ext cx="5046217" cy="2767330"/>
          </a:xfrm>
          <a:prstGeom prst="rect">
            <a:avLst/>
          </a:prstGeom>
          <a:noFill/>
        </p:spPr>
      </p:pic>
      <p:sp>
        <p:nvSpPr>
          <p:cNvPr id="14" name="TextBox 13"/>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Exterior Façade Veneer Redesign</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16" name="TextBox 15"/>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Problem &amp; Goal</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15" name="TextBox 14"/>
          <p:cNvSpPr txBox="1"/>
          <p:nvPr/>
        </p:nvSpPr>
        <p:spPr>
          <a:xfrm>
            <a:off x="9525000" y="1721346"/>
            <a:ext cx="8610600" cy="3231654"/>
          </a:xfrm>
          <a:prstGeom prst="rect">
            <a:avLst/>
          </a:prstGeom>
          <a:noFill/>
        </p:spPr>
        <p:txBody>
          <a:bodyPr wrap="square" rtlCol="0">
            <a:spAutoFit/>
          </a:bodyPr>
          <a:lstStyle/>
          <a:p>
            <a:r>
              <a:rPr lang="en-US" sz="2400" dirty="0" smtClean="0">
                <a:latin typeface="Tahoma Small Cap" pitchFamily="34" charset="0"/>
              </a:rPr>
              <a:t>Natural Field Stone Veneer</a:t>
            </a:r>
          </a:p>
          <a:p>
            <a:pPr lvl="1">
              <a:buFont typeface="Arial" pitchFamily="34" charset="0"/>
              <a:buChar char="•"/>
            </a:pPr>
            <a:r>
              <a:rPr lang="en-US" sz="2400" dirty="0" smtClean="0">
                <a:latin typeface="Tahoma Small Cap" pitchFamily="34" charset="0"/>
              </a:rPr>
              <a:t> Thickness </a:t>
            </a:r>
            <a:r>
              <a:rPr lang="en-US" sz="2400" dirty="0" smtClean="0">
                <a:latin typeface="Tahoma Small Cap" pitchFamily="34" charset="0"/>
              </a:rPr>
              <a:t>– 4”-6</a:t>
            </a:r>
            <a:r>
              <a:rPr lang="en-US" sz="2400" dirty="0" smtClean="0">
                <a:latin typeface="Tahoma Small Cap" pitchFamily="34" charset="0"/>
              </a:rPr>
              <a:t>”</a:t>
            </a:r>
          </a:p>
          <a:p>
            <a:pPr lvl="1">
              <a:buFont typeface="Arial" pitchFamily="34" charset="0"/>
              <a:buChar char="•"/>
            </a:pPr>
            <a:r>
              <a:rPr lang="en-US" sz="2400" dirty="0" smtClean="0">
                <a:latin typeface="Tahoma Small Cap" pitchFamily="34" charset="0"/>
              </a:rPr>
              <a:t> Weight </a:t>
            </a:r>
            <a:r>
              <a:rPr lang="en-US" sz="2400" dirty="0" smtClean="0">
                <a:latin typeface="Tahoma Small Cap" pitchFamily="34" charset="0"/>
              </a:rPr>
              <a:t>– 60 lb/ft</a:t>
            </a:r>
            <a:r>
              <a:rPr lang="en-US" sz="2400" baseline="30000" dirty="0" smtClean="0">
                <a:latin typeface="Tahoma Small Cap" pitchFamily="34" charset="0"/>
              </a:rPr>
              <a:t>2</a:t>
            </a:r>
            <a:endParaRPr lang="en-US" sz="2400" baseline="30000" dirty="0" smtClean="0">
              <a:latin typeface="Tahoma Small Cap" pitchFamily="34" charset="0"/>
            </a:endParaRPr>
          </a:p>
          <a:p>
            <a:pPr lvl="1"/>
            <a:endParaRPr lang="en-US" sz="2400" dirty="0" smtClean="0">
              <a:latin typeface="Tahoma Small Cap" pitchFamily="34" charset="0"/>
            </a:endParaRPr>
          </a:p>
          <a:p>
            <a:endParaRPr lang="en-US" sz="2400" dirty="0" smtClean="0">
              <a:latin typeface="Tahoma Small Cap" pitchFamily="34" charset="0"/>
            </a:endParaRPr>
          </a:p>
          <a:p>
            <a:endParaRPr lang="en-US" sz="2400" dirty="0" smtClean="0">
              <a:latin typeface="Tahoma Small Cap" pitchFamily="34" charset="0"/>
            </a:endParaRPr>
          </a:p>
          <a:p>
            <a:r>
              <a:rPr lang="en-US" sz="2400" dirty="0" smtClean="0">
                <a:latin typeface="Tahoma Small Cap" pitchFamily="34" charset="0"/>
              </a:rPr>
              <a:t>	   </a:t>
            </a:r>
            <a:r>
              <a:rPr lang="en-US" sz="2400" dirty="0" smtClean="0"/>
              <a:t>	</a:t>
            </a:r>
          </a:p>
          <a:p>
            <a:r>
              <a:rPr lang="en-US" dirty="0" smtClean="0"/>
              <a:t>	</a:t>
            </a:r>
            <a:r>
              <a:rPr lang="en-US" b="1"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TextBox 13"/>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Existing Natural Stone- Material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16" name="Picture 15" descr="E:\Thesis\Thesis Report\cypresstxtcobblefield.jpg"/>
          <p:cNvPicPr/>
          <p:nvPr/>
        </p:nvPicPr>
        <p:blipFill>
          <a:blip r:embed="rId4"/>
          <a:srcRect/>
          <a:stretch>
            <a:fillRect/>
          </a:stretch>
        </p:blipFill>
        <p:spPr bwMode="auto">
          <a:xfrm>
            <a:off x="24460200" y="1905000"/>
            <a:ext cx="2575294" cy="2381693"/>
          </a:xfrm>
          <a:prstGeom prst="rect">
            <a:avLst/>
          </a:prstGeom>
          <a:noFill/>
          <a:ln w="9525">
            <a:noFill/>
            <a:miter lim="800000"/>
            <a:headEnd/>
            <a:tailEnd/>
          </a:ln>
        </p:spPr>
      </p:pic>
      <p:sp>
        <p:nvSpPr>
          <p:cNvPr id="18" name="TextBox 17"/>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Precast Stone- Material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6" name="TextBox 25"/>
          <p:cNvSpPr txBox="1"/>
          <p:nvPr/>
        </p:nvSpPr>
        <p:spPr>
          <a:xfrm>
            <a:off x="18288000" y="1709678"/>
            <a:ext cx="8610600" cy="2862322"/>
          </a:xfrm>
          <a:prstGeom prst="rect">
            <a:avLst/>
          </a:prstGeom>
          <a:noFill/>
        </p:spPr>
        <p:txBody>
          <a:bodyPr wrap="square" rtlCol="0">
            <a:spAutoFit/>
          </a:bodyPr>
          <a:lstStyle/>
          <a:p>
            <a:r>
              <a:rPr lang="en-US" sz="2400" dirty="0" smtClean="0">
                <a:latin typeface="Tahoma Small Cap" pitchFamily="34" charset="0"/>
              </a:rPr>
              <a:t>Cultured Stone Veneer</a:t>
            </a:r>
            <a:br>
              <a:rPr lang="en-US" sz="2400" dirty="0" smtClean="0">
                <a:latin typeface="Tahoma Small Cap" pitchFamily="34" charset="0"/>
              </a:rPr>
            </a:br>
            <a:r>
              <a:rPr lang="en-US" sz="2400" dirty="0" smtClean="0">
                <a:latin typeface="Tahoma Small Cap" pitchFamily="34" charset="0"/>
              </a:rPr>
              <a:t>  Manufactured by Owens Corning</a:t>
            </a:r>
          </a:p>
          <a:p>
            <a:pPr lvl="2">
              <a:buFont typeface="Arial" pitchFamily="34" charset="0"/>
              <a:buChar char="•"/>
            </a:pPr>
            <a:r>
              <a:rPr lang="en-US" sz="2400" dirty="0" smtClean="0">
                <a:latin typeface="Tahoma Small Cap" pitchFamily="34" charset="0"/>
              </a:rPr>
              <a:t>Thickness – 1” – 2 5/8” </a:t>
            </a:r>
          </a:p>
          <a:p>
            <a:pPr lvl="2">
              <a:buFont typeface="Arial" pitchFamily="34" charset="0"/>
              <a:buChar char="•"/>
            </a:pPr>
            <a:r>
              <a:rPr lang="en-US" sz="2400" dirty="0" smtClean="0">
                <a:latin typeface="Tahoma Small Cap" pitchFamily="34" charset="0"/>
              </a:rPr>
              <a:t>Weight – 15 </a:t>
            </a:r>
            <a:r>
              <a:rPr lang="en-US" sz="2400" dirty="0" smtClean="0">
                <a:latin typeface="Tahoma Small Cap" pitchFamily="34" charset="0"/>
              </a:rPr>
              <a:t>lb/ft</a:t>
            </a:r>
            <a:r>
              <a:rPr lang="en-US" sz="2400" baseline="30000" dirty="0" smtClean="0">
                <a:latin typeface="Tahoma Small Cap" pitchFamily="34" charset="0"/>
              </a:rPr>
              <a:t>2</a:t>
            </a:r>
            <a:endParaRPr lang="en-US" sz="2400" baseline="30000" dirty="0" smtClean="0">
              <a:latin typeface="Tahoma Small Cap" pitchFamily="34" charset="0"/>
            </a:endParaRPr>
          </a:p>
          <a:p>
            <a:endParaRPr lang="en-US" sz="2400" dirty="0" smtClean="0">
              <a:latin typeface="Tahoma Small Cap" pitchFamily="34" charset="0"/>
            </a:endParaRPr>
          </a:p>
          <a:p>
            <a:r>
              <a:rPr lang="en-US" sz="2400" dirty="0" smtClean="0">
                <a:latin typeface="Tahoma Small Cap" pitchFamily="34" charset="0"/>
              </a:rPr>
              <a:t>	   </a:t>
            </a:r>
            <a:r>
              <a:rPr lang="en-US" sz="2400" dirty="0" smtClean="0"/>
              <a:t>	</a:t>
            </a:r>
          </a:p>
          <a:p>
            <a:r>
              <a:rPr lang="en-US" dirty="0" smtClean="0"/>
              <a:t>	</a:t>
            </a:r>
            <a:r>
              <a:rPr lang="en-US" b="1" dirty="0" smtClean="0"/>
              <a:t>	</a:t>
            </a:r>
          </a:p>
          <a:p>
            <a:endParaRPr lang="en-US" dirty="0" smtClean="0"/>
          </a:p>
        </p:txBody>
      </p:sp>
      <p:pic>
        <p:nvPicPr>
          <p:cNvPr id="27" name="Picture 3"/>
          <p:cNvPicPr>
            <a:picLocks noChangeAspect="1" noChangeArrowheads="1"/>
          </p:cNvPicPr>
          <p:nvPr/>
        </p:nvPicPr>
        <p:blipFill>
          <a:blip r:embed="rId5"/>
          <a:srcRect/>
          <a:stretch>
            <a:fillRect/>
          </a:stretch>
        </p:blipFill>
        <p:spPr bwMode="auto">
          <a:xfrm>
            <a:off x="24460200" y="4267200"/>
            <a:ext cx="2595386" cy="533400"/>
          </a:xfrm>
          <a:prstGeom prst="rect">
            <a:avLst/>
          </a:prstGeom>
          <a:noFill/>
          <a:ln w="9525">
            <a:noFill/>
            <a:miter lim="800000"/>
            <a:headEnd/>
            <a:tailEnd/>
          </a:ln>
          <a:effectLst/>
        </p:spPr>
      </p:pic>
      <p:pic>
        <p:nvPicPr>
          <p:cNvPr id="2050" name="Picture 2" descr="F:\Thesis\Images\IMG_3297.JPG"/>
          <p:cNvPicPr>
            <a:picLocks noChangeAspect="1" noChangeArrowheads="1"/>
          </p:cNvPicPr>
          <p:nvPr/>
        </p:nvPicPr>
        <p:blipFill>
          <a:blip r:embed="rId6"/>
          <a:srcRect l="12401" t="26627" r="44425" b="35232"/>
          <a:stretch>
            <a:fillRect/>
          </a:stretch>
        </p:blipFill>
        <p:spPr bwMode="auto">
          <a:xfrm>
            <a:off x="14020800" y="2438400"/>
            <a:ext cx="3910642" cy="25908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TextBox 13"/>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Existing Natural Stone- Material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16" name="Picture 15" descr="E:\Thesis\Thesis Report\cypresstxtcobblefield.jpg"/>
          <p:cNvPicPr/>
          <p:nvPr/>
        </p:nvPicPr>
        <p:blipFill>
          <a:blip r:embed="rId4"/>
          <a:srcRect/>
          <a:stretch>
            <a:fillRect/>
          </a:stretch>
        </p:blipFill>
        <p:spPr bwMode="auto">
          <a:xfrm>
            <a:off x="24460200" y="1905000"/>
            <a:ext cx="2575294" cy="2381693"/>
          </a:xfrm>
          <a:prstGeom prst="rect">
            <a:avLst/>
          </a:prstGeom>
          <a:noFill/>
          <a:ln w="9525">
            <a:noFill/>
            <a:miter lim="800000"/>
            <a:headEnd/>
            <a:tailEnd/>
          </a:ln>
        </p:spPr>
      </p:pic>
      <p:sp>
        <p:nvSpPr>
          <p:cNvPr id="18" name="TextBox 17"/>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Precast Stone- Material </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pic>
        <p:nvPicPr>
          <p:cNvPr id="27" name="Picture 3"/>
          <p:cNvPicPr>
            <a:picLocks noChangeAspect="1" noChangeArrowheads="1"/>
          </p:cNvPicPr>
          <p:nvPr/>
        </p:nvPicPr>
        <p:blipFill>
          <a:blip r:embed="rId5"/>
          <a:srcRect/>
          <a:stretch>
            <a:fillRect/>
          </a:stretch>
        </p:blipFill>
        <p:spPr bwMode="auto">
          <a:xfrm>
            <a:off x="24460200" y="4267200"/>
            <a:ext cx="2595386" cy="533400"/>
          </a:xfrm>
          <a:prstGeom prst="rect">
            <a:avLst/>
          </a:prstGeom>
          <a:noFill/>
          <a:ln w="9525">
            <a:noFill/>
            <a:miter lim="800000"/>
            <a:headEnd/>
            <a:tailEnd/>
          </a:ln>
          <a:effectLst/>
        </p:spPr>
      </p:pic>
      <p:pic>
        <p:nvPicPr>
          <p:cNvPr id="17" name="Picture 16" descr="E:\Thesis\Images\wall detail.jpg"/>
          <p:cNvPicPr/>
          <p:nvPr/>
        </p:nvPicPr>
        <p:blipFill>
          <a:blip r:embed="rId6"/>
          <a:srcRect/>
          <a:stretch>
            <a:fillRect/>
          </a:stretch>
        </p:blipFill>
        <p:spPr bwMode="auto">
          <a:xfrm>
            <a:off x="19354800" y="1752600"/>
            <a:ext cx="4515504" cy="3675792"/>
          </a:xfrm>
          <a:prstGeom prst="rect">
            <a:avLst/>
          </a:prstGeom>
          <a:noFill/>
          <a:ln w="9525">
            <a:noFill/>
            <a:miter lim="800000"/>
            <a:headEnd/>
            <a:tailEnd/>
          </a:ln>
        </p:spPr>
      </p:pic>
      <p:pic>
        <p:nvPicPr>
          <p:cNvPr id="19" name="Picture 2" descr="F:\Thesis\Images\IMG_1593.jpg"/>
          <p:cNvPicPr>
            <a:picLocks noChangeAspect="1" noChangeArrowheads="1"/>
          </p:cNvPicPr>
          <p:nvPr/>
        </p:nvPicPr>
        <p:blipFill>
          <a:blip r:embed="rId7" cstate="print"/>
          <a:srcRect/>
          <a:stretch>
            <a:fillRect/>
          </a:stretch>
        </p:blipFill>
        <p:spPr bwMode="auto">
          <a:xfrm>
            <a:off x="11983243" y="2129565"/>
            <a:ext cx="3465513" cy="259887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3"/>
          <p:cNvSpPr txBox="1">
            <a:spLocks/>
          </p:cNvSpPr>
          <p:nvPr/>
        </p:nvSpPr>
        <p:spPr>
          <a:xfrm>
            <a:off x="0" y="1524000"/>
            <a:ext cx="9144000" cy="4800599"/>
          </a:xfrm>
          <a:prstGeom prst="rect">
            <a:avLst/>
          </a:prstGeom>
          <a:blipFill dpi="0" rotWithShape="1">
            <a:blip r:embed="rId3">
              <a:alphaModFix amt="30000"/>
            </a:blip>
            <a:srcRect/>
            <a:stretch>
              <a:fillRect/>
            </a:stretch>
          </a:blipFill>
        </p:spPr>
        <p:txBody>
          <a:bodyPr vert="horz" lIns="54864" tIns="91440" rtlCol="0">
            <a:normAutofit/>
          </a:bodyPr>
          <a:lstStyle/>
          <a:p>
            <a:pPr marR="0" lvl="0" algn="l" defTabSz="914400" rtl="0" eaLnBrk="1" fontAlgn="auto" latinLnBrk="0" hangingPunct="1">
              <a:lnSpc>
                <a:spcPct val="15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b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br>
            <a:r>
              <a:rPr kumimoji="0" lang="en-US" sz="2400" b="0" i="0" u="none" strike="noStrike" kern="1200" cap="none" spc="0" normalizeH="0" baseline="0" noProof="0" dirty="0" smtClean="0">
                <a:ln>
                  <a:noFill/>
                </a:ln>
                <a:solidFill>
                  <a:schemeClr val="tx1"/>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Project  Overview</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effectLst/>
                <a:uLnTx/>
                <a:uFillTx/>
                <a:latin typeface="Tahoma Small Cap" pitchFamily="34" charset="0"/>
                <a:ea typeface="+mn-ea"/>
                <a:cs typeface="+mn-cs"/>
              </a:rPr>
              <a:t>		Analysis  1: Exterior Façade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Analysis  2: Solar Redesign</a:t>
            </a: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BIM Implementation</a:t>
            </a:r>
          </a:p>
          <a:p>
            <a:pPr lvl="0" eaLnBrk="1" fontAlgn="auto" hangingPunct="1">
              <a:lnSpc>
                <a:spcPct val="150000"/>
              </a:lnSpc>
              <a:spcBef>
                <a:spcPts val="0"/>
              </a:spcBef>
              <a:spcAft>
                <a:spcPts val="0"/>
              </a:spcAft>
              <a:buClr>
                <a:schemeClr val="accent1"/>
              </a:buClr>
              <a:buSzPct val="80000"/>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a:t>
            </a:r>
            <a:r>
              <a:rPr lang="en-US" sz="2400" dirty="0" smtClean="0">
                <a:solidFill>
                  <a:schemeClr val="tx2">
                    <a:lumMod val="50000"/>
                  </a:schemeClr>
                </a:solidFill>
                <a:latin typeface="Tahoma Small Cap" pitchFamily="34" charset="0"/>
              </a:rPr>
              <a:t> Conclusions</a:t>
            </a:r>
            <a:endPar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endParaRPr>
          </a:p>
          <a:p>
            <a:pPr marR="0" lvl="0" algn="l" defTabSz="914400" rtl="0" eaLnBrk="1" fontAlgn="auto" latinLnBrk="0" hangingPunct="1">
              <a:lnSpc>
                <a:spcPct val="150000"/>
              </a:lnSpc>
              <a:spcBef>
                <a:spcPts val="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2">
                    <a:lumMod val="50000"/>
                  </a:schemeClr>
                </a:solidFill>
                <a:effectLst/>
                <a:uLnTx/>
                <a:uFillTx/>
                <a:latin typeface="Tahoma Small Cap" pitchFamily="34" charset="0"/>
                <a:ea typeface="+mn-ea"/>
                <a:cs typeface="+mn-cs"/>
              </a:rPr>
              <a:t> 		Questions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ectangle 21"/>
          <p:cNvSpPr/>
          <p:nvPr/>
        </p:nvSpPr>
        <p:spPr>
          <a:xfrm>
            <a:off x="0" y="1295400"/>
            <a:ext cx="27432000" cy="2286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gonal Stripe 9"/>
          <p:cNvSpPr/>
          <p:nvPr/>
        </p:nvSpPr>
        <p:spPr>
          <a:xfrm>
            <a:off x="0" y="0"/>
            <a:ext cx="2971800" cy="6324600"/>
          </a:xfrm>
          <a:prstGeom prst="diagStrip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9753600" y="1828800"/>
            <a:ext cx="5867400" cy="1754326"/>
          </a:xfrm>
          <a:prstGeom prst="rect">
            <a:avLst/>
          </a:prstGeom>
          <a:noFill/>
        </p:spPr>
        <p:txBody>
          <a:bodyPr wrap="square" rtlCol="0">
            <a:spAutoFit/>
          </a:bodyPr>
          <a:lstStyle/>
          <a:p>
            <a:endParaRPr lang="en-US" dirty="0" smtClean="0"/>
          </a:p>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p>
          <a:p>
            <a:endParaRPr lang="en-US" dirty="0" smtClean="0"/>
          </a:p>
        </p:txBody>
      </p:sp>
      <p:pic>
        <p:nvPicPr>
          <p:cNvPr id="20482" name="Picture 2" descr="F:\Thesis\Images\IMG_1593.jpg"/>
          <p:cNvPicPr>
            <a:picLocks noChangeAspect="1" noChangeArrowheads="1"/>
          </p:cNvPicPr>
          <p:nvPr/>
        </p:nvPicPr>
        <p:blipFill>
          <a:blip r:embed="rId4" cstate="print"/>
          <a:srcRect/>
          <a:stretch>
            <a:fillRect/>
          </a:stretch>
        </p:blipFill>
        <p:spPr bwMode="auto">
          <a:xfrm>
            <a:off x="14097000" y="1600200"/>
            <a:ext cx="3465513" cy="2598870"/>
          </a:xfrm>
          <a:prstGeom prst="rect">
            <a:avLst/>
          </a:prstGeom>
          <a:noFill/>
        </p:spPr>
      </p:pic>
      <p:pic>
        <p:nvPicPr>
          <p:cNvPr id="11" name="Picture 10" descr="E:\Thesis\Thesis Report\cypresstxtcobblefield.jpg"/>
          <p:cNvPicPr/>
          <p:nvPr/>
        </p:nvPicPr>
        <p:blipFill>
          <a:blip r:embed="rId5"/>
          <a:srcRect/>
          <a:stretch>
            <a:fillRect/>
          </a:stretch>
        </p:blipFill>
        <p:spPr bwMode="auto">
          <a:xfrm>
            <a:off x="23622000" y="1600200"/>
            <a:ext cx="2581275" cy="2381250"/>
          </a:xfrm>
          <a:prstGeom prst="rect">
            <a:avLst/>
          </a:prstGeom>
          <a:noFill/>
          <a:ln w="9525">
            <a:noFill/>
            <a:miter lim="800000"/>
            <a:headEnd/>
            <a:tailEnd/>
          </a:ln>
        </p:spPr>
      </p:pic>
      <p:sp>
        <p:nvSpPr>
          <p:cNvPr id="15" name="TextBox 14"/>
          <p:cNvSpPr txBox="1"/>
          <p:nvPr/>
        </p:nvSpPr>
        <p:spPr>
          <a:xfrm>
            <a:off x="9753600" y="2514600"/>
            <a:ext cx="5257800" cy="1384995"/>
          </a:xfrm>
          <a:prstGeom prst="rect">
            <a:avLst/>
          </a:prstGeom>
          <a:noFill/>
        </p:spPr>
        <p:txBody>
          <a:bodyPr wrap="square" rtlCol="0">
            <a:spAutoFit/>
          </a:bodyPr>
          <a:lstStyle/>
          <a:p>
            <a:r>
              <a:rPr lang="en-US" sz="2400" dirty="0" smtClean="0">
                <a:latin typeface="Tahoma Small Cap" pitchFamily="34" charset="0"/>
              </a:rPr>
              <a:t>Natural Fieldstone </a:t>
            </a:r>
            <a:br>
              <a:rPr lang="en-US" sz="2400" dirty="0" smtClean="0">
                <a:latin typeface="Tahoma Small Cap" pitchFamily="34" charset="0"/>
              </a:rPr>
            </a:br>
            <a:r>
              <a:rPr lang="en-US" sz="2400" dirty="0" smtClean="0">
                <a:latin typeface="Tahoma Small Cap" pitchFamily="34" charset="0"/>
              </a:rPr>
              <a:t>Masonry Veneer     </a:t>
            </a:r>
            <a:r>
              <a:rPr lang="en-US" sz="2400" dirty="0" smtClean="0"/>
              <a:t>	</a:t>
            </a:r>
          </a:p>
          <a:p>
            <a:r>
              <a:rPr lang="en-US" dirty="0" smtClean="0"/>
              <a:t>	</a:t>
            </a:r>
            <a:r>
              <a:rPr lang="en-US" b="1" dirty="0" smtClean="0"/>
              <a:t>	</a:t>
            </a:r>
          </a:p>
          <a:p>
            <a:endParaRPr lang="en-US" dirty="0" smtClean="0"/>
          </a:p>
        </p:txBody>
      </p:sp>
      <p:graphicFrame>
        <p:nvGraphicFramePr>
          <p:cNvPr id="16" name="Table 15"/>
          <p:cNvGraphicFramePr>
            <a:graphicFrameLocks noGrp="1"/>
          </p:cNvGraphicFramePr>
          <p:nvPr/>
        </p:nvGraphicFramePr>
        <p:xfrm>
          <a:off x="9448800" y="3657600"/>
          <a:ext cx="3972978" cy="1157223"/>
        </p:xfrm>
        <a:graphic>
          <a:graphicData uri="http://schemas.openxmlformats.org/drawingml/2006/table">
            <a:tbl>
              <a:tblPr firstRow="1" bandRow="1">
                <a:tableStyleId>{284E427A-3D55-4303-BF80-6455036E1DE7}</a:tableStyleId>
              </a:tblPr>
              <a:tblGrid>
                <a:gridCol w="1778635"/>
                <a:gridCol w="1063612"/>
                <a:gridCol w="1130731"/>
              </a:tblGrid>
              <a:tr h="245533">
                <a:tc>
                  <a:txBody>
                    <a:bodyPr/>
                    <a:lstStyle/>
                    <a:p>
                      <a:pPr marL="0" marR="0">
                        <a:lnSpc>
                          <a:spcPct val="115000"/>
                        </a:lnSpc>
                        <a:spcBef>
                          <a:spcPts val="0"/>
                        </a:spcBef>
                        <a:spcAft>
                          <a:spcPts val="0"/>
                        </a:spcAft>
                      </a:pPr>
                      <a:r>
                        <a:rPr lang="en-US" sz="1200" dirty="0" smtClean="0">
                          <a:latin typeface="Arial Rounded MT Bold" pitchFamily="34" charset="0"/>
                          <a:ea typeface="+mn-ea"/>
                          <a:cs typeface="+mn-cs"/>
                        </a:rPr>
                        <a:t>Exterior</a:t>
                      </a:r>
                      <a:r>
                        <a:rPr lang="en-US" sz="1200" baseline="0" dirty="0" smtClean="0">
                          <a:latin typeface="Arial Rounded MT Bold" pitchFamily="34" charset="0"/>
                          <a:ea typeface="+mn-ea"/>
                          <a:cs typeface="+mn-cs"/>
                        </a:rPr>
                        <a:t> Façade Material</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Material </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Labor</a:t>
                      </a:r>
                      <a:endParaRPr lang="en-US" sz="1200" dirty="0">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r>
                        <a:rPr lang="en-US" sz="1200" dirty="0">
                          <a:latin typeface="Arial Rounded MT Bold" pitchFamily="34" charset="0"/>
                        </a:rPr>
                        <a:t>Natural Stone Veneer</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$126,564</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latin typeface="Arial Rounded MT Bold" pitchFamily="34" charset="0"/>
                        </a:rPr>
                        <a:t>$97,557</a:t>
                      </a:r>
                      <a:endParaRPr lang="en-US" sz="1200">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endParaRPr lang="en-US" sz="1200">
                        <a:latin typeface="Arial Rounded MT Bold"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Arial Rounded MT Bold" pitchFamily="34" charset="0"/>
                        </a:rPr>
                        <a:t>TOTAL</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$224,119</a:t>
                      </a:r>
                      <a:endParaRPr lang="en-US" sz="1200" dirty="0">
                        <a:latin typeface="Arial Rounded MT Bold" pitchFamily="34" charset="0"/>
                        <a:ea typeface="Calibri"/>
                        <a:cs typeface="Times New Roman"/>
                      </a:endParaRPr>
                    </a:p>
                  </a:txBody>
                  <a:tcPr marL="68580" marR="68580" marT="0" marB="0"/>
                </a:tc>
              </a:tr>
            </a:tbl>
          </a:graphicData>
        </a:graphic>
      </p:graphicFrame>
      <p:graphicFrame>
        <p:nvGraphicFramePr>
          <p:cNvPr id="17" name="Table 16"/>
          <p:cNvGraphicFramePr>
            <a:graphicFrameLocks noGrp="1"/>
          </p:cNvGraphicFramePr>
          <p:nvPr/>
        </p:nvGraphicFramePr>
        <p:xfrm>
          <a:off x="18669000" y="3657600"/>
          <a:ext cx="3972978" cy="1656757"/>
        </p:xfrm>
        <a:graphic>
          <a:graphicData uri="http://schemas.openxmlformats.org/drawingml/2006/table">
            <a:tbl>
              <a:tblPr firstRow="1" bandRow="1">
                <a:tableStyleId>{284E427A-3D55-4303-BF80-6455036E1DE7}</a:tableStyleId>
              </a:tblPr>
              <a:tblGrid>
                <a:gridCol w="1778635"/>
                <a:gridCol w="1063612"/>
                <a:gridCol w="1130731"/>
              </a:tblGrid>
              <a:tr h="245533">
                <a:tc>
                  <a:txBody>
                    <a:bodyPr/>
                    <a:lstStyle/>
                    <a:p>
                      <a:pPr marL="0" marR="0">
                        <a:lnSpc>
                          <a:spcPct val="115000"/>
                        </a:lnSpc>
                        <a:spcBef>
                          <a:spcPts val="0"/>
                        </a:spcBef>
                        <a:spcAft>
                          <a:spcPts val="0"/>
                        </a:spcAft>
                      </a:pPr>
                      <a:r>
                        <a:rPr lang="en-US" sz="1200" dirty="0" smtClean="0">
                          <a:latin typeface="Arial Rounded MT Bold" pitchFamily="34" charset="0"/>
                          <a:ea typeface="+mn-ea"/>
                          <a:cs typeface="+mn-cs"/>
                        </a:rPr>
                        <a:t>Exterior</a:t>
                      </a:r>
                      <a:r>
                        <a:rPr lang="en-US" sz="1200" baseline="0" dirty="0" smtClean="0">
                          <a:latin typeface="Arial Rounded MT Bold" pitchFamily="34" charset="0"/>
                          <a:ea typeface="+mn-ea"/>
                          <a:cs typeface="+mn-cs"/>
                        </a:rPr>
                        <a:t> Façade Material</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Material </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latin typeface="Arial Rounded MT Bold" pitchFamily="34" charset="0"/>
                        </a:rPr>
                        <a:t>Labor</a:t>
                      </a:r>
                      <a:endParaRPr lang="en-US" sz="1200">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r>
                        <a:rPr kumimoji="0" lang="en-US" sz="1200" kern="1200" dirty="0" smtClean="0">
                          <a:solidFill>
                            <a:schemeClr val="dk1"/>
                          </a:solidFill>
                          <a:latin typeface="Arial Rounded MT Bold" pitchFamily="34" charset="0"/>
                          <a:ea typeface="+mn-ea"/>
                          <a:cs typeface="+mn-cs"/>
                        </a:rPr>
                        <a:t>Cultured Stone® </a:t>
                      </a:r>
                      <a:endParaRPr kumimoji="0" lang="en-US" sz="1200" kern="1200" dirty="0">
                        <a:solidFill>
                          <a:schemeClr val="dk1"/>
                        </a:solidFill>
                        <a:latin typeface="Arial Rounded MT Bold" pitchFamily="34" charset="0"/>
                        <a:ea typeface="+mn-ea"/>
                        <a:cs typeface="+mn-cs"/>
                      </a:endParaRPr>
                    </a:p>
                  </a:txBody>
                  <a:tcPr marL="68580" marR="68580" marT="0" marB="0"/>
                </a:tc>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$36,506</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latin typeface="Arial Rounded MT Bold" pitchFamily="34" charset="0"/>
                        </a:rPr>
                        <a:t>$85,165</a:t>
                      </a:r>
                      <a:endParaRPr lang="en-US" sz="1200">
                        <a:latin typeface="Arial Rounded MT Bold" pitchFamily="34" charset="0"/>
                        <a:ea typeface="Calibri"/>
                        <a:cs typeface="Times New Roman"/>
                      </a:endParaRPr>
                    </a:p>
                  </a:txBody>
                  <a:tcPr marL="68580" marR="68580" marT="0" marB="0"/>
                </a:tc>
              </a:tr>
              <a:tr h="254001">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a:latin typeface="Arial Rounded MT Bold" pitchFamily="34" charset="0"/>
                        </a:rPr>
                        <a:t>TOTAL</a:t>
                      </a:r>
                      <a:endParaRPr lang="en-US" sz="120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Arial Rounded MT Bold" pitchFamily="34" charset="0"/>
                        </a:rPr>
                        <a:t>$121,670</a:t>
                      </a:r>
                      <a:endParaRPr lang="en-US" sz="1200" dirty="0">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dirty="0">
                          <a:latin typeface="Arial Rounded MT Bold" pitchFamily="34" charset="0"/>
                        </a:rPr>
                        <a:t>Saving’s</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solidFill>
                            <a:srgbClr val="FF0000"/>
                          </a:solidFill>
                          <a:latin typeface="Arial Rounded MT Bold" pitchFamily="34" charset="0"/>
                        </a:rPr>
                        <a:t>-$102,450</a:t>
                      </a:r>
                      <a:endParaRPr lang="en-US" sz="1200" dirty="0">
                        <a:solidFill>
                          <a:srgbClr val="FF0000"/>
                        </a:solidFill>
                        <a:latin typeface="Arial Rounded MT Bold" pitchFamily="34" charset="0"/>
                        <a:ea typeface="Calibri"/>
                        <a:cs typeface="Times New Roman"/>
                      </a:endParaRPr>
                    </a:p>
                  </a:txBody>
                  <a:tcPr marL="68580" marR="68580" marT="0" marB="0"/>
                </a:tc>
              </a:tr>
              <a:tr h="245533">
                <a:tc>
                  <a:txBody>
                    <a:bodyPr/>
                    <a:lstStyle/>
                    <a:p>
                      <a:pPr marL="0" marR="0">
                        <a:lnSpc>
                          <a:spcPct val="115000"/>
                        </a:lnSpc>
                        <a:spcBef>
                          <a:spcPts val="0"/>
                        </a:spcBef>
                        <a:spcAft>
                          <a:spcPts val="0"/>
                        </a:spcAft>
                      </a:pPr>
                      <a:endParaRPr lang="en-US" sz="1200" dirty="0">
                        <a:latin typeface="Arial Rounded MT Bold"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200" dirty="0" smtClean="0">
                          <a:latin typeface="Arial Rounded MT Bold" pitchFamily="34" charset="0"/>
                          <a:ea typeface="Calibri"/>
                          <a:cs typeface="Times New Roman"/>
                        </a:rPr>
                        <a:t>% Saving</a:t>
                      </a:r>
                      <a:endParaRPr lang="en-US" sz="1200" dirty="0">
                        <a:latin typeface="Arial Rounded MT Bold"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solidFill>
                            <a:srgbClr val="FF0000"/>
                          </a:solidFill>
                          <a:latin typeface="Arial Rounded MT Bold" pitchFamily="34" charset="0"/>
                          <a:ea typeface="Calibri"/>
                          <a:cs typeface="Times New Roman"/>
                        </a:rPr>
                        <a:t>54.6%</a:t>
                      </a:r>
                      <a:endParaRPr lang="en-US" sz="1200" dirty="0">
                        <a:solidFill>
                          <a:srgbClr val="FF0000"/>
                        </a:solidFill>
                        <a:latin typeface="Arial Rounded MT Bold" pitchFamily="34" charset="0"/>
                        <a:ea typeface="Calibri"/>
                        <a:cs typeface="Times New Roman"/>
                      </a:endParaRPr>
                    </a:p>
                  </a:txBody>
                  <a:tcPr marL="68580" marR="68580" marT="0" marB="0"/>
                </a:tc>
              </a:tr>
            </a:tbl>
          </a:graphicData>
        </a:graphic>
      </p:graphicFrame>
      <p:pic>
        <p:nvPicPr>
          <p:cNvPr id="20483" name="Picture 3"/>
          <p:cNvPicPr>
            <a:picLocks noChangeAspect="1" noChangeArrowheads="1"/>
          </p:cNvPicPr>
          <p:nvPr/>
        </p:nvPicPr>
        <p:blipFill>
          <a:blip r:embed="rId6"/>
          <a:srcRect/>
          <a:stretch>
            <a:fillRect/>
          </a:stretch>
        </p:blipFill>
        <p:spPr bwMode="auto">
          <a:xfrm>
            <a:off x="23622000" y="4038600"/>
            <a:ext cx="2595386" cy="533400"/>
          </a:xfrm>
          <a:prstGeom prst="rect">
            <a:avLst/>
          </a:prstGeom>
          <a:noFill/>
          <a:ln w="9525">
            <a:noFill/>
            <a:miter lim="800000"/>
            <a:headEnd/>
            <a:tailEnd/>
          </a:ln>
          <a:effectLst/>
        </p:spPr>
      </p:pic>
      <p:sp>
        <p:nvSpPr>
          <p:cNvPr id="19" name="TextBox 18"/>
          <p:cNvSpPr txBox="1"/>
          <p:nvPr/>
        </p:nvSpPr>
        <p:spPr>
          <a:xfrm>
            <a:off x="18592800" y="2514600"/>
            <a:ext cx="5257800" cy="1384995"/>
          </a:xfrm>
          <a:prstGeom prst="rect">
            <a:avLst/>
          </a:prstGeom>
          <a:noFill/>
        </p:spPr>
        <p:txBody>
          <a:bodyPr wrap="square" rtlCol="0">
            <a:spAutoFit/>
          </a:bodyPr>
          <a:lstStyle/>
          <a:p>
            <a:r>
              <a:rPr lang="en-US" sz="2400" dirty="0" smtClean="0">
                <a:latin typeface="Tahoma Small Cap" pitchFamily="34" charset="0"/>
              </a:rPr>
              <a:t>Precast Thin Stone Veneer     	</a:t>
            </a:r>
            <a:r>
              <a:rPr lang="en-US" sz="2400" b="1" dirty="0" smtClean="0">
                <a:latin typeface="Tahoma Small Cap" pitchFamily="34" charset="0"/>
              </a:rPr>
              <a:t>Cultured Stone</a:t>
            </a:r>
            <a:r>
              <a:rPr lang="en-US" sz="2400" b="1" baseline="30000" dirty="0" smtClean="0">
                <a:latin typeface="Tahoma Small Cap" pitchFamily="34" charset="0"/>
              </a:rPr>
              <a:t>®</a:t>
            </a:r>
            <a:r>
              <a:rPr lang="en-US" sz="2400" b="1" dirty="0" smtClean="0">
                <a:latin typeface="Tahoma Small Cap" pitchFamily="34" charset="0"/>
              </a:rPr>
              <a:t> </a:t>
            </a:r>
            <a:r>
              <a:rPr lang="en-US" b="1" dirty="0" smtClean="0"/>
              <a:t>		   	</a:t>
            </a:r>
          </a:p>
          <a:p>
            <a:endParaRPr lang="en-US" dirty="0" smtClean="0"/>
          </a:p>
        </p:txBody>
      </p:sp>
      <p:sp>
        <p:nvSpPr>
          <p:cNvPr id="25" name="Rectangle 24"/>
          <p:cNvSpPr/>
          <p:nvPr/>
        </p:nvSpPr>
        <p:spPr>
          <a:xfrm>
            <a:off x="2971800" y="141982"/>
            <a:ext cx="6172200" cy="1077218"/>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 &amp; Technology Center</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Chestnut Hill Academy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TextBox 25"/>
          <p:cNvSpPr txBox="1"/>
          <p:nvPr/>
        </p:nvSpPr>
        <p:spPr>
          <a:xfrm>
            <a:off x="9144000" y="457200"/>
            <a:ext cx="9144000" cy="1754326"/>
          </a:xfrm>
          <a:prstGeom prst="rect">
            <a:avLst/>
          </a:prstGeom>
          <a:noFill/>
        </p:spPr>
        <p:txBody>
          <a:bodyPr wrap="square" rtlCol="0">
            <a:spAutoFit/>
          </a:bodyPr>
          <a:lstStyle/>
          <a:p>
            <a:pPr algn="ctr"/>
            <a:r>
              <a:rPr lang="en-US" sz="2400" dirty="0" smtClean="0">
                <a:latin typeface="Tahoma Small Cap" pitchFamily="34" charset="0"/>
              </a:rPr>
              <a:t>Natural Stone Cost</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
        <p:nvSpPr>
          <p:cNvPr id="27" name="TextBox 26"/>
          <p:cNvSpPr txBox="1"/>
          <p:nvPr/>
        </p:nvSpPr>
        <p:spPr>
          <a:xfrm>
            <a:off x="18288000" y="455474"/>
            <a:ext cx="9144000" cy="1754326"/>
          </a:xfrm>
          <a:prstGeom prst="rect">
            <a:avLst/>
          </a:prstGeom>
          <a:noFill/>
        </p:spPr>
        <p:txBody>
          <a:bodyPr wrap="square" rtlCol="0">
            <a:spAutoFit/>
          </a:bodyPr>
          <a:lstStyle/>
          <a:p>
            <a:pPr algn="ctr"/>
            <a:r>
              <a:rPr lang="en-US" sz="2400" dirty="0" smtClean="0">
                <a:latin typeface="Tahoma Small Cap" pitchFamily="34" charset="0"/>
              </a:rPr>
              <a:t>Precast Stone Cost</a:t>
            </a:r>
          </a:p>
          <a:p>
            <a:pPr algn="ctr"/>
            <a:endParaRPr lang="en-US" sz="2400" dirty="0" smtClean="0">
              <a:latin typeface="Tahoma Small Cap" pitchFamily="34" charset="0"/>
            </a:endParaRPr>
          </a:p>
          <a:p>
            <a:pPr algn="ctr"/>
            <a:r>
              <a:rPr lang="en-US" sz="2400" dirty="0" smtClean="0">
                <a:latin typeface="Tahoma Small Cap" pitchFamily="34" charset="0"/>
              </a:rPr>
              <a:t>	   </a:t>
            </a:r>
            <a:r>
              <a:rPr lang="en-US" sz="2400" dirty="0" smtClean="0"/>
              <a:t>	</a:t>
            </a:r>
          </a:p>
          <a:p>
            <a:pPr algn="ctr"/>
            <a:r>
              <a:rPr lang="en-US" dirty="0" smtClean="0"/>
              <a:t>	</a:t>
            </a:r>
            <a:r>
              <a:rPr lang="en-US" b="1" dirty="0" smtClean="0"/>
              <a:t>	</a:t>
            </a:r>
          </a:p>
          <a:p>
            <a:pPr algn="ctr"/>
            <a:endParaRPr lang="en-US"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1331</TotalTime>
  <Words>1906</Words>
  <Application>Microsoft PowerPoint</Application>
  <PresentationFormat>Custom</PresentationFormat>
  <Paragraphs>1372</Paragraphs>
  <Slides>30</Slides>
  <Notes>30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Module</vt:lpstr>
      <vt:lpstr>Science &amp; Technology Center Chestnut Hill Academy Philadelphia, PA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Mike Pothering</dc:creator>
  <cp:keywords/>
  <dc:description/>
  <cp:lastModifiedBy>MRP5012</cp:lastModifiedBy>
  <cp:revision>155</cp:revision>
  <cp:lastPrinted>1601-01-01T00:00:00Z</cp:lastPrinted>
  <dcterms:created xsi:type="dcterms:W3CDTF">2009-03-31T03:52:43Z</dcterms:created>
  <dcterms:modified xsi:type="dcterms:W3CDTF">2009-04-13T02:01:36Z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TC010721461033</vt:lpwstr>
  </property>
</Properties>
</file>