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46"/>
  </p:handoutMasterIdLst>
  <p:sldIdLst>
    <p:sldId id="303" r:id="rId2"/>
    <p:sldId id="346" r:id="rId3"/>
    <p:sldId id="317" r:id="rId4"/>
    <p:sldId id="323" r:id="rId5"/>
    <p:sldId id="304" r:id="rId6"/>
    <p:sldId id="319" r:id="rId7"/>
    <p:sldId id="312" r:id="rId8"/>
    <p:sldId id="314" r:id="rId9"/>
    <p:sldId id="313" r:id="rId10"/>
    <p:sldId id="306" r:id="rId11"/>
    <p:sldId id="325" r:id="rId12"/>
    <p:sldId id="326" r:id="rId13"/>
    <p:sldId id="327" r:id="rId14"/>
    <p:sldId id="329" r:id="rId15"/>
    <p:sldId id="328" r:id="rId16"/>
    <p:sldId id="330" r:id="rId17"/>
    <p:sldId id="307" r:id="rId18"/>
    <p:sldId id="331" r:id="rId19"/>
    <p:sldId id="332" r:id="rId20"/>
    <p:sldId id="336" r:id="rId21"/>
    <p:sldId id="337" r:id="rId22"/>
    <p:sldId id="338" r:id="rId23"/>
    <p:sldId id="335" r:id="rId24"/>
    <p:sldId id="334" r:id="rId25"/>
    <p:sldId id="308" r:id="rId26"/>
    <p:sldId id="339" r:id="rId27"/>
    <p:sldId id="340" r:id="rId28"/>
    <p:sldId id="342" r:id="rId29"/>
    <p:sldId id="343" r:id="rId30"/>
    <p:sldId id="341" r:id="rId31"/>
    <p:sldId id="344" r:id="rId32"/>
    <p:sldId id="345" r:id="rId33"/>
    <p:sldId id="347" r:id="rId34"/>
    <p:sldId id="348" r:id="rId35"/>
    <p:sldId id="351" r:id="rId36"/>
    <p:sldId id="352" r:id="rId37"/>
    <p:sldId id="353" r:id="rId38"/>
    <p:sldId id="356" r:id="rId39"/>
    <p:sldId id="354" r:id="rId40"/>
    <p:sldId id="350" r:id="rId41"/>
    <p:sldId id="357" r:id="rId42"/>
    <p:sldId id="309" r:id="rId43"/>
    <p:sldId id="315" r:id="rId44"/>
    <p:sldId id="316" r:id="rId45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8177" autoAdjust="0"/>
  </p:normalViewPr>
  <p:slideViewPr>
    <p:cSldViewPr>
      <p:cViewPr varScale="1">
        <p:scale>
          <a:sx n="44" d="100"/>
          <a:sy n="44" d="100"/>
        </p:scale>
        <p:origin x="-144" y="-200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apt5004\My%20Documents\Thesis\Research\Solar\Solar%20Est\cash%20paybac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apt5004\My%20Documents\Thesis\Research\Solar\Solar%20Est\cash%20paybac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apt5004\My%20Documents\Thesis\Research\Solar\Solar%20Est\cash%20payba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System</a:t>
            </a:r>
            <a:r>
              <a:rPr lang="en-US" baseline="0"/>
              <a:t> Payback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Sheet1!$A$4:$AY$4</c:f>
              <c:numCache>
                <c:formatCode>"$"#,##0_);[Red]\("$"#,##0\)</c:formatCode>
                <c:ptCount val="51"/>
                <c:pt idx="0">
                  <c:v>-230294</c:v>
                </c:pt>
                <c:pt idx="1">
                  <c:v>-222056.4</c:v>
                </c:pt>
                <c:pt idx="2">
                  <c:v>-213868.22560000001</c:v>
                </c:pt>
                <c:pt idx="3">
                  <c:v>-205729.4768</c:v>
                </c:pt>
                <c:pt idx="4">
                  <c:v>-197640.15359999987</c:v>
                </c:pt>
                <c:pt idx="5">
                  <c:v>-189600.25599999999</c:v>
                </c:pt>
                <c:pt idx="6">
                  <c:v>-181609.78399999999</c:v>
                </c:pt>
                <c:pt idx="7">
                  <c:v>-173668.73759999999</c:v>
                </c:pt>
                <c:pt idx="8">
                  <c:v>-165777.11679999999</c:v>
                </c:pt>
                <c:pt idx="9">
                  <c:v>-157934.9215999998</c:v>
                </c:pt>
                <c:pt idx="10">
                  <c:v>-150142.152</c:v>
                </c:pt>
                <c:pt idx="11">
                  <c:v>-142398.80799999999</c:v>
                </c:pt>
                <c:pt idx="12">
                  <c:v>-134704.88959999976</c:v>
                </c:pt>
                <c:pt idx="13">
                  <c:v>-127060.39679999999</c:v>
                </c:pt>
                <c:pt idx="14">
                  <c:v>-119465.32959999998</c:v>
                </c:pt>
                <c:pt idx="15">
                  <c:v>-111919.68799999998</c:v>
                </c:pt>
                <c:pt idx="16">
                  <c:v>-104423.47199999998</c:v>
                </c:pt>
                <c:pt idx="17">
                  <c:v>-96976.681599999982</c:v>
                </c:pt>
                <c:pt idx="18">
                  <c:v>-89579.316799999971</c:v>
                </c:pt>
                <c:pt idx="19">
                  <c:v>-82231.377599999993</c:v>
                </c:pt>
                <c:pt idx="20">
                  <c:v>-74932.863999999972</c:v>
                </c:pt>
                <c:pt idx="21">
                  <c:v>-67683.775999999983</c:v>
                </c:pt>
                <c:pt idx="22">
                  <c:v>-60484.113600000004</c:v>
                </c:pt>
                <c:pt idx="23">
                  <c:v>-53333.876800000005</c:v>
                </c:pt>
                <c:pt idx="24">
                  <c:v>-46233.065600000002</c:v>
                </c:pt>
                <c:pt idx="25">
                  <c:v>-39181.679999999993</c:v>
                </c:pt>
                <c:pt idx="26">
                  <c:v>-32179.71999999995</c:v>
                </c:pt>
                <c:pt idx="27">
                  <c:v>-25227.185599999972</c:v>
                </c:pt>
                <c:pt idx="28">
                  <c:v>-18324.076799999973</c:v>
                </c:pt>
                <c:pt idx="29">
                  <c:v>-11470.393599999969</c:v>
                </c:pt>
                <c:pt idx="30">
                  <c:v>-4666.1359999999759</c:v>
                </c:pt>
                <c:pt idx="31">
                  <c:v>2088.6960000000267</c:v>
                </c:pt>
                <c:pt idx="32">
                  <c:v>8794.1024000000289</c:v>
                </c:pt>
                <c:pt idx="33">
                  <c:v>15450.08320000003</c:v>
                </c:pt>
                <c:pt idx="34">
                  <c:v>22056.638400000033</c:v>
                </c:pt>
                <c:pt idx="35">
                  <c:v>28613.768000000047</c:v>
                </c:pt>
                <c:pt idx="36">
                  <c:v>35121.472000000031</c:v>
                </c:pt>
                <c:pt idx="37">
                  <c:v>41579.750400000034</c:v>
                </c:pt>
                <c:pt idx="38">
                  <c:v>47988.603200000034</c:v>
                </c:pt>
                <c:pt idx="39">
                  <c:v>54348.030400000025</c:v>
                </c:pt>
                <c:pt idx="40">
                  <c:v>60658.032000000036</c:v>
                </c:pt>
                <c:pt idx="41">
                  <c:v>66918.608000000037</c:v>
                </c:pt>
                <c:pt idx="42">
                  <c:v>73129.758400000035</c:v>
                </c:pt>
                <c:pt idx="43">
                  <c:v>79291.483199999988</c:v>
                </c:pt>
                <c:pt idx="44">
                  <c:v>85403.782400000011</c:v>
                </c:pt>
                <c:pt idx="45">
                  <c:v>91466.656000000032</c:v>
                </c:pt>
                <c:pt idx="46">
                  <c:v>97480.104000000036</c:v>
                </c:pt>
                <c:pt idx="47">
                  <c:v>103444.12640000005</c:v>
                </c:pt>
                <c:pt idx="48">
                  <c:v>109358.72320000004</c:v>
                </c:pt>
                <c:pt idx="49">
                  <c:v>115223.89440000003</c:v>
                </c:pt>
                <c:pt idx="50">
                  <c:v>121039.64000000003</c:v>
                </c:pt>
              </c:numCache>
            </c:numRef>
          </c:val>
        </c:ser>
        <c:gapWidth val="0"/>
        <c:axId val="33891840"/>
        <c:axId val="33893760"/>
      </c:barChart>
      <c:catAx>
        <c:axId val="33891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</c:title>
        <c:majorTickMark val="none"/>
        <c:tickLblPos val="nextTo"/>
        <c:crossAx val="33893760"/>
        <c:crosses val="autoZero"/>
        <c:auto val="1"/>
        <c:lblAlgn val="ctr"/>
        <c:lblOffset val="100"/>
      </c:catAx>
      <c:valAx>
        <c:axId val="338937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Debt</a:t>
                </a:r>
                <a:r>
                  <a:rPr lang="en-US" baseline="0"/>
                  <a:t> Payback</a:t>
                </a:r>
                <a:endParaRPr lang="en-US"/>
              </a:p>
            </c:rich>
          </c:tx>
          <c:layout/>
        </c:title>
        <c:numFmt formatCode="&quot;$&quot;#,##0_);[Red]\(&quot;$&quot;#,##0\)" sourceLinked="1"/>
        <c:tickLblPos val="nextTo"/>
        <c:crossAx val="338918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38.64kW </a:t>
            </a:r>
            <a:r>
              <a:rPr lang="en-US" baseline="0" dirty="0"/>
              <a:t>Payback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Sheet1!$A$4:$AY$4</c:f>
              <c:numCache>
                <c:formatCode>"$"#,##0_);[Red]\("$"#,##0\)</c:formatCode>
                <c:ptCount val="51"/>
                <c:pt idx="0">
                  <c:v>-230294</c:v>
                </c:pt>
                <c:pt idx="1">
                  <c:v>-222056.4</c:v>
                </c:pt>
                <c:pt idx="2">
                  <c:v>-213868.22560000001</c:v>
                </c:pt>
                <c:pt idx="3">
                  <c:v>-205729.4768</c:v>
                </c:pt>
                <c:pt idx="4">
                  <c:v>-197640.15359999987</c:v>
                </c:pt>
                <c:pt idx="5">
                  <c:v>-189600.25599999999</c:v>
                </c:pt>
                <c:pt idx="6">
                  <c:v>-181609.78399999999</c:v>
                </c:pt>
                <c:pt idx="7">
                  <c:v>-173668.73759999999</c:v>
                </c:pt>
                <c:pt idx="8">
                  <c:v>-165777.11679999999</c:v>
                </c:pt>
                <c:pt idx="9">
                  <c:v>-157934.9215999998</c:v>
                </c:pt>
                <c:pt idx="10">
                  <c:v>-150142.152</c:v>
                </c:pt>
                <c:pt idx="11">
                  <c:v>-142398.80799999999</c:v>
                </c:pt>
                <c:pt idx="12">
                  <c:v>-134704.88959999976</c:v>
                </c:pt>
                <c:pt idx="13">
                  <c:v>-127060.39679999999</c:v>
                </c:pt>
                <c:pt idx="14">
                  <c:v>-119465.32959999998</c:v>
                </c:pt>
                <c:pt idx="15">
                  <c:v>-111919.68799999998</c:v>
                </c:pt>
                <c:pt idx="16">
                  <c:v>-104423.47199999998</c:v>
                </c:pt>
                <c:pt idx="17">
                  <c:v>-96976.681599999982</c:v>
                </c:pt>
                <c:pt idx="18">
                  <c:v>-89579.316799999971</c:v>
                </c:pt>
                <c:pt idx="19">
                  <c:v>-82231.377599999993</c:v>
                </c:pt>
                <c:pt idx="20">
                  <c:v>-74932.863999999972</c:v>
                </c:pt>
                <c:pt idx="21">
                  <c:v>-67683.775999999983</c:v>
                </c:pt>
                <c:pt idx="22">
                  <c:v>-60484.113600000004</c:v>
                </c:pt>
                <c:pt idx="23">
                  <c:v>-53333.876800000005</c:v>
                </c:pt>
                <c:pt idx="24">
                  <c:v>-46233.065600000002</c:v>
                </c:pt>
                <c:pt idx="25">
                  <c:v>-39181.679999999993</c:v>
                </c:pt>
                <c:pt idx="26">
                  <c:v>-32179.71999999995</c:v>
                </c:pt>
                <c:pt idx="27">
                  <c:v>-25227.185599999972</c:v>
                </c:pt>
                <c:pt idx="28">
                  <c:v>-18324.076799999973</c:v>
                </c:pt>
                <c:pt idx="29">
                  <c:v>-11470.393599999969</c:v>
                </c:pt>
                <c:pt idx="30">
                  <c:v>-4666.1359999999786</c:v>
                </c:pt>
                <c:pt idx="31">
                  <c:v>2088.6960000000267</c:v>
                </c:pt>
                <c:pt idx="32">
                  <c:v>8794.1024000000289</c:v>
                </c:pt>
                <c:pt idx="33">
                  <c:v>15450.08320000003</c:v>
                </c:pt>
                <c:pt idx="34">
                  <c:v>22056.638400000033</c:v>
                </c:pt>
                <c:pt idx="35">
                  <c:v>28613.768000000047</c:v>
                </c:pt>
                <c:pt idx="36">
                  <c:v>35121.472000000031</c:v>
                </c:pt>
                <c:pt idx="37">
                  <c:v>41579.750400000034</c:v>
                </c:pt>
                <c:pt idx="38">
                  <c:v>47988.603200000034</c:v>
                </c:pt>
                <c:pt idx="39">
                  <c:v>54348.030400000025</c:v>
                </c:pt>
                <c:pt idx="40">
                  <c:v>60658.032000000036</c:v>
                </c:pt>
                <c:pt idx="41">
                  <c:v>66918.608000000037</c:v>
                </c:pt>
                <c:pt idx="42">
                  <c:v>73129.758400000035</c:v>
                </c:pt>
                <c:pt idx="43">
                  <c:v>79291.483199999988</c:v>
                </c:pt>
                <c:pt idx="44">
                  <c:v>85403.782400000011</c:v>
                </c:pt>
                <c:pt idx="45">
                  <c:v>91466.656000000032</c:v>
                </c:pt>
                <c:pt idx="46">
                  <c:v>97480.104000000036</c:v>
                </c:pt>
                <c:pt idx="47">
                  <c:v>103444.12640000005</c:v>
                </c:pt>
                <c:pt idx="48">
                  <c:v>109358.72320000004</c:v>
                </c:pt>
                <c:pt idx="49">
                  <c:v>115223.89440000003</c:v>
                </c:pt>
                <c:pt idx="50">
                  <c:v>121039.64000000003</c:v>
                </c:pt>
              </c:numCache>
            </c:numRef>
          </c:val>
        </c:ser>
        <c:gapWidth val="0"/>
        <c:axId val="34271232"/>
        <c:axId val="34273152"/>
      </c:barChart>
      <c:catAx>
        <c:axId val="34271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</c:title>
        <c:majorTickMark val="none"/>
        <c:tickLblPos val="nextTo"/>
        <c:crossAx val="34273152"/>
        <c:crosses val="autoZero"/>
        <c:auto val="1"/>
        <c:lblAlgn val="ctr"/>
        <c:lblOffset val="100"/>
      </c:catAx>
      <c:valAx>
        <c:axId val="342731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Debt</a:t>
                </a:r>
                <a:r>
                  <a:rPr lang="en-US" baseline="0"/>
                  <a:t> Payback</a:t>
                </a:r>
                <a:endParaRPr lang="en-US"/>
              </a:p>
            </c:rich>
          </c:tx>
          <c:layout/>
        </c:title>
        <c:numFmt formatCode="&quot;$&quot;#,##0_);[Red]\(&quot;$&quot;#,##0\)" sourceLinked="1"/>
        <c:tickLblPos val="nextTo"/>
        <c:crossAx val="3427123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7.59kW</a:t>
            </a:r>
            <a:r>
              <a:rPr lang="en-US" baseline="0" dirty="0" smtClean="0"/>
              <a:t> </a:t>
            </a:r>
            <a:r>
              <a:rPr lang="en-US" baseline="0" dirty="0"/>
              <a:t>Payback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Sheet1!$A$6:$AY$6</c:f>
              <c:numCache>
                <c:formatCode>"$"#,##0.00_);[Red]\("$"#,##0.00\)</c:formatCode>
                <c:ptCount val="51"/>
                <c:pt idx="0">
                  <c:v>-45236.4</c:v>
                </c:pt>
                <c:pt idx="1">
                  <c:v>-43617.599999999999</c:v>
                </c:pt>
                <c:pt idx="2">
                  <c:v>-42008.512800000011</c:v>
                </c:pt>
                <c:pt idx="3">
                  <c:v>-40409.138399999996</c:v>
                </c:pt>
                <c:pt idx="4">
                  <c:v>-38819.476800000011</c:v>
                </c:pt>
                <c:pt idx="5">
                  <c:v>-37239.527999999998</c:v>
                </c:pt>
                <c:pt idx="6">
                  <c:v>-35669.291999999994</c:v>
                </c:pt>
                <c:pt idx="7">
                  <c:v>-34108.768799999998</c:v>
                </c:pt>
                <c:pt idx="8">
                  <c:v>-32557.958400000014</c:v>
                </c:pt>
                <c:pt idx="9">
                  <c:v>-31016.860799999999</c:v>
                </c:pt>
                <c:pt idx="10">
                  <c:v>-29485.475999999999</c:v>
                </c:pt>
                <c:pt idx="11">
                  <c:v>-27963.804</c:v>
                </c:pt>
                <c:pt idx="12">
                  <c:v>-26451.844799999999</c:v>
                </c:pt>
                <c:pt idx="13">
                  <c:v>-24949.598399999999</c:v>
                </c:pt>
                <c:pt idx="14">
                  <c:v>-23457.064800000015</c:v>
                </c:pt>
                <c:pt idx="15">
                  <c:v>-21974.243999999999</c:v>
                </c:pt>
                <c:pt idx="16">
                  <c:v>-20501.135999999984</c:v>
                </c:pt>
                <c:pt idx="17">
                  <c:v>-19037.740800000014</c:v>
                </c:pt>
                <c:pt idx="18">
                  <c:v>-17584.058399999998</c:v>
                </c:pt>
                <c:pt idx="19">
                  <c:v>-16140.08879999999</c:v>
                </c:pt>
                <c:pt idx="20">
                  <c:v>-14705.831999999991</c:v>
                </c:pt>
                <c:pt idx="21">
                  <c:v>-13281.287999999991</c:v>
                </c:pt>
                <c:pt idx="22">
                  <c:v>-11866.456799999987</c:v>
                </c:pt>
                <c:pt idx="23">
                  <c:v>-10461.338399999991</c:v>
                </c:pt>
                <c:pt idx="24">
                  <c:v>-9065.932799999995</c:v>
                </c:pt>
                <c:pt idx="25">
                  <c:v>-7680.24</c:v>
                </c:pt>
                <c:pt idx="26">
                  <c:v>-6304.26</c:v>
                </c:pt>
                <c:pt idx="27">
                  <c:v>-4937.9928</c:v>
                </c:pt>
                <c:pt idx="28">
                  <c:v>-3581.4383999999982</c:v>
                </c:pt>
                <c:pt idx="29">
                  <c:v>-2234.5967999999984</c:v>
                </c:pt>
                <c:pt idx="30">
                  <c:v>-897.46799999999791</c:v>
                </c:pt>
                <c:pt idx="31">
                  <c:v>429.94800000000168</c:v>
                </c:pt>
                <c:pt idx="32">
                  <c:v>1747.6512000000009</c:v>
                </c:pt>
                <c:pt idx="33">
                  <c:v>3055.6416000000017</c:v>
                </c:pt>
                <c:pt idx="34">
                  <c:v>4353.9192000000021</c:v>
                </c:pt>
                <c:pt idx="35">
                  <c:v>5642.4839999999995</c:v>
                </c:pt>
                <c:pt idx="36">
                  <c:v>6921.3360000000021</c:v>
                </c:pt>
                <c:pt idx="37">
                  <c:v>8190.4752000000026</c:v>
                </c:pt>
                <c:pt idx="38">
                  <c:v>9449.9016000000011</c:v>
                </c:pt>
                <c:pt idx="39">
                  <c:v>10699.615200000004</c:v>
                </c:pt>
                <c:pt idx="40">
                  <c:v>11939.616000000004</c:v>
                </c:pt>
                <c:pt idx="41">
                  <c:v>13169.904000000004</c:v>
                </c:pt>
                <c:pt idx="42">
                  <c:v>14390.479200000003</c:v>
                </c:pt>
                <c:pt idx="43">
                  <c:v>15601.341600000003</c:v>
                </c:pt>
                <c:pt idx="44">
                  <c:v>16802.491200000004</c:v>
                </c:pt>
                <c:pt idx="45">
                  <c:v>17993.928000000018</c:v>
                </c:pt>
                <c:pt idx="46">
                  <c:v>19175.652000000002</c:v>
                </c:pt>
                <c:pt idx="47">
                  <c:v>20347.663200000003</c:v>
                </c:pt>
                <c:pt idx="48">
                  <c:v>21509.961600000017</c:v>
                </c:pt>
                <c:pt idx="49">
                  <c:v>22662.547200000001</c:v>
                </c:pt>
                <c:pt idx="50">
                  <c:v>23805.420000000009</c:v>
                </c:pt>
              </c:numCache>
            </c:numRef>
          </c:val>
        </c:ser>
        <c:gapWidth val="0"/>
        <c:axId val="62854656"/>
        <c:axId val="62856576"/>
      </c:barChart>
      <c:catAx>
        <c:axId val="62854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</c:title>
        <c:majorTickMark val="none"/>
        <c:tickLblPos val="nextTo"/>
        <c:crossAx val="62856576"/>
        <c:crosses val="autoZero"/>
        <c:auto val="1"/>
        <c:lblAlgn val="ctr"/>
        <c:lblOffset val="100"/>
      </c:catAx>
      <c:valAx>
        <c:axId val="628565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Debt</a:t>
                </a:r>
                <a:r>
                  <a:rPr lang="en-US" baseline="0"/>
                  <a:t> Payback</a:t>
                </a:r>
                <a:endParaRPr lang="en-US"/>
              </a:p>
            </c:rich>
          </c:tx>
          <c:layout/>
        </c:title>
        <c:numFmt formatCode="&quot;$&quot;#,##0.00_);[Red]\(&quot;$&quot;#,##0.00\)" sourceLinked="1"/>
        <c:tickLblPos val="nextTo"/>
        <c:crossAx val="62854656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2743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27432" y="6053328"/>
            <a:ext cx="674827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077456" y="6044184"/>
            <a:ext cx="2035454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086600" y="4038600"/>
            <a:ext cx="19431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086600" y="6050037"/>
            <a:ext cx="20116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28600" y="6068699"/>
            <a:ext cx="6172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4/21/2010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256179" y="236539"/>
            <a:ext cx="17602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4003000" y="228600"/>
            <a:ext cx="2514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59600" y="609601"/>
            <a:ext cx="6172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09600"/>
            <a:ext cx="16687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59600" y="6248403"/>
            <a:ext cx="66294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5" y="6248208"/>
            <a:ext cx="16720449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8288954" y="0"/>
            <a:ext cx="9601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8426114" y="609600"/>
            <a:ext cx="685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426114" y="0"/>
            <a:ext cx="685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8502314" y="-100014"/>
            <a:ext cx="533400" cy="73342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44" y="228600"/>
            <a:ext cx="24460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37944" y="1600200"/>
            <a:ext cx="24460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2743200"/>
            <a:ext cx="21369339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2743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3886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114800" y="1600200"/>
            <a:ext cx="23317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600200"/>
            <a:ext cx="228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3886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828800" y="1589567"/>
            <a:ext cx="11658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4534703" y="1589567"/>
            <a:ext cx="11658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3050"/>
            <a:ext cx="24460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828800" y="2438400"/>
            <a:ext cx="11658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14401800" y="2438400"/>
            <a:ext cx="11658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1828800" y="1752600"/>
            <a:ext cx="11658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14401800" y="1752600"/>
            <a:ext cx="11658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1600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3050"/>
            <a:ext cx="24231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28800" y="1752600"/>
            <a:ext cx="4800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086600" y="1752600"/>
            <a:ext cx="19202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5486400"/>
            <a:ext cx="21945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27432" y="4572000"/>
            <a:ext cx="2743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27432" y="4663440"/>
            <a:ext cx="43891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636008" y="4654296"/>
            <a:ext cx="2279599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4648200"/>
            <a:ext cx="21945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343400" y="0"/>
            <a:ext cx="30175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8745200" y="6248401"/>
            <a:ext cx="8001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43434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800600" y="6248207"/>
            <a:ext cx="13716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1728" y="0"/>
            <a:ext cx="2275027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24460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37944" y="1600200"/>
            <a:ext cx="24460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8288000" y="6248401"/>
            <a:ext cx="8001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4/21/2010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28802" y="6248207"/>
            <a:ext cx="1626324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2743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1600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771650" y="1280160"/>
            <a:ext cx="256603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1600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My Documents\Thesis\Graphics\nhs-entry.jpg"/>
          <p:cNvPicPr>
            <a:picLocks noChangeAspect="1" noChangeArrowheads="1"/>
          </p:cNvPicPr>
          <p:nvPr/>
        </p:nvPicPr>
        <p:blipFill>
          <a:blip r:embed="rId2" cstate="print"/>
          <a:srcRect t="-2174"/>
          <a:stretch>
            <a:fillRect/>
          </a:stretch>
        </p:blipFill>
        <p:spPr bwMode="auto">
          <a:xfrm>
            <a:off x="9160349" y="685800"/>
            <a:ext cx="9111302" cy="358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148490" y="4267200"/>
            <a:ext cx="4618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Garamond Premr Pro" pitchFamily="18" charset="0"/>
                <a:cs typeface="Simplex" pitchFamily="2" charset="0"/>
              </a:rPr>
              <a:t>Worcester North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30691" y="5172670"/>
            <a:ext cx="3520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Garamond Premr Pro" pitchFamily="18" charset="0"/>
                <a:cs typeface="Simplex" pitchFamily="2" charset="0"/>
              </a:rPr>
              <a:t>High School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  <a:latin typeface="Garamond Premr Pro" pitchFamily="18" charset="0"/>
              <a:cs typeface="Simple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5240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do CHPS and/or LEED affect the construction industry and building process?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can be done to improve the quality and efficiency of the rating system?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Probing Questions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6"/>
          <p:cNvGrpSpPr/>
          <p:nvPr/>
        </p:nvGrpSpPr>
        <p:grpSpPr>
          <a:xfrm>
            <a:off x="20193000" y="1790700"/>
            <a:ext cx="5334000" cy="3276600"/>
            <a:chOff x="19126200" y="1066800"/>
            <a:chExt cx="5334000" cy="3276600"/>
          </a:xfrm>
        </p:grpSpPr>
        <p:sp>
          <p:nvSpPr>
            <p:cNvPr id="19" name="Rectangle 18"/>
            <p:cNvSpPr/>
            <p:nvPr/>
          </p:nvSpPr>
          <p:spPr>
            <a:xfrm>
              <a:off x="19126200" y="1066800"/>
              <a:ext cx="533400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CHPS-Member.gif"/>
            <p:cNvPicPr>
              <a:picLocks noChangeAspect="1"/>
            </p:cNvPicPr>
            <p:nvPr/>
          </p:nvPicPr>
          <p:blipFill>
            <a:blip r:embed="rId3" cstate="print"/>
            <a:srcRect b="20000"/>
            <a:stretch>
              <a:fillRect/>
            </a:stretch>
          </p:blipFill>
          <p:spPr>
            <a:xfrm>
              <a:off x="19354800" y="1219200"/>
              <a:ext cx="4943475" cy="304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8243">
            <a:off x="22960980" y="1530430"/>
            <a:ext cx="3452474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066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Personal review of the rating system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Surveys of professionals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Research Methods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7600" y="457200"/>
            <a:ext cx="4141981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8800" y="1066800"/>
            <a:ext cx="8153400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Established in California, 1999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Region-specific programs in 11 states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CA, WA, NY, MA, ME, NH, VT, CT, RI, CO, TX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Over 225 organizations are currently members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(Schools, Utilities, Design firms, etc.)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1066800"/>
            <a:ext cx="883920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Massachusetts: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Version 1.0 in 2006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Version 2009 second and current version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Standard for all new schools in Massachusetts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23 Prerequisite credits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125 possible points: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+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Minimum of 40 points to be “Verified”</a:t>
            </a:r>
            <a:b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+ Minimum of 50 points to be “Verified Leader”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7600" y="1143000"/>
            <a:ext cx="355240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85965" y="1143000"/>
            <a:ext cx="35126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21717000" y="3200400"/>
            <a:ext cx="2743200" cy="1371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1066800"/>
            <a:ext cx="883920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Massachusetts: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Version 1.0 in 2006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Version 2009 second and current version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Standard for all new schools in Massachusetts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23 Prerequisite credits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125 possible points: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+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Minimum of 40 points to be “Verified”</a:t>
            </a:r>
            <a:b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+ Minimum of 50 points to be “Verified Leader”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0200" y="533400"/>
            <a:ext cx="4660254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10668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LEED difficult on limited budgets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Closer relationships: CM, Designers, Owner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CHPS is a smaller organization than LEED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Need for lessons learned database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No drastic change to CM by CHPS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North High School will be CHPS Verified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Findings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 l="16000" t="14545" r="15636" b="15636"/>
          <a:stretch>
            <a:fillRect/>
          </a:stretch>
        </p:blipFill>
        <p:spPr bwMode="auto">
          <a:xfrm>
            <a:off x="19202401" y="2514600"/>
            <a:ext cx="238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6"/>
          <p:cNvGrpSpPr>
            <a:grpSpLocks noChangeAspect="1"/>
          </p:cNvGrpSpPr>
          <p:nvPr/>
        </p:nvGrpSpPr>
        <p:grpSpPr>
          <a:xfrm>
            <a:off x="22479000" y="2438400"/>
            <a:ext cx="4114800" cy="2527663"/>
            <a:chOff x="19126200" y="1066800"/>
            <a:chExt cx="5334000" cy="3276600"/>
          </a:xfrm>
        </p:grpSpPr>
        <p:sp>
          <p:nvSpPr>
            <p:cNvPr id="17" name="Rectangle 16"/>
            <p:cNvSpPr/>
            <p:nvPr/>
          </p:nvSpPr>
          <p:spPr>
            <a:xfrm>
              <a:off x="19126200" y="1066800"/>
              <a:ext cx="533400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CHPS-Member.gif"/>
            <p:cNvPicPr>
              <a:picLocks noChangeAspect="1"/>
            </p:cNvPicPr>
            <p:nvPr/>
          </p:nvPicPr>
          <p:blipFill>
            <a:blip r:embed="rId4" cstate="print"/>
            <a:srcRect b="20000"/>
            <a:stretch>
              <a:fillRect/>
            </a:stretch>
          </p:blipFill>
          <p:spPr>
            <a:xfrm>
              <a:off x="19354800" y="1219200"/>
              <a:ext cx="4943475" cy="304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1066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CHPS is better for MA schools than LEED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Need for training professionals in CHPS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Create lessons-learned database for CHPS projects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Increase capabilities of regional offices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Glean input from students and administration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Recommendations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371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Evaluate the implementation of a green roof on North High school, considering structural effects.</a:t>
            </a: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Intent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Reduced storm water runoff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Reduced heat-island effects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Increased aesthetic quality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Increased life of roof membrane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Incremental addition to roof R-value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Possible addition to CHPS score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6800" y="1295400"/>
            <a:ext cx="54578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Analysis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Research available green roof systems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Assemble weight data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Choose most economical option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Evaluate structural capacity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4242" y="3581400"/>
            <a:ext cx="2636608" cy="202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17050" y="838200"/>
            <a:ext cx="4781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51651" y="838200"/>
            <a:ext cx="3089199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My Documents\Thesis\Graphics\nhs-entry.jpg"/>
          <p:cNvPicPr>
            <a:picLocks noChangeAspect="1" noChangeArrowheads="1"/>
          </p:cNvPicPr>
          <p:nvPr/>
        </p:nvPicPr>
        <p:blipFill>
          <a:blip r:embed="rId2" cstate="print"/>
          <a:srcRect t="-2174"/>
          <a:stretch>
            <a:fillRect/>
          </a:stretch>
        </p:blipFill>
        <p:spPr bwMode="auto">
          <a:xfrm>
            <a:off x="9160349" y="685800"/>
            <a:ext cx="9111302" cy="358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148490" y="4267200"/>
            <a:ext cx="4618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Garamond Premr Pro" pitchFamily="18" charset="0"/>
                <a:cs typeface="Simplex" pitchFamily="2" charset="0"/>
              </a:rPr>
              <a:t>Worcester North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30691" y="5172670"/>
            <a:ext cx="3520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Garamond Premr Pro" pitchFamily="18" charset="0"/>
                <a:cs typeface="Simplex" pitchFamily="2" charset="0"/>
              </a:rPr>
              <a:t>High School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  <a:latin typeface="Garamond Premr Pro" pitchFamily="18" charset="0"/>
              <a:cs typeface="Simplex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6027003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Adam Trumbour				 	       2010 AE|CM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Analysis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Research available green roof systems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Assemble weight data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Choose most economical option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Evaluate structural capacity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821400" y="1371600"/>
          <a:ext cx="8229600" cy="3505200"/>
        </p:xfrm>
        <a:graphic>
          <a:graphicData uri="http://schemas.openxmlformats.org/drawingml/2006/table">
            <a:tbl>
              <a:tblPr/>
              <a:tblGrid>
                <a:gridCol w="2544666"/>
                <a:gridCol w="2616890"/>
                <a:gridCol w="1173395"/>
                <a:gridCol w="1894649"/>
              </a:tblGrid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Manufacturer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Soil Depth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Saturated Weight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Roofscapes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Roofmeadow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3" – 5"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 – 34 PSF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ZinCo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4.5"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Hydrotech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USA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2" – 6"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 – 41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GreenGrid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2' x 2', 2' x 4', 1.5' x 2'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– 25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LiveRoof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1' x 2'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4" – 4.25"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 – 29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Barrett Company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821400" y="1905000"/>
            <a:ext cx="8229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Analysis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Research available green roof systems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Assemble weight data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Choose most economical option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Evaluate structural capacity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821400" y="1371600"/>
          <a:ext cx="8229600" cy="3505200"/>
        </p:xfrm>
        <a:graphic>
          <a:graphicData uri="http://schemas.openxmlformats.org/drawingml/2006/table">
            <a:tbl>
              <a:tblPr/>
              <a:tblGrid>
                <a:gridCol w="2544666"/>
                <a:gridCol w="2616890"/>
                <a:gridCol w="1173395"/>
                <a:gridCol w="1894649"/>
              </a:tblGrid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Manufacturer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Soil Depth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Saturated Weight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Roofscapes</a:t>
                      </a:r>
                      <a:r>
                        <a:rPr lang="en-US" sz="1600" b="1" u="non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u="none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Roofmeadow</a:t>
                      </a:r>
                      <a:endParaRPr lang="en-US" sz="1800" b="1" u="none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3" – 5"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 – 34 PSF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ZinCo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4.5"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Hydrotech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USA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2" – 6"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 – 41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GreenGrid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2' x 2', 2' x 4', 1.5' x 2'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– 25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LiveRoof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1' x 2'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4" – 4.25"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 – 29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Barrett Company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Analysis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Research available green roof systems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Assemble weight data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Choose most economical option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Evaluate structural capacity</a:t>
            </a:r>
          </a:p>
        </p:txBody>
      </p:sp>
      <p:pic>
        <p:nvPicPr>
          <p:cNvPr id="45058" name="Picture 2" descr="W:\My Documents\Thesis\Graphics\roof ba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0" y="762000"/>
            <a:ext cx="3777216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Findings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Extensive roof appropriate option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Minimum 15 PSF, Maximum 41 PSF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Use 3” system with 23 PSF rating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Maximum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area is 51,000 SF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Maximum moment, shear and deflection within 	allowable limits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Added cost: $522,750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No schedule delay; not on critical path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6600" y="76200"/>
            <a:ext cx="8686800" cy="67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Recommendation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Install green roof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Use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Roofscapes</a:t>
            </a:r>
            <a:r>
              <a:rPr lang="en-US" sz="24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assembly: Primarily sedum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51,000 square-feet will cost $522,750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Cost may be recouped after 50 year 	maintenance is deferred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1 Point addition to CHPS score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4200" y="444848"/>
            <a:ext cx="9067800" cy="587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8100" y="4581525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676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Design a roof mounted solar photovoltaic system, meeting the given $250,000 allowance.</a:t>
            </a: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Intent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95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$250,000 allowance in budget, unused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System has the ability to provide sustainable power 	to North High School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Potential credit to CHPS score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System design is project-specific</a:t>
            </a: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bdg overview.bmp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tretch>
            <a:fillRect/>
          </a:stretch>
        </p:blipFill>
        <p:spPr>
          <a:xfrm>
            <a:off x="19278600" y="609600"/>
            <a:ext cx="7239000" cy="4319047"/>
          </a:xfrm>
          <a:prstGeom prst="rect">
            <a:avLst/>
          </a:prstGeom>
        </p:spPr>
      </p:pic>
      <p:pic>
        <p:nvPicPr>
          <p:cNvPr id="50177" name="Picture 1" descr="C:\Documents and Settings\apt5004\Local Settings\Temporary Internet Files\Content.IE5\TU914ZLK\MCj04404050000[1].png"/>
          <p:cNvPicPr>
            <a:picLocks noChangeAspect="1" noChangeArrowheads="1"/>
          </p:cNvPicPr>
          <p:nvPr/>
        </p:nvPicPr>
        <p:blipFill>
          <a:blip r:embed="rId4" cstate="print"/>
          <a:srcRect b="51794"/>
          <a:stretch>
            <a:fillRect/>
          </a:stretch>
        </p:blipFill>
        <p:spPr bwMode="auto">
          <a:xfrm>
            <a:off x="21564600" y="5230813"/>
            <a:ext cx="2743200" cy="132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 system types and components, costs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Design 2 options: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Meet full $250,000 allowance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Fill allotted roof space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Calculate Payback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-58738" y="195263"/>
            <a:ext cx="29257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935288" y="-1339850"/>
            <a:ext cx="23764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1350" y="1295400"/>
            <a:ext cx="8934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 system types and components, costs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Design 2 options: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Meet full $250,000 allowance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Fill allotted roof space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Calculate Payback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roof plan cropped.bmp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tretch>
            <a:fillRect/>
          </a:stretch>
        </p:blipFill>
        <p:spPr>
          <a:xfrm>
            <a:off x="18424059" y="1613535"/>
            <a:ext cx="8931741" cy="36442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735800" y="4495800"/>
            <a:ext cx="1981200" cy="152400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740941" y="4495800"/>
            <a:ext cx="1295400" cy="152400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869400" y="4495800"/>
            <a:ext cx="685800" cy="152400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 system types and components, costs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Design 2 options: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Meet full $250,000 allowance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Fill allotted roof space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Calculate Payback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" name="Chart 12"/>
          <p:cNvGraphicFramePr/>
          <p:nvPr/>
        </p:nvGraphicFramePr>
        <p:xfrm>
          <a:off x="19278600" y="914400"/>
          <a:ext cx="7239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:\My Documents\Thesis\Graphics\Massachusetts_map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0" y="983236"/>
            <a:ext cx="9144000" cy="489152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143000" y="609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869400" y="2895600"/>
            <a:ext cx="914400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Location: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Worcester, Massachusetts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Size: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195,000 Square-Foot Educational Facility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Replacing Existing 75,000 SF Building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1,200 Students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Project At A Glance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$250,000 System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601200" y="12192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Maximum Power:  	38,640 Watts (38.64 kW)</a:t>
            </a:r>
          </a:p>
          <a:p>
            <a:endParaRPr lang="en-US" sz="2400" b="1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(3) </a:t>
            </a:r>
            <a:r>
              <a:rPr lang="en-US" sz="2400" dirty="0" smtClean="0">
                <a:latin typeface="Century Gothic" pitchFamily="34" charset="0"/>
              </a:rPr>
              <a:t>12.88kW arrays comprise the 38.64 kW system:</a:t>
            </a:r>
          </a:p>
          <a:p>
            <a:r>
              <a:rPr lang="en-US" sz="2400" dirty="0" smtClean="0">
                <a:latin typeface="Century Gothic" pitchFamily="34" charset="0"/>
              </a:rPr>
              <a:t> </a:t>
            </a:r>
          </a:p>
          <a:p>
            <a:r>
              <a:rPr lang="en-US" sz="2400" dirty="0" smtClean="0">
                <a:latin typeface="Century Gothic" pitchFamily="34" charset="0"/>
              </a:rPr>
              <a:t>Solar Panels:	(56) BP Solar 3230T, 230W each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Inverter: 		(1) </a:t>
            </a:r>
            <a:r>
              <a:rPr lang="en-US" sz="2400" dirty="0" err="1" smtClean="0">
                <a:latin typeface="Century Gothic" pitchFamily="34" charset="0"/>
              </a:rPr>
              <a:t>Fronius</a:t>
            </a:r>
            <a:r>
              <a:rPr lang="en-US" sz="2400" dirty="0" smtClean="0">
                <a:latin typeface="Century Gothic" pitchFamily="34" charset="0"/>
              </a:rPr>
              <a:t> IG Plus, 13.8 kW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Combiner Box:	(1) SMA SBCB-6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Wiring:	 	(4) Strings in Parallel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			(1) string = 14 panels in series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Area Required:	3,000 Square Feet</a:t>
            </a:r>
          </a:p>
          <a:p>
            <a:endParaRPr lang="en-US" sz="2400" dirty="0" smtClean="0">
              <a:latin typeface="Century Gothic" pitchFamily="34" charset="0"/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18516601" y="1066800"/>
          <a:ext cx="2819400" cy="3628498"/>
        </p:xfrm>
        <a:graphic>
          <a:graphicData uri="http://schemas.openxmlformats.org/presentationml/2006/ole">
            <p:oleObj spid="_x0000_s48129" name="Visio" r:id="rId4" imgW="5069991" imgH="6533106" progId="">
              <p:embed/>
            </p:oleObj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21564600" y="1219200"/>
          <a:ext cx="2664387" cy="3429000"/>
        </p:xfrm>
        <a:graphic>
          <a:graphicData uri="http://schemas.openxmlformats.org/presentationml/2006/ole">
            <p:oleObj spid="_x0000_s48130" name="Visio" r:id="rId5" imgW="5069991" imgH="6533106" progId="">
              <p:embed/>
            </p:oleObj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24460200" y="1295400"/>
          <a:ext cx="2664387" cy="3429000"/>
        </p:xfrm>
        <a:graphic>
          <a:graphicData uri="http://schemas.openxmlformats.org/presentationml/2006/ole">
            <p:oleObj spid="_x0000_s48131" name="Visio" r:id="rId6" imgW="5069991" imgH="65331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6,000 SF of Roof Space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601200" y="12192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Maximum Power: 	7,590 Watts (7.59 kW)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Solar Panels:	(33) BP Solar 3230T, 230W each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Inverter:		(1) SMA Sunny Boy SB7000US, 8.75 kW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Combiner Box:	(1) SMA SBCB-6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Wiring :		(3) Strings in Parallel</a:t>
            </a:r>
          </a:p>
          <a:p>
            <a:r>
              <a:rPr lang="en-US" sz="2400" dirty="0" smtClean="0">
                <a:latin typeface="Century Gothic" pitchFamily="34" charset="0"/>
              </a:rPr>
              <a:t>			(1) String = 11 panels wired in series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Area Required:	592.68 Square Feet</a:t>
            </a:r>
            <a:endParaRPr lang="en-US" sz="2400" dirty="0">
              <a:latin typeface="Century Gothic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0040600" y="990600"/>
          <a:ext cx="5173662" cy="4903373"/>
        </p:xfrm>
        <a:graphic>
          <a:graphicData uri="http://schemas.openxmlformats.org/presentationml/2006/ole">
            <p:oleObj spid="_x0000_s53250" name="Visio" r:id="rId4" imgW="5067096" imgH="479118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Both systems show a payback of 31 years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(cash financing)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Implement smaller array to reduce structural impact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Implement larger array if funds are available and gymnasium can support array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Up to 5 credits added by PV system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Recommendation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Chart 16"/>
          <p:cNvGraphicFramePr/>
          <p:nvPr/>
        </p:nvGraphicFramePr>
        <p:xfrm>
          <a:off x="20650200" y="457200"/>
          <a:ext cx="4781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20574000" y="3581400"/>
          <a:ext cx="4781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1905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Investigate the application of LED luminaires as part of the general illumination scheme.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LED Luminaires: Intent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Useful in down, accent and track lighting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Low lumen/watt rating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Color temperature tends to be cool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Ballast often integrated with lamp: replacement?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High initial cost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LED Luminaires: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Literature research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Product 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Compute/Model illumination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Analyze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Recommendation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LED Luminaires: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9343">
            <a:off x="20345400" y="457200"/>
            <a:ext cx="5014912" cy="5952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Literature research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Product 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Compute/Model illumination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Analyze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Recommendation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LED Luminaires: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6800" y="1045468"/>
            <a:ext cx="28575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7200" y="3255268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5721">
            <a:off x="22536758" y="3608834"/>
            <a:ext cx="28575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3400" y="1045468"/>
            <a:ext cx="28575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Literature research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Product 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Compute/Model illumination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Analyze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Recommendation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LED Luminaires: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F:\9 light.bmp"/>
          <p:cNvPicPr>
            <a:picLocks noChangeAspect="1" noChangeArrowheads="1"/>
          </p:cNvPicPr>
          <p:nvPr/>
        </p:nvPicPr>
        <p:blipFill>
          <a:blip r:embed="rId3" cstate="print"/>
          <a:srcRect r="17069" b="20221"/>
          <a:stretch>
            <a:fillRect/>
          </a:stretch>
        </p:blipFill>
        <p:spPr bwMode="auto">
          <a:xfrm>
            <a:off x="18897600" y="228600"/>
            <a:ext cx="8001000" cy="5958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F:\14 ligh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381000"/>
            <a:ext cx="7554215" cy="5943600"/>
          </a:xfrm>
          <a:prstGeom prst="rect">
            <a:avLst/>
          </a:prstGeom>
          <a:noFill/>
        </p:spPr>
      </p:pic>
      <p:pic>
        <p:nvPicPr>
          <p:cNvPr id="17" name="Picture 2" descr="F:\9 light.bmp"/>
          <p:cNvPicPr>
            <a:picLocks noChangeAspect="1" noChangeArrowheads="1"/>
          </p:cNvPicPr>
          <p:nvPr/>
        </p:nvPicPr>
        <p:blipFill>
          <a:blip r:embed="rId4" cstate="print"/>
          <a:srcRect r="17069" b="20221"/>
          <a:stretch>
            <a:fillRect/>
          </a:stretch>
        </p:blipFill>
        <p:spPr bwMode="auto">
          <a:xfrm>
            <a:off x="9753600" y="381000"/>
            <a:ext cx="8001000" cy="5958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Literature research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Product 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Compute/Model illumination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Analyze efficiency, cost, payback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Recommendation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LED Luminaires: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8600" y="1600200"/>
            <a:ext cx="7334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609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Guaranteed Maximum Price: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$54 Million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Duration: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29 Months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April 2009 – September 2011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CM-at-Risk: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Gilbane Building Co.</a:t>
            </a: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Project At A Glance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W:\My Documents\Thesis\Graphics\Gilbane_Red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2200" y="2963863"/>
            <a:ext cx="3074988" cy="9302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Not ready for general illumination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Downlighting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an option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Life-cycle cost too high to justify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LED technology not ready for North High 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LED Luminaires: Recommendation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92800" y="478971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Replacing 125 CFLs = 186 LEDs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Energy reduced from 3968 to 2325 watts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$3,696 in annual energy savings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64600" y="3352800"/>
            <a:ext cx="28575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Not ready for general illumination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Downlighting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an option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Life-cycle cost too high to justify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LED technology not ready for North High 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LED Luminaires: Recommendation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92800" y="467142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Replacing 125 CFLs = 186 LEDs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Energy reduced from 3968 to 2325 watts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$3,696 in annual energy savings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8600" y="2895600"/>
            <a:ext cx="7334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7767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228600"/>
            <a:ext cx="8153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CHPS</a:t>
            </a:r>
          </a:p>
          <a:p>
            <a:pPr>
              <a:buFont typeface="Arial" pitchFamily="34" charset="0"/>
              <a:buChar char="•"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Good regional system for schools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Needs improvement in knowledge transfer</a:t>
            </a: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Green Roof</a:t>
            </a:r>
          </a:p>
          <a:p>
            <a:pPr>
              <a:buFont typeface="Arial" pitchFamily="34" charset="0"/>
              <a:buChar char="•"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Feasible with current roof and 23 PSF assembly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Cost: $ 522,750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Could pay itself back in 50 years</a:t>
            </a: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Solar PV System</a:t>
            </a:r>
          </a:p>
          <a:p>
            <a:pPr>
              <a:buFont typeface="Arial" pitchFamily="34" charset="0"/>
              <a:buChar char="•"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Two options for owner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Both pay back after 31 years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Acts as a learning tool for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students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LED Luminaires</a:t>
            </a:r>
          </a:p>
          <a:p>
            <a:pPr>
              <a:buFont typeface="Arial" pitchFamily="34" charset="0"/>
              <a:buChar char="•"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More energy efficient</a:t>
            </a:r>
          </a:p>
          <a:p>
            <a:pPr>
              <a:buFont typeface="Arial" pitchFamily="34" charset="0"/>
              <a:buChar char="•"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Life-cycle cost not competitive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Technology forthcoming</a:t>
            </a: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1577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9144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Good input is hard to get!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More research is needed on the effects of sustainability ratings on the construction management process.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“Greening” a typical building produces large benefits; making a green building greener presents incremental benefits 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Payback is not as immediate as you’d think.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Great learning experience.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Lessons Learned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5387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9601200" y="727293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853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0193000" y="1790700"/>
            <a:ext cx="5334000" cy="3276600"/>
            <a:chOff x="19126200" y="1066800"/>
            <a:chExt cx="5334000" cy="3276600"/>
          </a:xfrm>
        </p:grpSpPr>
        <p:sp>
          <p:nvSpPr>
            <p:cNvPr id="16" name="Rectangle 15"/>
            <p:cNvSpPr/>
            <p:nvPr/>
          </p:nvSpPr>
          <p:spPr>
            <a:xfrm>
              <a:off x="19126200" y="1066800"/>
              <a:ext cx="533400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CHPS-Member.gif"/>
            <p:cNvPicPr>
              <a:picLocks noChangeAspect="1"/>
            </p:cNvPicPr>
            <p:nvPr/>
          </p:nvPicPr>
          <p:blipFill>
            <a:blip r:embed="rId2" cstate="print"/>
            <a:srcRect b="20000"/>
            <a:stretch>
              <a:fillRect/>
            </a:stretch>
          </p:blipFill>
          <p:spPr>
            <a:xfrm>
              <a:off x="19354800" y="1219200"/>
              <a:ext cx="4943475" cy="3048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0" y="871538"/>
            <a:ext cx="38385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9601200" y="727293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II. Green Roof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4400" y="1543050"/>
            <a:ext cx="565785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rot="5400000">
            <a:off x="23965694" y="35433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5" name="Rectangle 14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9601200" y="727293"/>
            <a:ext cx="8534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II. Green Roof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III. Solar PV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4: LED Luminaires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3600" y="1936750"/>
            <a:ext cx="3581400" cy="298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9601200" y="727293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II. Green Roof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III. Solar PV System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IV. LED Luminaire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4624</TotalTime>
  <Words>1466</Words>
  <Application>Microsoft Office PowerPoint</Application>
  <PresentationFormat>Custom</PresentationFormat>
  <Paragraphs>781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Median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Adam Trumbour</cp:lastModifiedBy>
  <cp:revision>222</cp:revision>
  <dcterms:created xsi:type="dcterms:W3CDTF">2006-11-29T18:17:25Z</dcterms:created>
  <dcterms:modified xsi:type="dcterms:W3CDTF">2010-04-22T02:45:33Z</dcterms:modified>
</cp:coreProperties>
</file>