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handoutMasterIdLst>
    <p:handoutMasterId r:id="rId30"/>
  </p:handoutMasterIdLst>
  <p:sldIdLst>
    <p:sldId id="301" r:id="rId2"/>
    <p:sldId id="303" r:id="rId3"/>
    <p:sldId id="312" r:id="rId4"/>
    <p:sldId id="304" r:id="rId5"/>
    <p:sldId id="306" r:id="rId6"/>
    <p:sldId id="314" r:id="rId7"/>
    <p:sldId id="305" r:id="rId8"/>
    <p:sldId id="315" r:id="rId9"/>
    <p:sldId id="316" r:id="rId10"/>
    <p:sldId id="317" r:id="rId11"/>
    <p:sldId id="307" r:id="rId12"/>
    <p:sldId id="318" r:id="rId13"/>
    <p:sldId id="319" r:id="rId14"/>
    <p:sldId id="320" r:id="rId15"/>
    <p:sldId id="321" r:id="rId16"/>
    <p:sldId id="308" r:id="rId17"/>
    <p:sldId id="326" r:id="rId18"/>
    <p:sldId id="327" r:id="rId19"/>
    <p:sldId id="328" r:id="rId20"/>
    <p:sldId id="309" r:id="rId21"/>
    <p:sldId id="322" r:id="rId22"/>
    <p:sldId id="323" r:id="rId23"/>
    <p:sldId id="324" r:id="rId24"/>
    <p:sldId id="325" r:id="rId25"/>
    <p:sldId id="310" r:id="rId26"/>
    <p:sldId id="329" r:id="rId27"/>
    <p:sldId id="313" r:id="rId28"/>
    <p:sldId id="311" r:id="rId29"/>
  </p:sldIdLst>
  <p:sldSz cx="27432000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6EDA"/>
    <a:srgbClr val="FF0000"/>
    <a:srgbClr val="7598E5"/>
    <a:srgbClr val="5883DF"/>
    <a:srgbClr val="8FABE9"/>
    <a:srgbClr val="DFE52C"/>
    <a:srgbClr val="1E2E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80" autoAdjust="0"/>
    <p:restoredTop sz="98419" autoAdjust="0"/>
  </p:normalViewPr>
  <p:slideViewPr>
    <p:cSldViewPr>
      <p:cViewPr>
        <p:scale>
          <a:sx n="64" d="100"/>
          <a:sy n="64" d="100"/>
        </p:scale>
        <p:origin x="2982" y="-1008"/>
      </p:cViewPr>
      <p:guideLst>
        <p:guide orient="horz" pos="2160"/>
        <p:guide pos="86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8412D8-060F-47F7-8912-5BFE43A7677F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130432"/>
            <a:ext cx="23317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3886200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0" y="274645"/>
            <a:ext cx="18516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0" y="274645"/>
            <a:ext cx="5509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939" y="4406907"/>
            <a:ext cx="23317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6939" y="2906713"/>
            <a:ext cx="23317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76600" y="1600206"/>
            <a:ext cx="36804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174875"/>
            <a:ext cx="1212056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5086" y="1535113"/>
            <a:ext cx="12125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86" y="2174875"/>
            <a:ext cx="12125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11" y="273050"/>
            <a:ext cx="90249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5150" y="273057"/>
            <a:ext cx="153352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11" y="1435103"/>
            <a:ext cx="90249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6864" y="4800600"/>
            <a:ext cx="16459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76864" y="612775"/>
            <a:ext cx="16459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76864" y="5367338"/>
            <a:ext cx="16459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600206"/>
            <a:ext cx="24688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4/12/2010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72600" y="6356357"/>
            <a:ext cx="868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659600" y="6356357"/>
            <a:ext cx="640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677400" y="152400"/>
            <a:ext cx="8153400" cy="1676400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ekton Pro" pitchFamily="34" charset="0"/>
              </a:rPr>
              <a:t>University Medical Center of Princeton</a:t>
            </a:r>
            <a:br>
              <a:rPr lang="en-US" sz="3000" dirty="0" smtClean="0">
                <a:latin typeface="Tekton Pro" pitchFamily="34" charset="0"/>
              </a:rPr>
            </a:br>
            <a:r>
              <a:rPr lang="en-US" sz="3000" dirty="0" smtClean="0">
                <a:latin typeface="Tekton Pro" pitchFamily="34" charset="0"/>
              </a:rPr>
              <a:t>David Bodnar </a:t>
            </a:r>
            <a:br>
              <a:rPr lang="en-US" sz="3000" dirty="0" smtClean="0">
                <a:latin typeface="Tekton Pro" pitchFamily="34" charset="0"/>
              </a:rPr>
            </a:br>
            <a:r>
              <a:rPr lang="en-US" sz="3000" dirty="0" smtClean="0">
                <a:latin typeface="Tekton Pro" pitchFamily="34" charset="0"/>
              </a:rPr>
              <a:t>Construction Management</a:t>
            </a:r>
            <a:endParaRPr lang="en-US" sz="30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48800" y="1752600"/>
            <a:ext cx="84582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82200" y="60198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ekton Pro" pitchFamily="34" charset="0"/>
              </a:rPr>
              <a:t>2010 Senior 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Benefits of Serious Materials Windows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Efficient Curtain Wall</a:t>
            </a:r>
            <a:endParaRPr lang="en-US" sz="4800" dirty="0"/>
          </a:p>
        </p:txBody>
      </p:sp>
      <p:pic>
        <p:nvPicPr>
          <p:cNvPr id="14" name="Content Placeholder 13" descr="HOSPITAL_NIGHT_round_02-crop.jpg"/>
          <p:cNvPicPr>
            <a:picLocks noGrp="1"/>
          </p:cNvPicPr>
          <p:nvPr>
            <p:ph idx="1"/>
          </p:nvPr>
        </p:nvPicPr>
        <p:blipFill>
          <a:blip r:embed="rId2" cstate="print"/>
          <a:srcRect t="3276" r="39263" b="35135"/>
          <a:stretch>
            <a:fillRect/>
          </a:stretch>
        </p:blipFill>
        <p:spPr bwMode="auto">
          <a:xfrm>
            <a:off x="19050000" y="990600"/>
            <a:ext cx="7772400" cy="488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9448800" y="22860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Better  window insulation with lower U-value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Better  for heat gain in the winter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Better protection from harmful UV rays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No change in schedule and constructability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Savings on mechanical equipment and electrical usage to run   mechanical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3657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Greywater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Analysis II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What is Greywater?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Greywater System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0" y="26670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Greywater comes from laundry, kitchen, bath, etc.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Blackwater comes from toilet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Blackwater harder to purify than greywater due to more nitrogen</a:t>
            </a:r>
            <a:endParaRPr lang="en-US" sz="2800" dirty="0"/>
          </a:p>
        </p:txBody>
      </p:sp>
      <p:pic>
        <p:nvPicPr>
          <p:cNvPr id="12" name="Content Placeholder 11" descr="Greyblack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78600" y="1447800"/>
            <a:ext cx="7577478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Anaerobic to Aerobic Pre – Treatment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Greywater System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0" y="2667000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Works best for breaking down cooking grease and food residue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Septic tank breaks down grease and sludge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Sand filter treats water with oxygen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Pumped to planter bed for near potable treatment</a:t>
            </a:r>
            <a:endParaRPr lang="en-US" sz="2800" dirty="0"/>
          </a:p>
        </p:txBody>
      </p:sp>
      <p:pic>
        <p:nvPicPr>
          <p:cNvPr id="13" name="Content Placeholder 12" descr="septs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21400" y="2209800"/>
            <a:ext cx="8305800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Greywater System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133600"/>
            <a:ext cx="85344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Water and sewage cost  for typical hospital kitchen=$10.60 per day</a:t>
            </a:r>
          </a:p>
          <a:p>
            <a:pPr algn="ctr"/>
            <a:endParaRPr lang="en-US" sz="2800" dirty="0" smtClean="0"/>
          </a:p>
          <a:p>
            <a:r>
              <a:rPr lang="en-US" sz="2800" dirty="0" smtClean="0"/>
              <a:t>Cost of greywater system = $4,232.00 </a:t>
            </a:r>
          </a:p>
          <a:p>
            <a:endParaRPr lang="en-US" dirty="0" smtClean="0"/>
          </a:p>
          <a:p>
            <a:endParaRPr lang="en-US" sz="4400" dirty="0" smtClean="0"/>
          </a:p>
          <a:p>
            <a:r>
              <a:rPr lang="en-US" sz="4400" dirty="0" smtClean="0"/>
              <a:t>Total time for system to pay it self off ≈13.5 month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Benefits and Uses of Greywater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Greywater System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209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Usage:</a:t>
            </a:r>
          </a:p>
          <a:p>
            <a:r>
              <a:rPr lang="en-US" sz="2800" dirty="0" smtClean="0"/>
              <a:t>	Use recycled greywater for plant irrigation and HVAC cooling</a:t>
            </a:r>
          </a:p>
          <a:p>
            <a:endParaRPr lang="en-US" sz="2800" dirty="0" smtClean="0"/>
          </a:p>
          <a:p>
            <a:r>
              <a:rPr lang="en-US" sz="2800" dirty="0" smtClean="0"/>
              <a:t>Positive:</a:t>
            </a:r>
          </a:p>
          <a:p>
            <a:r>
              <a:rPr lang="en-US" sz="2800" dirty="0" smtClean="0"/>
              <a:t>	Cost savings on water and sewage bill</a:t>
            </a:r>
          </a:p>
          <a:p>
            <a:endParaRPr lang="en-US" sz="2800" dirty="0" smtClean="0"/>
          </a:p>
          <a:p>
            <a:r>
              <a:rPr lang="en-US" sz="2800" dirty="0" smtClean="0"/>
              <a:t>Negative:</a:t>
            </a:r>
          </a:p>
          <a:p>
            <a:r>
              <a:rPr lang="en-US" sz="2800" dirty="0" smtClean="0"/>
              <a:t>	Upfront cost of system</a:t>
            </a:r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3657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Pre – Cast Foundation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Analysis III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Cost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 - Cast Foundation Wall</a:t>
            </a:r>
            <a:endParaRPr lang="en-US" sz="4800" dirty="0"/>
          </a:p>
        </p:txBody>
      </p:sp>
      <p:pic>
        <p:nvPicPr>
          <p:cNvPr id="11" name="Picture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447800"/>
            <a:ext cx="85344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2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92800" y="4572000"/>
            <a:ext cx="8534400" cy="91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9372600" y="23622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 of Cast in Place = $1,894,713.20</a:t>
            </a:r>
          </a:p>
          <a:p>
            <a:endParaRPr lang="en-US" sz="2800" dirty="0" smtClean="0"/>
          </a:p>
          <a:p>
            <a:r>
              <a:rPr lang="en-US" sz="2800" dirty="0" smtClean="0"/>
              <a:t>Cost of Pre – Cast = $2,540,538.00</a:t>
            </a:r>
          </a:p>
          <a:p>
            <a:endParaRPr lang="en-US" sz="2800" dirty="0" smtClean="0"/>
          </a:p>
          <a:p>
            <a:r>
              <a:rPr lang="en-US" sz="2800" dirty="0" smtClean="0"/>
              <a:t>General Conditions Savings = $292,100.00 and 57 days / 8 month</a:t>
            </a:r>
          </a:p>
          <a:p>
            <a:endParaRPr lang="en-US" sz="2800" dirty="0" smtClean="0"/>
          </a:p>
          <a:p>
            <a:r>
              <a:rPr lang="en-US" sz="2800" dirty="0" smtClean="0"/>
              <a:t>Overall  added cost = $353,715.80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20040600" y="2590800"/>
            <a:ext cx="609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Advantages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 - Cast Foundation Wall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0574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Takes less time to installs pre-cast foundation wall systems 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Schedule acceleration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Better quality due to being manufactured off site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Less construction waste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More energy efficient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Disadvantages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Pre - Cast Foundation Wall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514600"/>
            <a:ext cx="8534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Cost as opposed to cast-in place foundation wall system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Size of panels limitations due to shipping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More coordination on 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11000" y="990600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Introduction &amp; Outline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Project Background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Efficient Curtain Wall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Greywater System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Pre – Cast Foundation Wall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Green Roof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Remarks &amp; Acknowledgements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Questions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Outline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3657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Green Roof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Analysis IV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Components and Cost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Green Roof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743200"/>
            <a:ext cx="8534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Cost per square foot for green roof = $14.00</a:t>
            </a:r>
          </a:p>
          <a:p>
            <a:endParaRPr lang="en-US" sz="2800" dirty="0" smtClean="0"/>
          </a:p>
          <a:p>
            <a:r>
              <a:rPr lang="en-US" sz="2800" dirty="0" smtClean="0"/>
              <a:t>Approximately 18,500 square feet of roof area</a:t>
            </a:r>
          </a:p>
          <a:p>
            <a:endParaRPr lang="en-US" sz="2800" dirty="0" smtClean="0"/>
          </a:p>
          <a:p>
            <a:r>
              <a:rPr lang="en-US" sz="4400" dirty="0" smtClean="0"/>
              <a:t>Overall cost of ≈ $259,000.00</a:t>
            </a:r>
          </a:p>
        </p:txBody>
      </p:sp>
      <p:pic>
        <p:nvPicPr>
          <p:cNvPr id="12" name="Content Placeholder 11" descr="exploded-layer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97600" y="1371600"/>
            <a:ext cx="7785099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Structural Analysis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Green Roof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2098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4” systems weights ≈ 21 pounds per square foot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601200" y="3581400"/>
            <a:ext cx="8153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i="1" dirty="0" smtClean="0"/>
              <a:t>Passed!!!</a:t>
            </a:r>
            <a:endParaRPr lang="en-US" sz="11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Stormwater Collection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Green Roof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209800"/>
            <a:ext cx="853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Green roofs are very good in collecting Stormwater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Average rain fall in New Jersey is 3.84 inch per month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Average of 44,280 gallons of water run off the roof per month</a:t>
            </a:r>
          </a:p>
        </p:txBody>
      </p:sp>
      <p:pic>
        <p:nvPicPr>
          <p:cNvPr id="12" name="Content Placeholder 11" descr="Stormwater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92800" y="533400"/>
            <a:ext cx="4800600" cy="3038475"/>
          </a:xfrm>
        </p:spPr>
      </p:pic>
      <p:pic>
        <p:nvPicPr>
          <p:cNvPr id="13" name="Picture 12" descr="Stormwat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74200" y="3810000"/>
            <a:ext cx="4800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Additional Benefits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Green Roof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2667000"/>
            <a:ext cx="8534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800" dirty="0" smtClean="0"/>
              <a:t>Urban Heat-Island Effect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Reduce heating and cooling loads by ≈25%</a:t>
            </a:r>
          </a:p>
          <a:p>
            <a:pPr>
              <a:buFont typeface="Wingdings" pitchFamily="2" charset="2"/>
              <a:buChar char="§"/>
            </a:pPr>
            <a:endParaRPr lang="en-US" sz="2800" dirty="0" smtClean="0"/>
          </a:p>
          <a:p>
            <a:pPr>
              <a:buFont typeface="Wingdings" pitchFamily="2" charset="2"/>
              <a:buChar char="§"/>
            </a:pPr>
            <a:r>
              <a:rPr lang="en-US" sz="2800" dirty="0" smtClean="0"/>
              <a:t>Use of recycled materials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41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Remarks &amp; Acknowledgements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57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Remarks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448800" y="17526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Good</a:t>
            </a:r>
          </a:p>
          <a:p>
            <a:r>
              <a:rPr lang="en-US" sz="2800" dirty="0" smtClean="0"/>
              <a:t>	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Change </a:t>
            </a:r>
            <a:r>
              <a:rPr lang="en-US" sz="2800" dirty="0" smtClean="0"/>
              <a:t>in windows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err="1" smtClean="0"/>
              <a:t>Greywater</a:t>
            </a:r>
            <a:r>
              <a:rPr lang="en-US" sz="2800" dirty="0" smtClean="0"/>
              <a:t> </a:t>
            </a:r>
            <a:r>
              <a:rPr lang="en-US" sz="2800" dirty="0" smtClean="0"/>
              <a:t>system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Green </a:t>
            </a:r>
            <a:r>
              <a:rPr lang="en-US" sz="2800" dirty="0" smtClean="0"/>
              <a:t>roof</a:t>
            </a:r>
          </a:p>
          <a:p>
            <a:endParaRPr lang="en-US" sz="2800" dirty="0" smtClean="0"/>
          </a:p>
          <a:p>
            <a:r>
              <a:rPr lang="en-US" sz="2800" b="1" dirty="0" smtClean="0"/>
              <a:t>Bad (Maybe!!!!!!!!!!)</a:t>
            </a:r>
          </a:p>
          <a:p>
            <a:r>
              <a:rPr lang="en-US" sz="2800" dirty="0" smtClean="0"/>
              <a:t>	</a:t>
            </a:r>
          </a:p>
          <a:p>
            <a:pPr lvl="1">
              <a:buFont typeface="Wingdings" pitchFamily="2" charset="2"/>
              <a:buChar char="§"/>
            </a:pPr>
            <a:r>
              <a:rPr lang="en-US" sz="2800" dirty="0" smtClean="0"/>
              <a:t>Pre </a:t>
            </a:r>
            <a:r>
              <a:rPr lang="en-US" sz="2800" dirty="0" smtClean="0"/>
              <a:t>– Cast Foundation Wall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41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8800" y="15240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Penn State Faculty</a:t>
            </a:r>
          </a:p>
          <a:p>
            <a:r>
              <a:rPr lang="en-US" sz="2400" dirty="0" smtClean="0"/>
              <a:t>	</a:t>
            </a:r>
          </a:p>
          <a:p>
            <a:r>
              <a:rPr lang="en-US" sz="2400" dirty="0" smtClean="0"/>
              <a:t>	</a:t>
            </a:r>
            <a:r>
              <a:rPr lang="en-US" sz="2000" dirty="0" smtClean="0"/>
              <a:t>Dr. Chris Magent</a:t>
            </a:r>
          </a:p>
          <a:p>
            <a:r>
              <a:rPr lang="en-US" sz="2000" dirty="0" smtClean="0"/>
              <a:t>	Professor Robert Holland</a:t>
            </a:r>
          </a:p>
          <a:p>
            <a:endParaRPr lang="en-US" sz="2400" dirty="0" smtClean="0"/>
          </a:p>
          <a:p>
            <a:r>
              <a:rPr lang="en-US" sz="2400" b="1" dirty="0" smtClean="0"/>
              <a:t>Turner Construction</a:t>
            </a:r>
          </a:p>
          <a:p>
            <a:endParaRPr lang="en-US" sz="2400" dirty="0" smtClean="0"/>
          </a:p>
          <a:p>
            <a:r>
              <a:rPr lang="en-US" sz="2400" dirty="0" smtClean="0"/>
              <a:t>	</a:t>
            </a:r>
            <a:r>
              <a:rPr lang="en-US" sz="2000" dirty="0" smtClean="0"/>
              <a:t>Chris Auer, Project Manager</a:t>
            </a:r>
          </a:p>
          <a:p>
            <a:endParaRPr lang="en-US" sz="2400" dirty="0" smtClean="0"/>
          </a:p>
          <a:p>
            <a:r>
              <a:rPr lang="en-US" sz="2400" b="1" dirty="0" smtClean="0"/>
              <a:t>Princeton HealthCare Systems</a:t>
            </a:r>
          </a:p>
          <a:p>
            <a:endParaRPr lang="en-US" sz="2400" dirty="0" smtClean="0"/>
          </a:p>
          <a:p>
            <a:r>
              <a:rPr lang="en-US" sz="2400" b="1" dirty="0" smtClean="0"/>
              <a:t>And m</a:t>
            </a:r>
            <a:r>
              <a:rPr lang="en-US" sz="2400" b="1" dirty="0" smtClean="0"/>
              <a:t>ost </a:t>
            </a:r>
            <a:r>
              <a:rPr lang="en-US" sz="2400" b="1" dirty="0" smtClean="0"/>
              <a:t>of all my family, friends, and fellow AE students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Acknowledgements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Questions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41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Project Background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48800" y="1524000"/>
            <a:ext cx="85344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Project : University Medical Center of Princeton</a:t>
            </a:r>
          </a:p>
          <a:p>
            <a:endParaRPr lang="en-US" sz="2800" dirty="0" smtClean="0"/>
          </a:p>
          <a:p>
            <a:r>
              <a:rPr lang="en-US" sz="2800" dirty="0" smtClean="0"/>
              <a:t>Location : Plainsboro NJ</a:t>
            </a:r>
          </a:p>
          <a:p>
            <a:endParaRPr lang="en-US" sz="2800" dirty="0" smtClean="0"/>
          </a:p>
          <a:p>
            <a:r>
              <a:rPr lang="en-US" sz="2800" dirty="0" smtClean="0"/>
              <a:t>Owner : Princeton HealthCare System</a:t>
            </a:r>
          </a:p>
          <a:p>
            <a:endParaRPr lang="en-US" sz="2800" dirty="0" smtClean="0"/>
          </a:p>
          <a:p>
            <a:r>
              <a:rPr lang="en-US" sz="2800" dirty="0" smtClean="0"/>
              <a:t>Construction Manager : Turner Construction </a:t>
            </a:r>
          </a:p>
          <a:p>
            <a:endParaRPr lang="en-US" sz="2800" dirty="0" smtClean="0"/>
          </a:p>
          <a:p>
            <a:r>
              <a:rPr lang="en-US" sz="2800" dirty="0" smtClean="0"/>
              <a:t>Cost : $321 Million</a:t>
            </a:r>
          </a:p>
          <a:p>
            <a:endParaRPr lang="en-US" sz="2800" dirty="0" smtClean="0"/>
          </a:p>
          <a:p>
            <a:r>
              <a:rPr lang="en-US" sz="2800" dirty="0" smtClean="0"/>
              <a:t>Size : 209,525 square feet / 7 stories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Project Background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Construction Phases &amp; Buildings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Project Background</a:t>
            </a:r>
            <a:endParaRPr lang="en-US" sz="4800" dirty="0"/>
          </a:p>
        </p:txBody>
      </p:sp>
      <p:pic>
        <p:nvPicPr>
          <p:cNvPr id="29" name="Picture 28" descr="Pictur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01200" y="1752600"/>
            <a:ext cx="8148761" cy="473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Project Background</a:t>
            </a:r>
          </a:p>
          <a:p>
            <a:endParaRPr lang="en-US" dirty="0" smtClean="0"/>
          </a:p>
          <a:p>
            <a:r>
              <a:rPr lang="en-US" dirty="0" smtClean="0"/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Thesis Theme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Project Background</a:t>
            </a:r>
            <a:endParaRPr lang="en-US" sz="4800" dirty="0"/>
          </a:p>
        </p:txBody>
      </p:sp>
      <p:sp>
        <p:nvSpPr>
          <p:cNvPr id="10" name="TextBox 9"/>
          <p:cNvSpPr txBox="1"/>
          <p:nvPr/>
        </p:nvSpPr>
        <p:spPr>
          <a:xfrm>
            <a:off x="9525000" y="26670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/>
              <a:t>“To look at sustainable ideas that could possible be incorporated into the design and constructing of the University Medical Center  of Princeton”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pic>
        <p:nvPicPr>
          <p:cNvPr id="6" name="Content Placeholder 5" descr="HOSPITAL_DAY_round_04-David-sm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92800" y="15240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0" y="3657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Efficient Curtain Wall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0" y="25908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Analysis I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Original Windows in Place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Efficient Curtain Wall</a:t>
            </a:r>
            <a:endParaRPr lang="en-US" sz="4800" dirty="0"/>
          </a:p>
        </p:txBody>
      </p:sp>
      <p:pic>
        <p:nvPicPr>
          <p:cNvPr id="11" name="Picture 10" descr="viraco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0" y="2743200"/>
            <a:ext cx="4140200" cy="24841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525000" y="2025908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Common 1” double pane window</a:t>
            </a:r>
          </a:p>
          <a:p>
            <a:endParaRPr lang="en-US" sz="2800" dirty="0" smtClean="0"/>
          </a:p>
          <a:p>
            <a:r>
              <a:rPr lang="en-US" sz="2800" dirty="0" smtClean="0"/>
              <a:t>U – Value</a:t>
            </a:r>
          </a:p>
          <a:p>
            <a:r>
              <a:rPr lang="en-US" sz="2800" dirty="0" smtClean="0"/>
              <a:t>	Summer – 0.3</a:t>
            </a:r>
          </a:p>
          <a:p>
            <a:r>
              <a:rPr lang="en-US" sz="2800" dirty="0" smtClean="0"/>
              <a:t>	Winter – 0.27</a:t>
            </a:r>
          </a:p>
          <a:p>
            <a:endParaRPr lang="en-US" sz="2800" dirty="0" smtClean="0"/>
          </a:p>
          <a:p>
            <a:r>
              <a:rPr lang="en-US" sz="2800" dirty="0" smtClean="0"/>
              <a:t>SHG – 0.28</a:t>
            </a:r>
          </a:p>
          <a:p>
            <a:endParaRPr lang="en-US" sz="2800" dirty="0" smtClean="0"/>
          </a:p>
          <a:p>
            <a:r>
              <a:rPr lang="en-US" sz="2800" dirty="0" smtClean="0"/>
              <a:t>UV Transmittance – 16%</a:t>
            </a:r>
          </a:p>
          <a:p>
            <a:endParaRPr lang="en-US" sz="2800" dirty="0" smtClean="0"/>
          </a:p>
        </p:txBody>
      </p:sp>
      <p:pic>
        <p:nvPicPr>
          <p:cNvPr id="14" name="Content Placeholder 13" descr="HOSPITAL_NIGHT_round_02-crop.jpg"/>
          <p:cNvPicPr>
            <a:picLocks noGrp="1"/>
          </p:cNvPicPr>
          <p:nvPr>
            <p:ph idx="1"/>
          </p:nvPr>
        </p:nvPicPr>
        <p:blipFill>
          <a:blip r:embed="rId3" cstate="print"/>
          <a:srcRect t="3276" r="39263" b="35135"/>
          <a:stretch>
            <a:fillRect/>
          </a:stretch>
        </p:blipFill>
        <p:spPr bwMode="auto">
          <a:xfrm>
            <a:off x="19050000" y="990600"/>
            <a:ext cx="7772400" cy="488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010400" cy="1676400"/>
          </a:xfrm>
        </p:spPr>
        <p:txBody>
          <a:bodyPr>
            <a:noAutofit/>
          </a:bodyPr>
          <a:lstStyle/>
          <a:p>
            <a:pPr algn="l"/>
            <a:r>
              <a:rPr lang="en-US" sz="2500" dirty="0" smtClean="0">
                <a:latin typeface="Tekton Pro" pitchFamily="34" charset="0"/>
              </a:rPr>
              <a:t>University Medical Center of Princeton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David Bodnar </a:t>
            </a:r>
            <a:br>
              <a:rPr lang="en-US" sz="2500" dirty="0" smtClean="0">
                <a:latin typeface="Tekton Pro" pitchFamily="34" charset="0"/>
              </a:rPr>
            </a:br>
            <a:r>
              <a:rPr lang="en-US" sz="2500" dirty="0" smtClean="0">
                <a:latin typeface="Tekton Pro" pitchFamily="34" charset="0"/>
              </a:rPr>
              <a:t>Construction Management</a:t>
            </a:r>
            <a:endParaRPr lang="en-US" sz="2500" dirty="0">
              <a:latin typeface="Tekton Pro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87354"/>
            <a:ext cx="4114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Introduction &amp; Outline</a:t>
            </a:r>
          </a:p>
          <a:p>
            <a:endParaRPr lang="en-US" dirty="0" smtClean="0"/>
          </a:p>
          <a:p>
            <a:r>
              <a:rPr lang="en-US" dirty="0" smtClean="0"/>
              <a:t>Project Background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FFC000"/>
                </a:solidFill>
              </a:rPr>
              <a:t>Efficient Curtain Wall</a:t>
            </a:r>
          </a:p>
          <a:p>
            <a:endParaRPr lang="en-US" dirty="0" smtClean="0"/>
          </a:p>
          <a:p>
            <a:r>
              <a:rPr lang="en-US" dirty="0" smtClean="0"/>
              <a:t>Greywater System</a:t>
            </a:r>
          </a:p>
          <a:p>
            <a:endParaRPr lang="en-US" dirty="0" smtClean="0"/>
          </a:p>
          <a:p>
            <a:r>
              <a:rPr lang="en-US" dirty="0" smtClean="0"/>
              <a:t>Pre – Cast Foundation Wall</a:t>
            </a:r>
          </a:p>
          <a:p>
            <a:endParaRPr lang="en-US" dirty="0" smtClean="0"/>
          </a:p>
          <a:p>
            <a:r>
              <a:rPr lang="en-US" dirty="0" smtClean="0"/>
              <a:t>Green Roof</a:t>
            </a:r>
          </a:p>
          <a:p>
            <a:endParaRPr lang="en-US" dirty="0" smtClean="0"/>
          </a:p>
          <a:p>
            <a:r>
              <a:rPr lang="en-US" dirty="0" smtClean="0"/>
              <a:t>Remarks &amp; Acknowledgements</a:t>
            </a:r>
          </a:p>
          <a:p>
            <a:endParaRPr lang="en-US" dirty="0" smtClean="0"/>
          </a:p>
          <a:p>
            <a:r>
              <a:rPr lang="en-US" dirty="0" smtClean="0"/>
              <a:t>Questions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600" y="11430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Proposed Windows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2600" y="2286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Efficient Curtain Wall</a:t>
            </a:r>
            <a:endParaRPr lang="en-US" sz="4800" dirty="0"/>
          </a:p>
        </p:txBody>
      </p:sp>
      <p:sp>
        <p:nvSpPr>
          <p:cNvPr id="12" name="TextBox 11"/>
          <p:cNvSpPr txBox="1"/>
          <p:nvPr/>
        </p:nvSpPr>
        <p:spPr>
          <a:xfrm>
            <a:off x="9525000" y="2025908"/>
            <a:ext cx="441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Common 1” double pane window</a:t>
            </a:r>
          </a:p>
          <a:p>
            <a:endParaRPr lang="en-US" sz="2800" dirty="0" smtClean="0"/>
          </a:p>
          <a:p>
            <a:r>
              <a:rPr lang="en-US" sz="2800" dirty="0" smtClean="0"/>
              <a:t>U – Value</a:t>
            </a:r>
          </a:p>
          <a:p>
            <a:r>
              <a:rPr lang="en-US" sz="2800" dirty="0" smtClean="0"/>
              <a:t>	Summer – 0.15</a:t>
            </a:r>
          </a:p>
          <a:p>
            <a:r>
              <a:rPr lang="en-US" sz="2800" dirty="0" smtClean="0"/>
              <a:t>	Winter – 0.16</a:t>
            </a:r>
          </a:p>
          <a:p>
            <a:endParaRPr lang="en-US" sz="2800" dirty="0" smtClean="0"/>
          </a:p>
          <a:p>
            <a:r>
              <a:rPr lang="en-US" sz="2800" dirty="0" smtClean="0"/>
              <a:t>SHG – 0.49</a:t>
            </a:r>
          </a:p>
          <a:p>
            <a:endParaRPr lang="en-US" sz="2800" dirty="0" smtClean="0"/>
          </a:p>
          <a:p>
            <a:r>
              <a:rPr lang="en-US" sz="2800" dirty="0" smtClean="0"/>
              <a:t>UV Transmittance – 1%</a:t>
            </a:r>
          </a:p>
          <a:p>
            <a:endParaRPr lang="en-US" sz="2800" dirty="0" smtClean="0"/>
          </a:p>
        </p:txBody>
      </p:sp>
      <p:pic>
        <p:nvPicPr>
          <p:cNvPr id="14" name="Content Placeholder 13" descr="HOSPITAL_NIGHT_round_02-crop.jpg"/>
          <p:cNvPicPr>
            <a:picLocks noGrp="1"/>
          </p:cNvPicPr>
          <p:nvPr>
            <p:ph idx="1"/>
          </p:nvPr>
        </p:nvPicPr>
        <p:blipFill>
          <a:blip r:embed="rId2" cstate="print"/>
          <a:srcRect t="3276" r="39263" b="35135"/>
          <a:stretch>
            <a:fillRect/>
          </a:stretch>
        </p:blipFill>
        <p:spPr bwMode="auto">
          <a:xfrm>
            <a:off x="19050000" y="990600"/>
            <a:ext cx="7772400" cy="488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logo_serious_material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639800" y="2895600"/>
            <a:ext cx="3905250" cy="208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4186</TotalTime>
  <Words>1220</Words>
  <Application>Microsoft Office PowerPoint</Application>
  <PresentationFormat>Custom</PresentationFormat>
  <Paragraphs>620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  <vt:lpstr>University Medical Center of Princeton David Bodnar  Construction Management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Coppin State University</dc:title>
  <dc:creator>Corie Ambler</dc:creator>
  <cp:lastModifiedBy>djb5038</cp:lastModifiedBy>
  <cp:revision>164</cp:revision>
  <dcterms:created xsi:type="dcterms:W3CDTF">2006-11-29T18:17:25Z</dcterms:created>
  <dcterms:modified xsi:type="dcterms:W3CDTF">2010-04-12T23:39:52Z</dcterms:modified>
</cp:coreProperties>
</file>