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handoutMasterIdLst>
    <p:handoutMasterId r:id="rId29"/>
  </p:handoutMasterIdLst>
  <p:sldIdLst>
    <p:sldId id="301" r:id="rId2"/>
    <p:sldId id="302" r:id="rId3"/>
    <p:sldId id="328" r:id="rId4"/>
    <p:sldId id="303" r:id="rId5"/>
    <p:sldId id="306" r:id="rId6"/>
    <p:sldId id="307" r:id="rId7"/>
    <p:sldId id="308" r:id="rId8"/>
    <p:sldId id="309" r:id="rId9"/>
    <p:sldId id="310" r:id="rId10"/>
    <p:sldId id="304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05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E83"/>
    <a:srgbClr val="FF0000"/>
    <a:srgbClr val="3E6EDA"/>
    <a:srgbClr val="7598E5"/>
    <a:srgbClr val="5883DF"/>
    <a:srgbClr val="8FABE9"/>
    <a:srgbClr val="DFE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7" autoAdjust="0"/>
    <p:restoredTop sz="99630" autoAdjust="0"/>
  </p:normalViewPr>
  <p:slideViewPr>
    <p:cSldViewPr>
      <p:cViewPr>
        <p:scale>
          <a:sx n="50" d="100"/>
          <a:sy n="50" d="100"/>
        </p:scale>
        <p:origin x="-30" y="-94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8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17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25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51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51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571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911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13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229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662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5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5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3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93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739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20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63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20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578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537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6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63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6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5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HEAT RECOVERY WHEEL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36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0" y="2588803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EXISTING ENTHALPY WHEEL TRANSFERS LATENT AND SENSIBLE HEAT BETWEEN EXHAUST AND SUPPLY AIR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t="41860" r="20051" b="34883"/>
          <a:stretch/>
        </p:blipFill>
        <p:spPr bwMode="auto">
          <a:xfrm>
            <a:off x="18840450" y="1524000"/>
            <a:ext cx="8063820" cy="324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5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HEAT RECOVERY WHEEL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36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0" y="2588803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EXISTING ENTHALPY WHEEL TRANSFERS LATENT AND SENSIBLE HEAT BETWEEN EXHAUST AND SUPPLY AIR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0" y="38787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ADDITION OF SENSIBLE WHEEL ELIMINATES NEED FOR HEATING COIL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43953" r="19721" b="33721"/>
          <a:stretch/>
        </p:blipFill>
        <p:spPr bwMode="auto">
          <a:xfrm>
            <a:off x="18859500" y="1562100"/>
            <a:ext cx="7962900" cy="324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5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HEAT RECOVERY WHEEL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36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43953" r="19721" b="33721"/>
          <a:stretch/>
        </p:blipFill>
        <p:spPr bwMode="auto">
          <a:xfrm>
            <a:off x="18859500" y="1562100"/>
            <a:ext cx="7962900" cy="324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33023" r="24750" b="46977"/>
          <a:stretch/>
        </p:blipFill>
        <p:spPr bwMode="auto">
          <a:xfrm>
            <a:off x="9906000" y="2375328"/>
            <a:ext cx="8153400" cy="3371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5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HEAT RECOVERY WHEEL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36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43953" r="19721" b="33721"/>
          <a:stretch/>
        </p:blipFill>
        <p:spPr bwMode="auto">
          <a:xfrm>
            <a:off x="18859500" y="1562100"/>
            <a:ext cx="7962900" cy="324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6600" y="2719981"/>
            <a:ext cx="56638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FIRST COST:  + $400,000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ENERGY SAVINGS:  $45,000/YEAR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SIMPLE PAYBACK PERIOD:  8-9 YEARS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6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49" y="2239214"/>
            <a:ext cx="8574967" cy="370438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36310" r="21671" b="32295"/>
          <a:stretch/>
        </p:blipFill>
        <p:spPr bwMode="auto">
          <a:xfrm>
            <a:off x="18840448" y="689991"/>
            <a:ext cx="5467351" cy="31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255" r="28749" b="41163"/>
          <a:stretch/>
        </p:blipFill>
        <p:spPr bwMode="auto">
          <a:xfrm>
            <a:off x="21474749" y="3902038"/>
            <a:ext cx="5423851" cy="20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6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3023" r="16750" b="58838"/>
          <a:stretch/>
        </p:blipFill>
        <p:spPr bwMode="auto">
          <a:xfrm>
            <a:off x="18897600" y="805246"/>
            <a:ext cx="7582934" cy="216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74806" r="17250" b="12403"/>
          <a:stretch/>
        </p:blipFill>
        <p:spPr bwMode="auto">
          <a:xfrm>
            <a:off x="19410898" y="4343400"/>
            <a:ext cx="7487702" cy="161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58500" y="2739031"/>
            <a:ext cx="6019800" cy="202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FIRST COST:  +207,200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ENERGY SAVINGS:  $75,000/YEAR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SIMPLE PAYBACK PERIOD:  3-5 YEARS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TRADITIONAL VAV SYSTEM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48566" r="36250" b="28085"/>
          <a:stretch/>
        </p:blipFill>
        <p:spPr bwMode="auto">
          <a:xfrm>
            <a:off x="20269200" y="1219201"/>
            <a:ext cx="5215178" cy="43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20400" y="264997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POOR ENERGY USE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POOR USE OF PLENUM SPACE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UNKNOWN VENTILATION PERFORMANCE 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TRADITIONAL VAV SYSTEM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63256" r="23500" b="24741"/>
          <a:stretch/>
        </p:blipFill>
        <p:spPr bwMode="auto">
          <a:xfrm>
            <a:off x="11389276" y="4465922"/>
            <a:ext cx="6441524" cy="149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24924" r="23501" b="60000"/>
          <a:stretch/>
        </p:blipFill>
        <p:spPr bwMode="auto">
          <a:xfrm>
            <a:off x="10134600" y="2262187"/>
            <a:ext cx="5824054" cy="171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19328" r="11500" b="13721"/>
          <a:stretch/>
        </p:blipFill>
        <p:spPr bwMode="auto">
          <a:xfrm>
            <a:off x="19471227" y="304800"/>
            <a:ext cx="681777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DEPTH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TRADITIONAL VAV SYSTEM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SENSIBLE WHEEL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CHILLED BEAMS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VAV SYSTEM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53650" y="2274709"/>
            <a:ext cx="73723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FIRST COST:  COMPARABLE TO EXISTING SYSTEM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ENERGY COST INCREASE:  $200,000/YEAR</a:t>
            </a:r>
          </a:p>
          <a:p>
            <a:pPr>
              <a:lnSpc>
                <a:spcPct val="200000"/>
              </a:lnSpc>
            </a:pP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POOR INDOOR AIR QUALITY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INCREASED MECHANICAL SPACE</a:t>
            </a:r>
          </a:p>
          <a:p>
            <a:pPr>
              <a:lnSpc>
                <a:spcPct val="200000"/>
              </a:lnSpc>
            </a:pP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14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39883" r="27749" b="38664"/>
          <a:stretch/>
        </p:blipFill>
        <p:spPr bwMode="auto">
          <a:xfrm>
            <a:off x="10504232" y="2418624"/>
            <a:ext cx="6271135" cy="32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5621000" y="1524000"/>
            <a:ext cx="1158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6019800"/>
            <a:ext cx="2529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726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9829800" y="1600200"/>
            <a:ext cx="7772400" cy="43480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91" t="33436" r="2935"/>
          <a:stretch/>
        </p:blipFill>
        <p:spPr>
          <a:xfrm>
            <a:off x="2057400" y="2819400"/>
            <a:ext cx="6076287" cy="36258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3176016" y="914400"/>
            <a:ext cx="1655509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6400" y="990600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/>
          <a:stretch/>
        </p:blipFill>
        <p:spPr>
          <a:xfrm>
            <a:off x="19731110" y="381000"/>
            <a:ext cx="5262490" cy="45910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19659600" y="0"/>
            <a:ext cx="0" cy="36189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3618932"/>
            <a:ext cx="0" cy="32390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2414016" cy="31943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508642" cy="243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6" name="Straight Connector 35"/>
          <p:cNvCxnSpPr/>
          <p:nvPr/>
        </p:nvCxnSpPr>
        <p:spPr>
          <a:xfrm>
            <a:off x="7315200" y="381000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0016" y="3637982"/>
            <a:ext cx="170078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91700" y="4026140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640300" y="1543334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269200" y="5348125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  <a:latin typeface="Felix Titling" pitchFamily="82" charset="0"/>
              </a:rPr>
              <a:t>DALE E. HOUCK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Felix Titling" pitchFamily="82" charset="0"/>
              </a:rPr>
              <a:t>MECHANICAL OPTION</a:t>
            </a:r>
            <a:endParaRPr lang="en-US" sz="32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5069800" y="990600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2752867"/>
            <a:ext cx="502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14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17737" r="2826" b="22454"/>
          <a:stretch/>
        </p:blipFill>
        <p:spPr>
          <a:xfrm>
            <a:off x="18516600" y="1524000"/>
            <a:ext cx="8496301" cy="417336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32791" r="19749" b="43139"/>
          <a:stretch/>
        </p:blipFill>
        <p:spPr bwMode="auto">
          <a:xfrm>
            <a:off x="10307107" y="2595562"/>
            <a:ext cx="7066493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14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14859" b="26111"/>
          <a:stretch/>
        </p:blipFill>
        <p:spPr>
          <a:xfrm>
            <a:off x="18597283" y="1343411"/>
            <a:ext cx="8529917" cy="424672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22325" r="14125" b="6977"/>
          <a:stretch/>
        </p:blipFill>
        <p:spPr bwMode="auto">
          <a:xfrm>
            <a:off x="11506200" y="2286000"/>
            <a:ext cx="5010150" cy="36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52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8840450" y="951131"/>
            <a:ext cx="7970781" cy="445906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5582" r="21671" b="37907"/>
          <a:stretch/>
        </p:blipFill>
        <p:spPr bwMode="auto">
          <a:xfrm>
            <a:off x="10668000" y="2410956"/>
            <a:ext cx="6781800" cy="340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52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5582" r="21671" b="37907"/>
          <a:stretch/>
        </p:blipFill>
        <p:spPr bwMode="auto">
          <a:xfrm>
            <a:off x="10668000" y="2410956"/>
            <a:ext cx="6781800" cy="340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0348" r="29250" b="34883"/>
          <a:stretch/>
        </p:blipFill>
        <p:spPr bwMode="auto">
          <a:xfrm>
            <a:off x="19735800" y="689011"/>
            <a:ext cx="6629400" cy="5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5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52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0348" r="29250" b="35261"/>
          <a:stretch/>
        </p:blipFill>
        <p:spPr bwMode="auto">
          <a:xfrm>
            <a:off x="19735800" y="689011"/>
            <a:ext cx="6629400" cy="560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0" y="25146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900 SF 10 KW SOLAR ARRAY: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INITIAL COST:  $90,000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ENERGY SAVINGS:  $1,066/YEAR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SIMPLE PAYBACK PERIOD:  90 YEARS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7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PROJECT BREADTH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600" y="10169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RAINWATER COLLECTION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44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LIGHT SHELVES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SOLAR PANELS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RAINWATER REUSE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3605" r="30875" b="33605"/>
          <a:stretch/>
        </p:blipFill>
        <p:spPr bwMode="auto">
          <a:xfrm>
            <a:off x="19583400" y="695041"/>
            <a:ext cx="6705600" cy="581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0" y="2480283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11,000 SF ROOF AREA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FIRST COST: $437,500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UTILITY SAVINGS:  $2,750/YEAR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SIMPLE PAYBACK PERIOD:  160 YEARS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6916400" y="1524000"/>
            <a:ext cx="10287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148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8821400" y="1013011"/>
            <a:ext cx="7996378" cy="44733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868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2140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34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CONCLUSIONS</a:t>
            </a:r>
            <a:endParaRPr lang="en-US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Felix Titling" pitchFamily="8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986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82200" y="1297662"/>
            <a:ext cx="807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HEAT RECOVERY WHEELS</a:t>
            </a:r>
          </a:p>
          <a:p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GOOD OPTION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CHILLED BEAMS</a:t>
            </a:r>
          </a:p>
          <a:p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UNCERTAINTY OF LATENT LOADS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VAV SYSTEM</a:t>
            </a:r>
          </a:p>
          <a:p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OUTPERFORMED IN INITIAL AND ANNUAL COST</a:t>
            </a:r>
          </a:p>
          <a:p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LIGHT SHELVES</a:t>
            </a:r>
          </a:p>
          <a:p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SUBJECT TO PLENUM SPACE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SOLAR PANELS</a:t>
            </a:r>
          </a:p>
          <a:p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NOT ECONOMICALLY VIABLE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RAINWATER COLLECTION</a:t>
            </a:r>
          </a:p>
          <a:p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NOT ECONOMICALLY VIABLE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5621000" y="1524000"/>
            <a:ext cx="1158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6019800"/>
            <a:ext cx="2529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726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9829800" y="1600200"/>
            <a:ext cx="7772400" cy="43480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91" t="33436" r="2935"/>
          <a:stretch/>
        </p:blipFill>
        <p:spPr>
          <a:xfrm>
            <a:off x="2057400" y="2819400"/>
            <a:ext cx="6076287" cy="36258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3176016" y="914400"/>
            <a:ext cx="1655509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6400" y="990600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/>
          <a:stretch/>
        </p:blipFill>
        <p:spPr>
          <a:xfrm>
            <a:off x="19731110" y="381000"/>
            <a:ext cx="5262490" cy="45910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19659600" y="0"/>
            <a:ext cx="0" cy="36189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3618932"/>
            <a:ext cx="0" cy="32390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2414016" cy="31943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508642" cy="243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6" name="Straight Connector 35"/>
          <p:cNvCxnSpPr/>
          <p:nvPr/>
        </p:nvCxnSpPr>
        <p:spPr>
          <a:xfrm>
            <a:off x="7315200" y="381000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0016" y="3637982"/>
            <a:ext cx="170078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91700" y="4026140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640300" y="1543334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326350" y="5329075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  <a:latin typeface="Felix Titling" pitchFamily="82" charset="0"/>
              </a:rPr>
              <a:t>QUESTIONS?</a:t>
            </a:r>
            <a:endParaRPr lang="en-US" sz="32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5069800" y="990600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2752867"/>
            <a:ext cx="502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5621000" y="1524000"/>
            <a:ext cx="1158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6019800"/>
            <a:ext cx="2529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726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91" t="33436" r="2935"/>
          <a:stretch/>
        </p:blipFill>
        <p:spPr>
          <a:xfrm>
            <a:off x="2057400" y="2819400"/>
            <a:ext cx="6076287" cy="36258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3176016" y="914400"/>
            <a:ext cx="1655509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6400" y="990600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/>
          <a:stretch/>
        </p:blipFill>
        <p:spPr>
          <a:xfrm>
            <a:off x="19731110" y="381000"/>
            <a:ext cx="5262490" cy="45910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19659600" y="0"/>
            <a:ext cx="0" cy="36189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3618932"/>
            <a:ext cx="0" cy="32390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2414016" cy="31943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508642" cy="243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6" name="Straight Connector 35"/>
          <p:cNvCxnSpPr/>
          <p:nvPr/>
        </p:nvCxnSpPr>
        <p:spPr>
          <a:xfrm>
            <a:off x="7315200" y="381000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0016" y="3637982"/>
            <a:ext cx="170078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91700" y="4026140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640300" y="1543334"/>
            <a:ext cx="0" cy="2419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269200" y="5348125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  <a:latin typeface="Felix Titling" pitchFamily="82" charset="0"/>
              </a:rPr>
              <a:t>DALE E. HOUCK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Felix Titling" pitchFamily="82" charset="0"/>
              </a:rPr>
              <a:t>MECHANICAL OPTION</a:t>
            </a:r>
            <a:endParaRPr lang="en-US" sz="32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5069800" y="990600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2752867"/>
            <a:ext cx="502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201400" y="1978152"/>
            <a:ext cx="541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PROJECT SUMMARY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DEPTH STUDIES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SUSTAINABILITY BREADTH STUDIES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535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15316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0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0400" y="10169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PROJECT SUMMARY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PROJECT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SUMMARY</a:t>
            </a:r>
            <a:endParaRPr lang="en-US" b="1" dirty="0" smtClean="0">
              <a:solidFill>
                <a:schemeClr val="bg1"/>
              </a:solidFill>
              <a:latin typeface="Felix Titling" pitchFamily="8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</a:t>
            </a: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249400" y="2313325"/>
            <a:ext cx="403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Felix Titling" pitchFamily="82" charset="0"/>
              </a:rPr>
              <a:t>OWNER</a:t>
            </a:r>
          </a:p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Felix Titling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Felix Titling" pitchFamily="82" charset="0"/>
              </a:rPr>
              <a:t>ARCHITECTS AND ENGINEERS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Felix Titling" pitchFamily="82" charset="0"/>
            </a:endParaRPr>
          </a:p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Felix Titling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Felix Titling" pitchFamily="82" charset="0"/>
              </a:rPr>
              <a:t>CONSTRUCTION MANAGER</a:t>
            </a:r>
          </a:p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Felix Titling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Felix Titling" pitchFamily="82" charset="0"/>
              </a:rPr>
              <a:t>SITE/CIVIL ENGINEER</a:t>
            </a:r>
          </a:p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Felix Titling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Felix Titling" pitchFamily="82" charset="0"/>
              </a:rPr>
              <a:t>LANDSCAPE ARCHITECT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4173200" y="514066"/>
            <a:ext cx="0" cy="60835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48800" y="236220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THE UNIVERSITY OF SCRANTON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Felix Titling" pitchFamily="82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EINHORN YAFFEE PRESCOTT 	A&amp;E, P.C.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Felix Titling" pitchFamily="82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QUANDEL ENTERPRISES, INC.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Felix Titling" pitchFamily="82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CECO ASSOC, INC.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Felix Titling" pitchFamily="82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M.L. BAIRD &amp; CO.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7602200" y="0"/>
            <a:ext cx="0" cy="2038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659600" y="1000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elix Titling" pitchFamily="82" charset="0"/>
              </a:rPr>
              <a:t>PROGRAM</a:t>
            </a:r>
            <a:endParaRPr lang="en-US" sz="28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354800" y="1828800"/>
            <a:ext cx="7467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latin typeface="Felix Titling" pitchFamily="82" charset="0"/>
              </a:rPr>
              <a:t>150,000 SF NEW CONSTRUCTION</a:t>
            </a:r>
          </a:p>
          <a:p>
            <a:r>
              <a:rPr lang="en-US" b="1" spc="300" dirty="0" smtClean="0">
                <a:solidFill>
                  <a:schemeClr val="bg1"/>
                </a:solidFill>
                <a:latin typeface="Felix Titling" pitchFamily="82" charset="0"/>
              </a:rPr>
              <a:t>50,000 SF RENOVATIONS</a:t>
            </a:r>
          </a:p>
          <a:p>
            <a:endParaRPr lang="en-US" b="1" spc="300" dirty="0" smtClean="0">
              <a:solidFill>
                <a:schemeClr val="bg1"/>
              </a:solidFill>
              <a:latin typeface="Felix Titling" pitchFamily="82" charset="0"/>
            </a:endParaRPr>
          </a:p>
          <a:p>
            <a:r>
              <a:rPr lang="en-US" b="1" spc="300" dirty="0" smtClean="0">
                <a:solidFill>
                  <a:schemeClr val="bg1"/>
                </a:solidFill>
                <a:latin typeface="Felix Titling" pitchFamily="82" charset="0"/>
              </a:rPr>
              <a:t>4 FULL FLOORS, PARTIAL GROUND FLOOR</a:t>
            </a:r>
          </a:p>
          <a:p>
            <a:endParaRPr lang="en-US" b="1" spc="300" dirty="0" smtClean="0">
              <a:solidFill>
                <a:schemeClr val="bg1"/>
              </a:solidFill>
              <a:latin typeface="Felix Titling" pitchFamily="82" charset="0"/>
            </a:endParaRPr>
          </a:p>
          <a:p>
            <a:r>
              <a:rPr lang="en-US" b="1" spc="300" dirty="0" smtClean="0">
                <a:solidFill>
                  <a:schemeClr val="bg1"/>
                </a:solidFill>
                <a:latin typeface="Felix Titling" pitchFamily="82" charset="0"/>
              </a:rPr>
              <a:t>CONSTRUCTION: MAY 2009 – FALL 2011</a:t>
            </a:r>
          </a:p>
          <a:p>
            <a:endParaRPr lang="en-US" b="1" spc="300" dirty="0" smtClean="0">
              <a:solidFill>
                <a:schemeClr val="bg1"/>
              </a:solidFill>
              <a:latin typeface="Felix Titling" pitchFamily="82" charset="0"/>
            </a:endParaRPr>
          </a:p>
          <a:p>
            <a:r>
              <a:rPr lang="en-US" b="1" spc="300" dirty="0" smtClean="0">
                <a:solidFill>
                  <a:schemeClr val="bg1"/>
                </a:solidFill>
                <a:latin typeface="Felix Titling" pitchFamily="82" charset="0"/>
              </a:rPr>
              <a:t>$73 MILLION GMP CONTRACT</a:t>
            </a:r>
          </a:p>
          <a:p>
            <a:endParaRPr lang="en-US" b="1" spc="300" dirty="0" smtClean="0">
              <a:solidFill>
                <a:schemeClr val="bg1"/>
              </a:solidFill>
              <a:latin typeface="Felix Titling" pitchFamily="82" charset="0"/>
            </a:endParaRPr>
          </a:p>
          <a:p>
            <a:r>
              <a:rPr lang="en-US" b="1" spc="300" dirty="0" smtClean="0">
                <a:solidFill>
                  <a:schemeClr val="bg1"/>
                </a:solidFill>
                <a:latin typeface="Felix Titling" pitchFamily="82" charset="0"/>
              </a:rPr>
              <a:t>DEPARTMENTS OF BIOLOGY, CHEMISTRY, COMPUTING SCIENCES, PHYSICS, ELECTRICAL ENGINEERING, AND MATHEMATICS</a:t>
            </a:r>
            <a:endParaRPr lang="en-US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607" y="133469"/>
            <a:ext cx="4329793" cy="163830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26822400" y="1016913"/>
            <a:ext cx="0" cy="43170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8610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369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0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  <a:endParaRPr lang="en-US" sz="36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3200" y="10169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PROJECT SUMMARY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173200" y="457200"/>
            <a:ext cx="0" cy="10673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5580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2200" y="1600200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u="sng" dirty="0" smtClean="0">
                <a:solidFill>
                  <a:schemeClr val="bg1"/>
                </a:solidFill>
                <a:latin typeface="Felix Titling" pitchFamily="82" charset="0"/>
              </a:rPr>
              <a:t>Architecture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Designed according to principles of project kaleidoscope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Encourages interdisciplinary collaboration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Modern design of new construction seamlessly integrates with renovation of existing structure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1828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PROJECT SUMMARY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EXISTING </a:t>
            </a: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CONDITIONS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9431000" y="1184999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DESIGNED FOR LEED SILVER CERTIFICATION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STONE FAÇADE SUPPLIED BY LOCAL QUARRY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RECYCLED MATERIALS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CONSTRUCTION WASTE MANAGEMENT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EFFICIENT LIGHTING AND MECHANICAL SYSTEMS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EFFICIENT WATER FIXTURES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15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369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0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01200" y="3048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  <a:endParaRPr lang="en-US" sz="30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6200" y="10169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AIR SIDE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173200" y="457200"/>
            <a:ext cx="0" cy="10673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5580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400" y="1828800"/>
            <a:ext cx="4038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AIRSIDE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WATERSIDE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</a:t>
            </a: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2326" r="12250" b="22715"/>
          <a:stretch/>
        </p:blipFill>
        <p:spPr bwMode="auto">
          <a:xfrm>
            <a:off x="19469100" y="543112"/>
            <a:ext cx="6743700" cy="54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28294" r="15751" b="43294"/>
          <a:stretch/>
        </p:blipFill>
        <p:spPr bwMode="auto">
          <a:xfrm>
            <a:off x="9810750" y="2262187"/>
            <a:ext cx="7998328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15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369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906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01200" y="3048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  <a:endParaRPr lang="en-US" sz="30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173200" y="457200"/>
            <a:ext cx="0" cy="10673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5580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30698" r="24250" b="30232"/>
          <a:stretch/>
        </p:blipFill>
        <p:spPr bwMode="auto">
          <a:xfrm>
            <a:off x="19583400" y="590851"/>
            <a:ext cx="6172200" cy="54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25100" y="2219324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AIR HANDLING UNITS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Felix Titling" pitchFamily="82" charset="0"/>
              </a:rPr>
              <a:t>VARIABLE AIR VOLUME SUPPLY FANS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ENTHALPY WHEELS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VARIABLE FREQUENCY DRIVE FANS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06200" y="10169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AIR SIDE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1828800"/>
            <a:ext cx="4038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AIRSIDE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WATERSIDE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</a:t>
            </a: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753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15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369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906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01200" y="3048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  <a:endParaRPr lang="en-US" sz="30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173200" y="457200"/>
            <a:ext cx="0" cy="10673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5580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1506200" y="10169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WATER SIDE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1828800"/>
            <a:ext cx="4038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AIRSIDE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WATERSIDE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</a:t>
            </a: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536" r="18000" b="39535"/>
          <a:stretch/>
        </p:blipFill>
        <p:spPr bwMode="auto">
          <a:xfrm>
            <a:off x="18878550" y="990600"/>
            <a:ext cx="79438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21743" r="13000" b="57674"/>
          <a:stretch/>
        </p:blipFill>
        <p:spPr bwMode="auto">
          <a:xfrm>
            <a:off x="10363200" y="2262187"/>
            <a:ext cx="6867526" cy="19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74061" r="15101" b="10000"/>
          <a:stretch/>
        </p:blipFill>
        <p:spPr bwMode="auto">
          <a:xfrm>
            <a:off x="10363200" y="4724400"/>
            <a:ext cx="6834188" cy="162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0668000" y="1524000"/>
            <a:ext cx="1615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6019800"/>
            <a:ext cx="2369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2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300" dirty="0" smtClean="0">
                <a:solidFill>
                  <a:schemeClr val="bg1"/>
                </a:solidFill>
                <a:latin typeface="Felix Titling" pitchFamily="82" charset="0"/>
              </a:rPr>
              <a:t>UNIFIED SCIENCE CENTER</a:t>
            </a:r>
            <a:endParaRPr lang="en-US" sz="4600" b="1" spc="3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" y="914400"/>
            <a:ext cx="14097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990601"/>
            <a:ext cx="906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THE UNIVERSITY OF SCRANTON	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Felix Titling" pitchFamily="82" charset="0"/>
              </a:rPr>
              <a:t>      SCRANTON, PA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Felix Titling" pitchFamily="8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25000" y="190500"/>
            <a:ext cx="0" cy="2071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00600" y="1555794"/>
            <a:ext cx="0" cy="4845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840450" y="552509"/>
            <a:ext cx="0" cy="36417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01200" y="3048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Felix Titling" pitchFamily="82" charset="0"/>
              </a:rPr>
              <a:t>EXISTING CONDITIONS</a:t>
            </a:r>
            <a:endParaRPr lang="en-US" sz="3000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05" y="1600200"/>
            <a:ext cx="3297395" cy="43632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3" name="Straight Connector 32"/>
          <p:cNvCxnSpPr/>
          <p:nvPr/>
        </p:nvCxnSpPr>
        <p:spPr>
          <a:xfrm>
            <a:off x="8229600" y="4582656"/>
            <a:ext cx="0" cy="2014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524000"/>
            <a:ext cx="6515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173200" y="457200"/>
            <a:ext cx="0" cy="10673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22400" y="1016913"/>
            <a:ext cx="0" cy="5580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0629" r="219" b="-137"/>
          <a:stretch/>
        </p:blipFill>
        <p:spPr>
          <a:xfrm>
            <a:off x="14223395" y="190500"/>
            <a:ext cx="3302605" cy="18475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1506200" y="10169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WATER SIDE</a:t>
            </a:r>
            <a:endParaRPr lang="en-US" b="1" dirty="0">
              <a:solidFill>
                <a:schemeClr val="bg1"/>
              </a:solidFill>
              <a:latin typeface="Felix Titling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1828800"/>
            <a:ext cx="4038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EXISTING CONDITIONS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Felix Titling" pitchFamily="82" charset="0"/>
              </a:rPr>
              <a:t>AIRSIDE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elix Titling" pitchFamily="82" charset="0"/>
              </a:rPr>
              <a:t>WATERSIDE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DEPTH </a:t>
            </a: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BREADTH WORK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Felix Titling" pitchFamily="82" charset="0"/>
              </a:rPr>
              <a:t>CONCLUSIONS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37072" r="17250" b="23858"/>
          <a:stretch/>
        </p:blipFill>
        <p:spPr bwMode="auto">
          <a:xfrm>
            <a:off x="18840450" y="1230630"/>
            <a:ext cx="7981950" cy="47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53373" r="16249" b="33953"/>
          <a:stretch/>
        </p:blipFill>
        <p:spPr bwMode="auto">
          <a:xfrm>
            <a:off x="9524999" y="3016685"/>
            <a:ext cx="8352167" cy="163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5322</TotalTime>
  <Words>682</Words>
  <Application>Microsoft Office PowerPoint</Application>
  <PresentationFormat>Custom</PresentationFormat>
  <Paragraphs>362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Dale</cp:lastModifiedBy>
  <cp:revision>168</cp:revision>
  <dcterms:created xsi:type="dcterms:W3CDTF">2006-11-29T18:17:25Z</dcterms:created>
  <dcterms:modified xsi:type="dcterms:W3CDTF">2011-04-12T15:14:57Z</dcterms:modified>
</cp:coreProperties>
</file>