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handoutMasterIdLst>
    <p:handoutMasterId r:id="rId40"/>
  </p:handoutMasterIdLst>
  <p:sldIdLst>
    <p:sldId id="304" r:id="rId2"/>
    <p:sldId id="305" r:id="rId3"/>
    <p:sldId id="335" r:id="rId4"/>
    <p:sldId id="352" r:id="rId5"/>
    <p:sldId id="307" r:id="rId6"/>
    <p:sldId id="314" r:id="rId7"/>
    <p:sldId id="318" r:id="rId8"/>
    <p:sldId id="321" r:id="rId9"/>
    <p:sldId id="322" r:id="rId10"/>
    <p:sldId id="319" r:id="rId11"/>
    <p:sldId id="308" r:id="rId12"/>
    <p:sldId id="316" r:id="rId13"/>
    <p:sldId id="315" r:id="rId14"/>
    <p:sldId id="309" r:id="rId15"/>
    <p:sldId id="310" r:id="rId16"/>
    <p:sldId id="350" r:id="rId17"/>
    <p:sldId id="311" r:id="rId18"/>
    <p:sldId id="336" r:id="rId19"/>
    <p:sldId id="334" r:id="rId20"/>
    <p:sldId id="312" r:id="rId21"/>
    <p:sldId id="328" r:id="rId22"/>
    <p:sldId id="329" r:id="rId23"/>
    <p:sldId id="326" r:id="rId24"/>
    <p:sldId id="313" r:id="rId25"/>
    <p:sldId id="351" r:id="rId26"/>
    <p:sldId id="327" r:id="rId27"/>
    <p:sldId id="338" r:id="rId28"/>
    <p:sldId id="339" r:id="rId29"/>
    <p:sldId id="340" r:id="rId30"/>
    <p:sldId id="341" r:id="rId31"/>
    <p:sldId id="342" r:id="rId32"/>
    <p:sldId id="343" r:id="rId33"/>
    <p:sldId id="349" r:id="rId34"/>
    <p:sldId id="345" r:id="rId35"/>
    <p:sldId id="348" r:id="rId36"/>
    <p:sldId id="344" r:id="rId37"/>
    <p:sldId id="346" r:id="rId38"/>
    <p:sldId id="347" r:id="rId39"/>
  </p:sldIdLst>
  <p:sldSz cx="27432000" cy="6858000"/>
  <p:notesSz cx="71501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83"/>
    <a:srgbClr val="FF0000"/>
    <a:srgbClr val="3E6EDA"/>
    <a:srgbClr val="7598E5"/>
    <a:srgbClr val="5883DF"/>
    <a:srgbClr val="8FABE9"/>
    <a:srgbClr val="DFE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9630" autoAdjust="0"/>
  </p:normalViewPr>
  <p:slideViewPr>
    <p:cSldViewPr>
      <p:cViewPr varScale="1">
        <p:scale>
          <a:sx n="36" d="100"/>
          <a:sy n="36" d="100"/>
        </p:scale>
        <p:origin x="-90" y="-164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lc%20me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Current</c:v>
                </c:pt>
              </c:strCache>
            </c:strRef>
          </c:tx>
          <c:invertIfNegative val="0"/>
          <c:cat>
            <c:strRef>
              <c:f>Sheet1!$K$6:$K$7</c:f>
              <c:strCache>
                <c:ptCount val="2"/>
                <c:pt idx="0">
                  <c:v>Heat Loss (Winter)</c:v>
                </c:pt>
                <c:pt idx="1">
                  <c:v>Heat Gain (Summer)</c:v>
                </c:pt>
              </c:strCache>
            </c:strRef>
          </c:cat>
          <c:val>
            <c:numRef>
              <c:f>(Sheet1!$H$11,Sheet1!$H$7)</c:f>
              <c:numCache>
                <c:formatCode>_(* #,##0.00_);_(* \(#,##0.00\);_(* "-"??_);_(@_)</c:formatCode>
                <c:ptCount val="2"/>
                <c:pt idx="0">
                  <c:v>15642.253521126762</c:v>
                </c:pt>
                <c:pt idx="1">
                  <c:v>3599.9999999999995</c:v>
                </c:pt>
              </c:numCache>
            </c:numRef>
          </c:val>
        </c:ser>
        <c:ser>
          <c:idx val="1"/>
          <c:order val="1"/>
          <c:tx>
            <c:strRef>
              <c:f>Sheet1!$D$12</c:f>
              <c:strCache>
                <c:ptCount val="1"/>
                <c:pt idx="0">
                  <c:v>Proposed</c:v>
                </c:pt>
              </c:strCache>
            </c:strRef>
          </c:tx>
          <c:invertIfNegative val="0"/>
          <c:cat>
            <c:strRef>
              <c:f>Sheet1!$K$6:$K$7</c:f>
              <c:strCache>
                <c:ptCount val="2"/>
                <c:pt idx="0">
                  <c:v>Heat Loss (Winter)</c:v>
                </c:pt>
                <c:pt idx="1">
                  <c:v>Heat Gain (Summer)</c:v>
                </c:pt>
              </c:strCache>
            </c:strRef>
          </c:cat>
          <c:val>
            <c:numRef>
              <c:f>(Sheet1!$H$12,Sheet1!$H$8)</c:f>
              <c:numCache>
                <c:formatCode>_(* #,##0.00_);_(* \(#,##0.00\);_(* "-"??_);_(@_)</c:formatCode>
                <c:ptCount val="2"/>
                <c:pt idx="0">
                  <c:v>15783.720930232561</c:v>
                </c:pt>
                <c:pt idx="1">
                  <c:v>3632.558139534884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237568"/>
        <c:axId val="44239872"/>
        <c:axId val="0"/>
      </c:bar3DChart>
      <c:catAx>
        <c:axId val="4423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239872"/>
        <c:crosses val="autoZero"/>
        <c:auto val="1"/>
        <c:lblAlgn val="ctr"/>
        <c:lblOffset val="100"/>
        <c:noMultiLvlLbl val="0"/>
      </c:catAx>
      <c:valAx>
        <c:axId val="4423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Btu/hr.</a:t>
                </a:r>
                <a:endParaRPr lang="en-US" dirty="0"/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44237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0">
          <a:latin typeface="Adobe Garamond Pro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98377" cy="4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7" rIns="93955" bIns="469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0070" y="1"/>
            <a:ext cx="3098377" cy="4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7" rIns="93955" bIns="469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74424"/>
            <a:ext cx="3098377" cy="4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7" rIns="93955" bIns="469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0070" y="8974424"/>
            <a:ext cx="3098377" cy="4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7" rIns="93955" bIns="469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7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0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1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3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3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6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5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2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5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5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8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3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4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5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9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8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5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7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.aia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.aia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76201"/>
            <a:ext cx="1485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Intramural Building Addition and Renovation – Phase I</a:t>
            </a:r>
          </a:p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University Park, PA</a:t>
            </a:r>
            <a:endParaRPr lang="en-US" sz="3200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5530" y="5596117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Penn State AE Senior Capstone Project</a:t>
            </a:r>
          </a:p>
          <a:p>
            <a:pPr algn="ctr"/>
            <a:r>
              <a:rPr lang="en-US" sz="24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Gonzalo Lay– Construction Management Option</a:t>
            </a:r>
          </a:p>
          <a:p>
            <a:pPr algn="ctr"/>
            <a:r>
              <a:rPr lang="en-US" sz="2000" b="1" dirty="0" smtClean="0">
                <a:solidFill>
                  <a:srgbClr val="284C92"/>
                </a:solidFill>
                <a:latin typeface="Times New Roman" pitchFamily="18" charset="0"/>
                <a:cs typeface="Times New Roman" pitchFamily="18" charset="0"/>
              </a:rPr>
              <a:t>Advisor: Ray Sowers</a:t>
            </a:r>
            <a:endParaRPr lang="en-US" sz="2000" b="1" dirty="0">
              <a:solidFill>
                <a:srgbClr val="284C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257541"/>
            <a:ext cx="8991600" cy="433857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Triangle 9"/>
          <p:cNvSpPr/>
          <p:nvPr/>
        </p:nvSpPr>
        <p:spPr>
          <a:xfrm>
            <a:off x="0" y="4495800"/>
            <a:ext cx="11582400" cy="2362200"/>
          </a:xfrm>
          <a:prstGeom prst="rt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4495800"/>
            <a:ext cx="11049000" cy="2362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48800" y="1524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THERMAL PERFORMANCE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R-Value Comparison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Cavity Wall: 27.335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SlenderWall: 27.090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Heat Transfer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Summer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	Cavity </a:t>
            </a:r>
            <a:r>
              <a:rPr lang="en-US" sz="2000" dirty="0">
                <a:latin typeface="Adobe Garamond Pro" pitchFamily="18" charset="0"/>
              </a:rPr>
              <a:t>Wall</a:t>
            </a:r>
            <a:r>
              <a:rPr lang="en-US" sz="2000" dirty="0" smtClean="0">
                <a:latin typeface="Adobe Garamond Pro" pitchFamily="18" charset="0"/>
              </a:rPr>
              <a:t>: 3,600 Btu/hr.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	SlenderWall: 3,632 Btu/hr.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Winter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	Cavity Wall</a:t>
            </a:r>
            <a:r>
              <a:rPr lang="en-US" sz="2000" dirty="0" smtClean="0">
                <a:latin typeface="Adobe Garamond Pro" pitchFamily="18" charset="0"/>
              </a:rPr>
              <a:t>: 15,642 Btu/hr.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	</a:t>
            </a:r>
            <a:r>
              <a:rPr lang="en-US" sz="2000" dirty="0" smtClean="0">
                <a:latin typeface="Adobe Garamond Pro" pitchFamily="18" charset="0"/>
              </a:rPr>
              <a:t>SlenderWall: 15,783 Btu/hr.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Conclusion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Thermal performance of SlenderWall system will not affect the 	design of mechanical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7762" y="5972298"/>
            <a:ext cx="928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Mechanical Breadth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379782"/>
              </p:ext>
            </p:extLst>
          </p:nvPr>
        </p:nvGraphicFramePr>
        <p:xfrm>
          <a:off x="18060152" y="2209800"/>
          <a:ext cx="5482390" cy="37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83546"/>
              </p:ext>
            </p:extLst>
          </p:nvPr>
        </p:nvGraphicFramePr>
        <p:xfrm>
          <a:off x="21199566" y="124015"/>
          <a:ext cx="6080034" cy="3398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934"/>
                <a:gridCol w="940534"/>
                <a:gridCol w="1587436"/>
                <a:gridCol w="1133920"/>
                <a:gridCol w="1426210"/>
              </a:tblGrid>
              <a:tr h="22940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Heat Transfer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40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Summer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06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R-Value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Change in Temp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Area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Heat Transfer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∑ R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Δ T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SF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Btu/Hr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27.335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14.2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6,930.00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3,600.00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Proposed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27.09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14.2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6,930.00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3,632.56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Difference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(32.56)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40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Winter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27.335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61.7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6,930.00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15,642.25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Proposed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27.09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61.7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6,930.00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15,783.72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Difference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(141.47)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 Bold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 Bold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u="sng" dirty="0" smtClean="0">
                <a:latin typeface="Adobe Garamond Pro Bold" pitchFamily="18" charset="0"/>
              </a:rPr>
              <a:t>Mechanical Breadth</a:t>
            </a:r>
            <a:endParaRPr lang="en-US" sz="1800" u="sng" dirty="0">
              <a:latin typeface="Adobe Garamond Pro Bold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9134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7762" y="5972298"/>
            <a:ext cx="928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Mechanical Breadth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6200" y="146538"/>
            <a:ext cx="3352800" cy="554738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3012400" y="220281"/>
            <a:ext cx="3350268" cy="55473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448800" y="152400"/>
            <a:ext cx="7720263" cy="50167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MOISTURE PERFORMANCE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Conditions 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Winter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 smtClean="0">
                <a:latin typeface="Adobe Garamond Pro" pitchFamily="18" charset="0"/>
              </a:rPr>
              <a:t>Indoor 70F | 25% RH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	Outdoor  8.3F | 67% RH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Summer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latin typeface="Adobe Garamond Pro" pitchFamily="18" charset="0"/>
              </a:rPr>
              <a:t>Indoor 70F | </a:t>
            </a:r>
            <a:r>
              <a:rPr lang="en-US" sz="2000" dirty="0" smtClean="0">
                <a:latin typeface="Adobe Garamond Pro" pitchFamily="18" charset="0"/>
              </a:rPr>
              <a:t>50% </a:t>
            </a:r>
            <a:r>
              <a:rPr lang="en-US" sz="2000" dirty="0">
                <a:latin typeface="Adobe Garamond Pro" pitchFamily="18" charset="0"/>
              </a:rPr>
              <a:t>RH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	Outdoor </a:t>
            </a:r>
            <a:r>
              <a:rPr lang="en-US" sz="2000" dirty="0" smtClean="0">
                <a:latin typeface="Adobe Garamond Pro" pitchFamily="18" charset="0"/>
              </a:rPr>
              <a:t> 84.2F | 72% RH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Cavity 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Wall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Summer: No Condensation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Winter: Chance </a:t>
            </a:r>
            <a:r>
              <a:rPr lang="en-US" sz="2000" dirty="0">
                <a:latin typeface="Adobe Garamond Pro" pitchFamily="18" charset="0"/>
              </a:rPr>
              <a:t>of 17 </a:t>
            </a:r>
            <a:r>
              <a:rPr lang="en-US" altLang="en-US" sz="2000" dirty="0">
                <a:latin typeface="Adobe Garamond Pro" pitchFamily="18" charset="0"/>
              </a:rPr>
              <a:t>grains/(</a:t>
            </a:r>
            <a:r>
              <a:rPr lang="en-US" altLang="en-US" sz="2000" dirty="0" smtClean="0">
                <a:latin typeface="Adobe Garamond Pro" pitchFamily="18" charset="0"/>
              </a:rPr>
              <a:t>ft2-day) in vapor barrier</a:t>
            </a:r>
            <a:endParaRPr lang="en-US" sz="2000" dirty="0">
              <a:latin typeface="Adobe Garamond Pro" pitchFamily="18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SlenderWall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Summer: No Condensation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Winter: Chance of </a:t>
            </a:r>
            <a:r>
              <a:rPr lang="en-US" sz="2000" dirty="0">
                <a:latin typeface="Adobe Garamond Pro" pitchFamily="18" charset="0"/>
              </a:rPr>
              <a:t>112</a:t>
            </a:r>
            <a:r>
              <a:rPr lang="en-US" altLang="en-US" sz="2000" dirty="0">
                <a:latin typeface="Adobe Garamond Pro" pitchFamily="18" charset="0"/>
              </a:rPr>
              <a:t> grains/(</a:t>
            </a:r>
            <a:r>
              <a:rPr lang="en-US" altLang="en-US" sz="2000" dirty="0" smtClean="0">
                <a:latin typeface="Adobe Garamond Pro" pitchFamily="18" charset="0"/>
              </a:rPr>
              <a:t>ft2-day) in air cavity</a:t>
            </a:r>
          </a:p>
          <a:p>
            <a:pPr lvl="0"/>
            <a:r>
              <a:rPr lang="en-US" altLang="en-US" sz="2000" dirty="0" smtClean="0">
                <a:solidFill>
                  <a:schemeClr val="tx2"/>
                </a:solidFill>
                <a:latin typeface="Adobe Garamond Pro" pitchFamily="18" charset="0"/>
              </a:rPr>
              <a:t>Preventions</a:t>
            </a:r>
            <a:endParaRPr lang="en-US" alt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altLang="en-US" sz="2000" dirty="0">
                <a:latin typeface="Adobe Garamond Pro" pitchFamily="18" charset="0"/>
              </a:rPr>
              <a:t>	</a:t>
            </a:r>
            <a:r>
              <a:rPr lang="en-US" altLang="en-US" sz="2000" dirty="0" smtClean="0">
                <a:latin typeface="Adobe Garamond Pro" pitchFamily="18" charset="0"/>
              </a:rPr>
              <a:t>Apply vapor barrier to back of studs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 Bold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 Bold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u="sng" dirty="0" smtClean="0">
                <a:latin typeface="Adobe Garamond Pro Bold" pitchFamily="18" charset="0"/>
              </a:rPr>
              <a:t>Mechanical Breadth</a:t>
            </a:r>
            <a:endParaRPr lang="en-US" sz="1800" u="sng" dirty="0">
              <a:latin typeface="Adobe Garamond Pro Bold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873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72600" y="152400"/>
            <a:ext cx="86835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Problem Identification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Stick-built curtain wall system leads to longer on-site installation and 	increased labor costs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Potential Solutions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Implementing a unitized curtain wall panel system that can be delivered on 	time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397915" y="2679032"/>
            <a:ext cx="4620127" cy="2502568"/>
          </a:xfrm>
          <a:custGeom>
            <a:avLst/>
            <a:gdLst>
              <a:gd name="connsiteX0" fmla="*/ 48127 w 4620127"/>
              <a:gd name="connsiteY0" fmla="*/ 0 h 2502568"/>
              <a:gd name="connsiteX1" fmla="*/ 4259179 w 4620127"/>
              <a:gd name="connsiteY1" fmla="*/ 0 h 2502568"/>
              <a:gd name="connsiteX2" fmla="*/ 4259179 w 4620127"/>
              <a:gd name="connsiteY2" fmla="*/ 1612231 h 2502568"/>
              <a:gd name="connsiteX3" fmla="*/ 4475748 w 4620127"/>
              <a:gd name="connsiteY3" fmla="*/ 1612231 h 2502568"/>
              <a:gd name="connsiteX4" fmla="*/ 4475748 w 4620127"/>
              <a:gd name="connsiteY4" fmla="*/ 1949115 h 2502568"/>
              <a:gd name="connsiteX5" fmla="*/ 4596063 w 4620127"/>
              <a:gd name="connsiteY5" fmla="*/ 1949115 h 2502568"/>
              <a:gd name="connsiteX6" fmla="*/ 4620127 w 4620127"/>
              <a:gd name="connsiteY6" fmla="*/ 2454442 h 2502568"/>
              <a:gd name="connsiteX7" fmla="*/ 2622884 w 4620127"/>
              <a:gd name="connsiteY7" fmla="*/ 2237873 h 2502568"/>
              <a:gd name="connsiteX8" fmla="*/ 0 w 4620127"/>
              <a:gd name="connsiteY8" fmla="*/ 2502568 h 2502568"/>
              <a:gd name="connsiteX9" fmla="*/ 24063 w 4620127"/>
              <a:gd name="connsiteY9" fmla="*/ 1997242 h 2502568"/>
              <a:gd name="connsiteX10" fmla="*/ 96253 w 4620127"/>
              <a:gd name="connsiteY10" fmla="*/ 1997242 h 2502568"/>
              <a:gd name="connsiteX11" fmla="*/ 48127 w 4620127"/>
              <a:gd name="connsiteY11" fmla="*/ 0 h 250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127" h="2502568">
                <a:moveTo>
                  <a:pt x="48127" y="0"/>
                </a:moveTo>
                <a:lnTo>
                  <a:pt x="4259179" y="0"/>
                </a:lnTo>
                <a:lnTo>
                  <a:pt x="4259179" y="1612231"/>
                </a:lnTo>
                <a:lnTo>
                  <a:pt x="4475748" y="1612231"/>
                </a:lnTo>
                <a:lnTo>
                  <a:pt x="4475748" y="1949115"/>
                </a:lnTo>
                <a:lnTo>
                  <a:pt x="4596063" y="1949115"/>
                </a:lnTo>
                <a:lnTo>
                  <a:pt x="4620127" y="2454442"/>
                </a:lnTo>
                <a:lnTo>
                  <a:pt x="2622884" y="2237873"/>
                </a:lnTo>
                <a:lnTo>
                  <a:pt x="0" y="2502568"/>
                </a:lnTo>
                <a:lnTo>
                  <a:pt x="24063" y="1997242"/>
                </a:lnTo>
                <a:lnTo>
                  <a:pt x="96253" y="1997242"/>
                </a:lnTo>
                <a:lnTo>
                  <a:pt x="48127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812251" y="4281607"/>
            <a:ext cx="2310064" cy="899993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11466095" y="5375031"/>
            <a:ext cx="4351420" cy="3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dobe Garamond Pro" pitchFamily="18" charset="0"/>
              </a:rPr>
              <a:t>Location of Major Curtain Wall Area </a:t>
            </a: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0" y="152400"/>
            <a:ext cx="4783455" cy="56237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6407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601200" y="3048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STICK BUILT CURTAIN WALL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Pros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Efficient Delivery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Flexibility and Ease of Installation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Lower costs of materials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Cons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Longer installation times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L</a:t>
            </a:r>
            <a:r>
              <a:rPr lang="en-US" sz="2000" dirty="0" smtClean="0">
                <a:latin typeface="Adobe Garamond Pro" pitchFamily="18" charset="0"/>
              </a:rPr>
              <a:t>imited quality of product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Site Congestion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Current – Kawneer 1600 Wall System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44411" y="296779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PROPOSED UNITIZED SYSTEM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Pros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Faster installations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Higher quality product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Decreased site congestion 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Cons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Multiple deliveries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Higher costs of materials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Equipment required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Proposed – Kawneer 1600 SS (Pre-glazed system)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10306" r="12266" b="6220"/>
          <a:stretch/>
        </p:blipFill>
        <p:spPr bwMode="auto">
          <a:xfrm>
            <a:off x="15135726" y="1798026"/>
            <a:ext cx="2377574" cy="3449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1600 SS (Screw Spline) Curtain Wall,  SSG mullion detai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14042"/>
          <a:stretch/>
        </p:blipFill>
        <p:spPr bwMode="auto">
          <a:xfrm>
            <a:off x="24536400" y="1787310"/>
            <a:ext cx="2362200" cy="3324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u="sng" dirty="0">
                <a:latin typeface="Adobe Garamond Pro Bold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8888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0" y="3048000"/>
            <a:ext cx="9144000" cy="2819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669000" y="104273"/>
            <a:ext cx="8534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Schedule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Original Duration 99 days 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Proposed Duration </a:t>
            </a:r>
            <a:r>
              <a:rPr lang="en-US" sz="2000" dirty="0" smtClean="0">
                <a:latin typeface="Adobe Garamond Pro" pitchFamily="18" charset="0"/>
              </a:rPr>
              <a:t>70 days</a:t>
            </a:r>
          </a:p>
          <a:p>
            <a:pPr lvl="0"/>
            <a:r>
              <a:rPr lang="en-US" sz="2000" b="1" dirty="0" smtClean="0">
                <a:latin typeface="Adobe Garamond Pro Bold" pitchFamily="18" charset="0"/>
              </a:rPr>
              <a:t>Accelerated building enclosure schedule by 29 Days</a:t>
            </a:r>
          </a:p>
          <a:p>
            <a:pPr lvl="0"/>
            <a:endParaRPr lang="en-US" sz="2000" dirty="0">
              <a:solidFill>
                <a:srgbClr val="FF0000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Cost</a:t>
            </a:r>
          </a:p>
          <a:p>
            <a:pPr lvl="0"/>
            <a:endParaRPr lang="en-US" sz="2400" dirty="0" smtClean="0">
              <a:solidFill>
                <a:srgbClr val="FF0000"/>
              </a:solidFill>
              <a:latin typeface="Adobe Garamond Pro" pitchFamily="18" charset="0"/>
            </a:endParaRPr>
          </a:p>
          <a:p>
            <a:pPr lvl="0"/>
            <a:endParaRPr lang="en-US" sz="2400" dirty="0">
              <a:solidFill>
                <a:srgbClr val="FF0000"/>
              </a:solidFill>
              <a:latin typeface="Adobe Garamond Pro" pitchFamily="18" charset="0"/>
            </a:endParaRPr>
          </a:p>
          <a:p>
            <a:pPr lvl="0"/>
            <a:endParaRPr lang="en-US" sz="2400" dirty="0" smtClean="0">
              <a:solidFill>
                <a:srgbClr val="FF0000"/>
              </a:solidFill>
              <a:latin typeface="Adobe Garamond Pro" pitchFamily="18" charset="0"/>
            </a:endParaRPr>
          </a:p>
          <a:p>
            <a:pPr lvl="0"/>
            <a:endParaRPr lang="en-US" sz="2400" dirty="0">
              <a:solidFill>
                <a:srgbClr val="FF0000"/>
              </a:solidFill>
              <a:latin typeface="Adobe Garamond Pro" pitchFamily="18" charset="0"/>
            </a:endParaRPr>
          </a:p>
          <a:p>
            <a:pPr lvl="0"/>
            <a:endParaRPr lang="en-US" sz="2400" dirty="0" smtClean="0">
              <a:solidFill>
                <a:srgbClr val="FF0000"/>
              </a:solidFill>
              <a:latin typeface="Adobe Garamond Pro" pitchFamily="18" charset="0"/>
            </a:endParaRPr>
          </a:p>
          <a:p>
            <a:pPr lvl="0"/>
            <a:endParaRPr lang="en-US" sz="2400" dirty="0">
              <a:solidFill>
                <a:srgbClr val="FF0000"/>
              </a:solidFill>
              <a:latin typeface="Adobe Garamond Pro" pitchFamily="18" charset="0"/>
            </a:endParaRPr>
          </a:p>
          <a:p>
            <a:pPr lvl="0"/>
            <a:endParaRPr lang="en-US" sz="2400" dirty="0" smtClean="0">
              <a:solidFill>
                <a:srgbClr val="FF0000"/>
              </a:solidFill>
              <a:latin typeface="Adobe Garamond Pro" pitchFamily="18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Adobe Garamond Pro" pitchFamily="18" charset="0"/>
            </a:endParaRPr>
          </a:p>
          <a:p>
            <a:r>
              <a:rPr lang="en-US" sz="2000" b="1" dirty="0" smtClean="0">
                <a:latin typeface="Adobe Garamond Pro Bold" pitchFamily="18" charset="0"/>
              </a:rPr>
              <a:t>$190,586 added to Project Cost</a:t>
            </a:r>
            <a:endParaRPr lang="en-US" sz="2000" b="1" dirty="0">
              <a:latin typeface="Adobe Garamond Pro Bold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400" dirty="0" smtClean="0">
              <a:latin typeface="Adobe Garamond Pro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39443"/>
              </p:ext>
            </p:extLst>
          </p:nvPr>
        </p:nvGraphicFramePr>
        <p:xfrm>
          <a:off x="18669000" y="2362200"/>
          <a:ext cx="8148817" cy="2693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2711"/>
                <a:gridCol w="1479559"/>
                <a:gridCol w="807237"/>
                <a:gridCol w="1479559"/>
                <a:gridCol w="2159751"/>
              </a:tblGrid>
              <a:tr h="590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Item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Quantity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Unit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Unit Total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Total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Stick Built System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  8,663.00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SF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110.00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</a:t>
                      </a:r>
                      <a:r>
                        <a:rPr lang="en-US" sz="2000" b="0" dirty="0" smtClean="0">
                          <a:effectLst/>
                          <a:latin typeface="Adobe Garamond Pro" pitchFamily="18" charset="0"/>
                        </a:rPr>
                        <a:t>$       </a:t>
                      </a: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952,930.00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5273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Subtotal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</a:t>
                      </a:r>
                      <a:r>
                        <a:rPr lang="en-US" sz="2000" b="0" dirty="0" smtClean="0">
                          <a:effectLst/>
                          <a:latin typeface="Adobe Garamond Pro" pitchFamily="18" charset="0"/>
                        </a:rPr>
                        <a:t>$       </a:t>
                      </a: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952,930.00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5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Unitized System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  8,663.00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SF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$   132.00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1,143,516.00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1213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Subtotal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1,143,516.00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1213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213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Difference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(190,586.00)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b="1" u="sng" dirty="0">
                <a:latin typeface="Adobe Garamond Pro Bold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pic>
        <p:nvPicPr>
          <p:cNvPr id="21" name="Picture 4" descr="http://static4.wikia.nocookie.net/__cb20090221142541/fanon/images/0/04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490" y="5301343"/>
            <a:ext cx="495300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02574"/>
              </p:ext>
            </p:extLst>
          </p:nvPr>
        </p:nvGraphicFramePr>
        <p:xfrm>
          <a:off x="10721211" y="152400"/>
          <a:ext cx="5989575" cy="2503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013"/>
                <a:gridCol w="2506091"/>
                <a:gridCol w="1249871"/>
                <a:gridCol w="1113600"/>
              </a:tblGrid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Elevation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Productivity panels/day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No. Panels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Duration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South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15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140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9.33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South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7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41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5.86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East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15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22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1.47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Atrium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15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30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2.00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Atrium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7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15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2.14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dobe Garamond Pro" pitchFamily="18" charset="0"/>
                        </a:rPr>
                        <a:t>Total</a:t>
                      </a:r>
                      <a:endParaRPr lang="en-US" sz="2400" b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20.80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23393400" y="4572000"/>
            <a:ext cx="3581400" cy="610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147601" cy="292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096001" y="870703"/>
            <a:ext cx="304800" cy="11866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7469" y="2137558"/>
            <a:ext cx="891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Adobe Garamond Pro Bold" pitchFamily="18" charset="0"/>
              </a:rPr>
              <a:t>Analysis #3 - IPD </a:t>
            </a:r>
            <a:r>
              <a:rPr lang="en-US" sz="3600" dirty="0">
                <a:solidFill>
                  <a:schemeClr val="tx2"/>
                </a:solidFill>
                <a:latin typeface="Adobe Garamond Pro Bold" pitchFamily="18" charset="0"/>
              </a:rPr>
              <a:t>Implementation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01200" y="4572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0705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01200" y="4572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Problem Identification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Discrepancies between design team and contractors caused project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Contractor performance issues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Coordination between trades during installation</a:t>
            </a:r>
          </a:p>
          <a:p>
            <a:pPr lvl="0"/>
            <a:endParaRPr lang="en-US" sz="2000" dirty="0">
              <a:latin typeface="Adobe Garamond Pro" pitchFamily="18" charset="0"/>
            </a:endParaRP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Potential Solutions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Early involvement of project main members will result in better 	project 	planning and diminish the risk of project delays and changes.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pic>
        <p:nvPicPr>
          <p:cNvPr id="12290" name="Picture 2" descr="http://4.bp.blogspot.com/-_Yf8Nef3gKw/UUg4-CatYqI/AAAAAAAAAoo/2W3ubgEC_X8/s1600/syn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0" y="224589"/>
            <a:ext cx="6096000" cy="53340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743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1200" y="200526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CM AT RISK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Construction Manager holds risks of construction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Holds contracts with subcontractors to perform work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Guarantees completion of project for a negotiated GMP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CM not involved in project until Design Development Phase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RFIs and change orders are likely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Success is measured by self interests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92800" y="200526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INTEGRATED PROJECT DELIVERY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Collaborative efforts to succeed as a team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Shared risks between owner, design team and construction manager 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High quality for reasonable price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CM </a:t>
            </a:r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involved early in project 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Change Orders likelihood diminishes 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RFIs  have faster response rates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Construction Schedule Reduced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Higher level of planning eases flow of construction</a:t>
            </a: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5146" r="1558" b="9559"/>
          <a:stretch/>
        </p:blipFill>
        <p:spPr bwMode="auto">
          <a:xfrm>
            <a:off x="10554451" y="2971800"/>
            <a:ext cx="5715000" cy="2711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143" y="3352800"/>
            <a:ext cx="5431505" cy="23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u="sng" dirty="0">
                <a:latin typeface="Adobe Garamond Pro Bold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666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481" y="947257"/>
            <a:ext cx="3398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MAIN BENEFITS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Early contributions to design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Reduced design conflicts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Improved schedule management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Reduced design document time</a:t>
            </a:r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92800" y="860286"/>
            <a:ext cx="6477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SUCCESS CRITERIA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Meet owners criteria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Budget and Schedule met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Improved overall quality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SUCCESS FACTORS</a:t>
            </a:r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Clearly defined scope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Contractor experience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Synergy and good relationships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Owner participation</a:t>
            </a:r>
          </a:p>
          <a:p>
            <a:pPr lvl="0"/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u="sng" dirty="0">
                <a:latin typeface="Adobe Garamond Pro Bold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17425"/>
              </p:ext>
            </p:extLst>
          </p:nvPr>
        </p:nvGraphicFramePr>
        <p:xfrm>
          <a:off x="9334500" y="994198"/>
          <a:ext cx="8763000" cy="379993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91345"/>
                <a:gridCol w="2071255"/>
                <a:gridCol w="3200400"/>
              </a:tblGrid>
              <a:tr h="329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dobe Garamond Pro" pitchFamily="18" charset="0"/>
                        </a:rPr>
                        <a:t>Traditional Project Delivery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dobe Garamond Pro" pitchFamily="18" charset="0"/>
                        </a:rPr>
                        <a:t>Integrated Project Delivery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kern="1200" dirty="0">
                          <a:effectLst/>
                          <a:latin typeface="Adobe Garamond Pro" pitchFamily="18" charset="0"/>
                        </a:rPr>
                        <a:t>Fragmented, ad-hoc, hierarchical, controlled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Adobe Garamond Pro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dobe Garamond Pro Bold" pitchFamily="18" charset="0"/>
                        </a:rPr>
                        <a:t>Participants</a:t>
                      </a:r>
                      <a:endParaRPr lang="en-US" sz="1800" b="1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dobe Garamond Pro" pitchFamily="18" charset="0"/>
                        </a:rPr>
                        <a:t>Team of project constituencies, open and collaborative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Adobe Garamond Pro" pitchFamily="18" charset="0"/>
                        </a:rPr>
                        <a:t>Linear</a:t>
                      </a:r>
                      <a:r>
                        <a:rPr lang="en-US" sz="1800" b="0" dirty="0">
                          <a:effectLst/>
                          <a:latin typeface="Adobe Garamond Pro" pitchFamily="18" charset="0"/>
                        </a:rPr>
                        <a:t>, segregated, limited information exchange</a:t>
                      </a:r>
                      <a:endParaRPr lang="en-US" sz="18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dobe Garamond Pro Bold" pitchFamily="18" charset="0"/>
                        </a:rPr>
                        <a:t>Process</a:t>
                      </a:r>
                      <a:endParaRPr lang="en-US" sz="1800" b="1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dobe Garamond Pro" pitchFamily="18" charset="0"/>
                        </a:rPr>
                        <a:t>Concurrent, project life-cycle oriented, shared information, collaborative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Adobe Garamond Pro" pitchFamily="18" charset="0"/>
                          <a:ea typeface="Calibri"/>
                          <a:cs typeface="Times New Roman"/>
                        </a:rPr>
                        <a:t>No</a:t>
                      </a:r>
                      <a:endParaRPr lang="en-US" sz="18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Adobe Garamond Pro Bold" pitchFamily="18" charset="0"/>
                          <a:ea typeface="Calibri"/>
                          <a:cs typeface="Times New Roman"/>
                        </a:rPr>
                        <a:t>Early Contractor Involvement</a:t>
                      </a:r>
                      <a:endParaRPr lang="en-US" sz="1800" b="1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dobe Garamond Pro" pitchFamily="18" charset="0"/>
                          <a:ea typeface="Calibri"/>
                          <a:cs typeface="Times New Roman"/>
                        </a:rPr>
                        <a:t>Yes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dobe Garamond Pro" pitchFamily="18" charset="0"/>
                        </a:rPr>
                        <a:t>Individually managed</a:t>
                      </a:r>
                      <a:endParaRPr lang="en-US" sz="18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dobe Garamond Pro Bold" pitchFamily="18" charset="0"/>
                        </a:rPr>
                        <a:t>Risk</a:t>
                      </a:r>
                      <a:endParaRPr lang="en-US" sz="1800" b="1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dobe Garamond Pro" pitchFamily="18" charset="0"/>
                        </a:rPr>
                        <a:t>Managed and shared risks in a collective manner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dobe Garamond Pro" pitchFamily="18" charset="0"/>
                        </a:rPr>
                        <a:t>Cost-based, individually focused</a:t>
                      </a:r>
                      <a:endParaRPr lang="en-US" sz="18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dobe Garamond Pro Bold" pitchFamily="18" charset="0"/>
                        </a:rPr>
                        <a:t>Compensation</a:t>
                      </a:r>
                      <a:endParaRPr lang="en-US" sz="1800" b="1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dobe Garamond Pro" pitchFamily="18" charset="0"/>
                        </a:rPr>
                        <a:t>Performance and value based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Adobe Garamond Pro" pitchFamily="18" charset="0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en-US" sz="1800" b="0" baseline="0" dirty="0" smtClean="0">
                          <a:effectLst/>
                          <a:latin typeface="Adobe Garamond Pro" pitchFamily="18" charset="0"/>
                          <a:ea typeface="Calibri"/>
                          <a:cs typeface="Times New Roman"/>
                        </a:rPr>
                        <a:t> shared, Minimal communication</a:t>
                      </a:r>
                      <a:endParaRPr lang="en-US" sz="18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Adobe Garamond Pro Bold" pitchFamily="18" charset="0"/>
                          <a:ea typeface="Calibri"/>
                          <a:cs typeface="Times New Roman"/>
                        </a:rPr>
                        <a:t>Documentation</a:t>
                      </a:r>
                      <a:endParaRPr lang="en-US" sz="1800" b="1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dobe Garamond Pro" pitchFamily="18" charset="0"/>
                          <a:ea typeface="Calibri"/>
                          <a:cs typeface="Times New Roman"/>
                        </a:rPr>
                        <a:t>Shared,</a:t>
                      </a:r>
                      <a:r>
                        <a:rPr lang="en-US" sz="1800" baseline="0" dirty="0" smtClean="0">
                          <a:effectLst/>
                          <a:latin typeface="Adobe Garamond Pro" pitchFamily="18" charset="0"/>
                          <a:ea typeface="Calibri"/>
                          <a:cs typeface="Times New Roman"/>
                        </a:rPr>
                        <a:t> Open Communication</a:t>
                      </a:r>
                      <a:endParaRPr lang="en-US" sz="180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7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1200" y="200526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tx2"/>
                </a:solidFill>
                <a:latin typeface="Adobe Garamond Pro Bold" pitchFamily="18" charset="0"/>
              </a:rPr>
              <a:t>IPD IMPLEMENTATION</a:t>
            </a:r>
          </a:p>
          <a:p>
            <a:pPr lvl="0"/>
            <a:endParaRPr lang="en-US" sz="24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400" dirty="0" smtClean="0">
                <a:solidFill>
                  <a:schemeClr val="tx2"/>
                </a:solidFill>
                <a:latin typeface="Adobe Garamond Pro Bold" pitchFamily="18" charset="0"/>
              </a:rPr>
              <a:t>Team Selection</a:t>
            </a:r>
          </a:p>
          <a:p>
            <a:pPr lvl="0"/>
            <a:endParaRPr lang="en-US" sz="24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dobe Garamond Pro Bold" pitchFamily="18" charset="0"/>
              </a:rPr>
              <a:t>Team Interview Process</a:t>
            </a:r>
          </a:p>
          <a:p>
            <a:pPr lvl="0"/>
            <a:endParaRPr lang="en-US" sz="24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dobe Garamond Pro Bold" pitchFamily="18" charset="0"/>
              </a:rPr>
              <a:t>	Response to Proposal</a:t>
            </a:r>
          </a:p>
          <a:p>
            <a:pPr lvl="0"/>
            <a:endParaRPr lang="en-US" sz="24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dobe Garamond Pro Bold" pitchFamily="18" charset="0"/>
              </a:rPr>
              <a:t>		Shared Risk Contract</a:t>
            </a:r>
          </a:p>
          <a:p>
            <a:pPr lvl="0"/>
            <a:endParaRPr lang="en-US" sz="24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dobe Garamond Pro Bold" pitchFamily="18" charset="0"/>
              </a:rPr>
              <a:t>			Planning Between Key Members</a:t>
            </a:r>
          </a:p>
          <a:p>
            <a:pPr lvl="0"/>
            <a:endParaRPr lang="en-US" sz="24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dobe Garamond Pro Bold" pitchFamily="18" charset="0"/>
              </a:rPr>
              <a:t>				Construction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811000" y="11430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440400" y="200085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400" dirty="0" smtClean="0">
              <a:latin typeface="Adobe Garamond Pro" pitchFamily="18" charset="0"/>
            </a:endParaRPr>
          </a:p>
          <a:p>
            <a:pPr lvl="0"/>
            <a:r>
              <a:rPr lang="en-US" sz="2400" dirty="0" smtClean="0">
                <a:latin typeface="Adobe Garamond Pro" pitchFamily="18" charset="0"/>
              </a:rPr>
              <a:t>RFQ to A/E’s and CMs</a:t>
            </a:r>
          </a:p>
          <a:p>
            <a:pPr lvl="0"/>
            <a:endParaRPr lang="en-US" sz="2400" dirty="0" smtClean="0">
              <a:latin typeface="Adobe Garamond Pro" pitchFamily="18" charset="0"/>
            </a:endParaRPr>
          </a:p>
          <a:p>
            <a:pPr lvl="0"/>
            <a:r>
              <a:rPr lang="en-US" sz="2400" dirty="0" smtClean="0">
                <a:latin typeface="Adobe Garamond Pro" pitchFamily="18" charset="0"/>
              </a:rPr>
              <a:t>Representative from each party –  Day workshop | project related</a:t>
            </a:r>
          </a:p>
          <a:p>
            <a:pPr lvl="0"/>
            <a:endParaRPr lang="en-US" sz="2400" dirty="0" smtClean="0">
              <a:latin typeface="Adobe Garamond Pro" pitchFamily="18" charset="0"/>
            </a:endParaRPr>
          </a:p>
          <a:p>
            <a:pPr lvl="0"/>
            <a:r>
              <a:rPr lang="en-US" sz="2400" dirty="0" smtClean="0">
                <a:latin typeface="Adobe Garamond Pro" pitchFamily="18" charset="0"/>
              </a:rPr>
              <a:t>Project design ideas | approval by BOT</a:t>
            </a:r>
          </a:p>
          <a:p>
            <a:pPr lvl="0"/>
            <a:endParaRPr lang="en-US" sz="2400" dirty="0" smtClean="0">
              <a:latin typeface="Adobe Garamond Pro" pitchFamily="18" charset="0"/>
            </a:endParaRPr>
          </a:p>
          <a:p>
            <a:pPr lvl="0"/>
            <a:r>
              <a:rPr lang="en-US" sz="2400" dirty="0" smtClean="0">
                <a:latin typeface="Adobe Garamond Pro" pitchFamily="18" charset="0"/>
              </a:rPr>
              <a:t>Must be signed by all parties (Owner, CM, AE) – later involve Subs</a:t>
            </a:r>
          </a:p>
          <a:p>
            <a:pPr lvl="0"/>
            <a:endParaRPr lang="en-US" sz="2400" dirty="0" smtClean="0">
              <a:latin typeface="Adobe Garamond Pro" pitchFamily="18" charset="0"/>
            </a:endParaRPr>
          </a:p>
          <a:p>
            <a:pPr lvl="0"/>
            <a:r>
              <a:rPr lang="en-US" sz="2400" dirty="0" smtClean="0">
                <a:latin typeface="Adobe Garamond Pro" pitchFamily="18" charset="0"/>
              </a:rPr>
              <a:t>Design, budgeting, scheduling, planning activities takes place</a:t>
            </a:r>
          </a:p>
          <a:p>
            <a:pPr lvl="0"/>
            <a:endParaRPr lang="en-US" sz="2400" dirty="0" smtClean="0">
              <a:latin typeface="Adobe Garamond Pro" pitchFamily="18" charset="0"/>
            </a:endParaRPr>
          </a:p>
          <a:p>
            <a:pPr lvl="0"/>
            <a:r>
              <a:rPr lang="en-US" sz="2400" dirty="0" smtClean="0">
                <a:latin typeface="Adobe Garamond Pro" pitchFamily="18" charset="0"/>
              </a:rPr>
              <a:t>Collaboration enforced throughout project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716000" y="1905000"/>
            <a:ext cx="457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3"/>
          </p:cNvCxnSpPr>
          <p:nvPr/>
        </p:nvCxnSpPr>
        <p:spPr>
          <a:xfrm>
            <a:off x="14173200" y="264735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163800" y="33528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7373600" y="4114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002000" y="4800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u="sng" dirty="0">
                <a:latin typeface="Adobe Garamond Pro Bold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1932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u="sng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5211" y="152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Building Information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Addition</a:t>
            </a:r>
            <a:r>
              <a:rPr lang="en-US" sz="2000" smtClean="0">
                <a:latin typeface="Adobe Garamond Pro" pitchFamily="18" charset="0"/>
              </a:rPr>
              <a:t>: 48,000 </a:t>
            </a:r>
            <a:r>
              <a:rPr lang="en-US" sz="2000" dirty="0" smtClean="0">
                <a:latin typeface="Adobe Garamond Pro" pitchFamily="18" charset="0"/>
              </a:rPr>
              <a:t>SF New Construction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Renovation: 100,000 SF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2-Stories Above Grade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Structural Steel Frame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Function: Recreational Use, Gymnasium</a:t>
            </a:r>
          </a:p>
          <a:p>
            <a:pPr lvl="0"/>
            <a:endParaRPr lang="en-US" sz="2400" dirty="0" smtClean="0">
              <a:latin typeface="Adobe Garamond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362200"/>
            <a:ext cx="8471736" cy="33971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669000" y="152400"/>
            <a:ext cx="8762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Construction Information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Schedule: 		Start | February 2013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		End  | February 2014 </a:t>
            </a:r>
            <a:r>
              <a:rPr lang="en-US" sz="2000" dirty="0" smtClean="0">
                <a:solidFill>
                  <a:srgbClr val="FF0000"/>
                </a:solidFill>
                <a:latin typeface="Adobe Garamond Pro" pitchFamily="18" charset="0"/>
              </a:rPr>
              <a:t> *Turned Over  March, 2014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Delivery Method: </a:t>
            </a:r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CM @ Risk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Contract:		Guaranteed Maximum Price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Cost:			Project |	 $ 26.1 Million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		Construction |  $ 19 Million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7800" y="5972298"/>
            <a:ext cx="898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Project Summary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155" y="3906371"/>
            <a:ext cx="2227545" cy="1525012"/>
          </a:xfrm>
          <a:prstGeom prst="rect">
            <a:avLst/>
          </a:prstGeom>
        </p:spPr>
      </p:pic>
      <p:pic>
        <p:nvPicPr>
          <p:cNvPr id="2054" name="Picture 6" descr="http://content.asce.org/images/contrib/MortensonConstructionlogo_r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799" y="3756221"/>
            <a:ext cx="3862135" cy="13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bs.twimg.com/profile_images/2037334182/TwitterMNI_logoRound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0" y="3373477"/>
            <a:ext cx="2590800" cy="2590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68429"/>
            <a:ext cx="3276600" cy="36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8503780">
            <a:off x="6463018" y="2819355"/>
            <a:ext cx="838200" cy="44091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1200" y="76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EVALUATION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DURATION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Construction schedule is reduced.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Design phase is extended</a:t>
            </a:r>
          </a:p>
          <a:p>
            <a:pPr lvl="0"/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u="sng" dirty="0">
                <a:latin typeface="Adobe Garamond Pro Bold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8440400" y="285914"/>
            <a:ext cx="8748303" cy="5276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17000" y="5562600"/>
            <a:ext cx="3599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dobe Garamond Pro" pitchFamily="18" charset="0"/>
              </a:rPr>
              <a:t>Courtesy of </a:t>
            </a:r>
            <a:r>
              <a:rPr lang="en-US" sz="2000" dirty="0">
                <a:latin typeface="Adobe Garamond Pro" pitchFamily="18" charset="0"/>
                <a:hlinkClick r:id="rId3"/>
              </a:rPr>
              <a:t>http://network.aia.org</a:t>
            </a:r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1200" y="762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EVALUATION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DURATION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Construction schedule is reduced.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Design phase is extended</a:t>
            </a:r>
          </a:p>
          <a:p>
            <a:pPr lvl="0"/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COLLABORATION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Big room – daily team interaction</a:t>
            </a: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8440400" y="285914"/>
            <a:ext cx="8748303" cy="52766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u="sng" dirty="0">
                <a:latin typeface="Adobe Garamond Pro Bold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17000" y="5562600"/>
            <a:ext cx="3599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dobe Garamond Pro" pitchFamily="18" charset="0"/>
              </a:rPr>
              <a:t>Courtesy of </a:t>
            </a:r>
            <a:r>
              <a:rPr lang="en-US" sz="2000" dirty="0">
                <a:latin typeface="Adobe Garamond Pro" pitchFamily="18" charset="0"/>
                <a:hlinkClick r:id="rId3"/>
              </a:rPr>
              <a:t>http://network.aia.org</a:t>
            </a:r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1200" y="762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EVALUATION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DURATION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Construction schedule is reduced.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Design phase is extended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COLLABORATION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Big room – daily team interaction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COST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Elimination of RFIs and Change Orders during construction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Project costs are more controlled </a:t>
            </a:r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626" y="297946"/>
            <a:ext cx="8772366" cy="52766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u="sng" dirty="0">
                <a:latin typeface="Adobe Garamond Pro Bold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7661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1200" y="76200"/>
            <a:ext cx="868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EVALUATION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DURATION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Construction schedule is reduced.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Design phase is extended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COLLABORATION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Big room – daily team interaction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COST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Elimination of RFIs and Change Orders during construction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Project costs are more controlled 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QUALITY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Improved work coordination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Access to information</a:t>
            </a:r>
          </a:p>
          <a:p>
            <a:pPr lvl="0"/>
            <a:endParaRPr lang="en-US" sz="2400" dirty="0">
              <a:latin typeface="Adobe Garamond Pro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626" y="297946"/>
            <a:ext cx="8772366" cy="52766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u="sng" dirty="0">
                <a:latin typeface="Adobe Garamond Pro Bold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2012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IPD Implementation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u="sng" dirty="0">
                <a:latin typeface="Adobe Garamond Pro Bold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01200" y="200526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TAKEAWAYS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Early Team Involvement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Improved synergy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Reduced issues (Design and Construction)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Collaboration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Shared information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Ease of coordination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Increased productivity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Shared Risks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Working towards same goal</a:t>
            </a:r>
            <a:endParaRPr lang="en-US" sz="2000" dirty="0"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Cost savings (litigations and lawsuits)</a:t>
            </a:r>
          </a:p>
          <a:p>
            <a:pPr lvl="0"/>
            <a:endParaRPr lang="en-US" sz="2000" dirty="0">
              <a:latin typeface="Adobe Garamond Pro" pitchFamily="18" charset="0"/>
            </a:endParaRPr>
          </a:p>
          <a:p>
            <a:pPr lvl="0"/>
            <a:endParaRPr lang="en-US" sz="2400" dirty="0" smtClean="0">
              <a:solidFill>
                <a:schemeClr val="tx2"/>
              </a:solidFill>
              <a:latin typeface="Adobe Garamond Pro Bol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782211" y="938748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Efficient Construction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Less waste</a:t>
            </a:r>
          </a:p>
          <a:p>
            <a:r>
              <a:rPr lang="en-US" sz="2000" dirty="0">
                <a:latin typeface="Adobe Garamond Pro" pitchFamily="18" charset="0"/>
              </a:rPr>
              <a:t>	No change orders</a:t>
            </a:r>
            <a:endParaRPr lang="en-US" sz="2000" dirty="0"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Experience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Ow</a:t>
            </a:r>
            <a:r>
              <a:rPr lang="en-US" sz="2000" dirty="0" smtClean="0">
                <a:latin typeface="Adobe Garamond Pro" pitchFamily="18" charset="0"/>
              </a:rPr>
              <a:t>ner must be have prev. experience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Time involvement</a:t>
            </a: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Contract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O</a:t>
            </a:r>
            <a:r>
              <a:rPr lang="en-US" sz="2000" dirty="0" smtClean="0">
                <a:latin typeface="Adobe Garamond Pro" pitchFamily="18" charset="0"/>
              </a:rPr>
              <a:t>wner must generate a contract or use standard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Liabilities and shared risks must be evaluated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</p:txBody>
      </p:sp>
      <p:pic>
        <p:nvPicPr>
          <p:cNvPr id="17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938748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tatic4.wikia.nocookie.net/__cb20090221142541/fanon/images/0/04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26" y="3886200"/>
            <a:ext cx="495300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13" y="2418293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0" y="979648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tatic4.wikia.nocookie.net/__cb20090221142541/fanon/images/0/04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513" y="2416562"/>
            <a:ext cx="495300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tatic4.wikia.nocookie.net/__cb20090221142541/fanon/images/0/04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026" y="3659710"/>
            <a:ext cx="495300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99" y="2137558"/>
            <a:ext cx="9148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E2E83"/>
                </a:solidFill>
                <a:latin typeface="Adobe Garamond Pro Bold" pitchFamily="18" charset="0"/>
              </a:rPr>
              <a:t>Analysis #4 - Occupied vs Vacant Renovations</a:t>
            </a:r>
            <a:endParaRPr lang="en-US" sz="4800" dirty="0">
              <a:solidFill>
                <a:srgbClr val="1E2E83"/>
              </a:solidFill>
              <a:latin typeface="Adobe Garamond Pro Bol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#4:  </a:t>
            </a:r>
            <a:r>
              <a:rPr lang="en-US" sz="1800" u="sng" dirty="0" smtClean="0">
                <a:latin typeface="Adobe Garamond Pro Bold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6204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Occupied vs Vacant Renovations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#4:  </a:t>
            </a:r>
            <a:r>
              <a:rPr lang="en-US" sz="1800" u="sng" dirty="0" smtClean="0">
                <a:latin typeface="Adobe Garamond Pro Bold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6400" y="152400"/>
            <a:ext cx="8995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Problem Identification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Unexpected construction activities can disrupt the comfort of building 	occupants in a phased renovation.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Background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Building occupants  are expected to work together with the construction crews 	to prevent disturbances and allow to perform daily work. 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Potential Solutions</a:t>
            </a:r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Alternative to vacate the existing building and allow construction activities to 	be ongoing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Produce construction guidelines for improved occupant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16993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Occupied vs Vacant Renovations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#4:  </a:t>
            </a:r>
            <a:r>
              <a:rPr lang="en-US" sz="1800" dirty="0" smtClean="0">
                <a:latin typeface="Adobe Garamond Pro Bold" pitchFamily="18" charset="0"/>
              </a:rPr>
              <a:t>Occupied vs Vacant Renovations</a:t>
            </a:r>
          </a:p>
          <a:p>
            <a:pPr lvl="1"/>
            <a:r>
              <a:rPr lang="en-US" sz="1800" u="sng" dirty="0" smtClean="0">
                <a:latin typeface="Adobe Garamond Pro Bold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6400" y="311289"/>
            <a:ext cx="89956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VACANT RENOVATION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Larger scope of work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Funding available*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Decreased project duration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Lowered Risks of Accidents/Injuries/Complains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Improved Quality of work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Ease of coordination and planning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16600" y="311289"/>
            <a:ext cx="8222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Occupant relocation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Building use demands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Conflict of activities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Project costs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</p:txBody>
      </p:sp>
      <p:pic>
        <p:nvPicPr>
          <p:cNvPr id="2050" name="Picture 2" descr="Intramural Building architectural plans main level view of existing and three planned pha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7255" r="5070"/>
          <a:stretch/>
        </p:blipFill>
        <p:spPr bwMode="auto">
          <a:xfrm>
            <a:off x="13150541" y="2920023"/>
            <a:ext cx="5137459" cy="29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ramural Buildiarchitectural rending, interior view from second-floor running track overlooking basketball, multi-use cou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941" y="136056"/>
            <a:ext cx="4594659" cy="28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chitect's rendering of Intramural Building exterior showing new two-story addition and pedestrian p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395" y="3048000"/>
            <a:ext cx="57054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Occupied vs Vacant Renovations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#4:  </a:t>
            </a:r>
            <a:r>
              <a:rPr lang="en-US" sz="1800" dirty="0" smtClean="0">
                <a:latin typeface="Adobe Garamond Pro Bold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u="sng" dirty="0" smtClean="0">
                <a:latin typeface="Adobe Garamond Pro Bold" pitchFamily="18" charset="0"/>
              </a:rPr>
              <a:t>Construction </a:t>
            </a:r>
            <a:r>
              <a:rPr lang="en-US" sz="1800" u="sng" dirty="0">
                <a:latin typeface="Adobe Garamond Pro Bold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6400" y="311289"/>
            <a:ext cx="89956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OCCUPIED RENOVATION – Controlling Noise and Vibration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Stationary Equipment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Mobile Equipment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Affected phases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31401" y="76200"/>
            <a:ext cx="4572000" cy="3818612"/>
          </a:xfrm>
          <a:prstGeom prst="rect">
            <a:avLst/>
          </a:prstGeom>
        </p:spPr>
      </p:pic>
      <p:pic>
        <p:nvPicPr>
          <p:cNvPr id="17" name="Picture 16" descr="https://scontent-b.xx.fbcdn.net/hphotos-prn2/t1.0-9/1395373_543451192390079_832961087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778" y="2995781"/>
            <a:ext cx="4969422" cy="278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1277599" y="2618887"/>
            <a:ext cx="5537644" cy="2879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3261687" y="5562600"/>
            <a:ext cx="156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dobe Garamond Pro" pitchFamily="18" charset="0"/>
              </a:rPr>
              <a:t>Courtesy of  </a:t>
            </a:r>
            <a:r>
              <a:rPr lang="en-US" sz="1400" dirty="0" smtClean="0">
                <a:latin typeface="Adobe Garamond Pro" pitchFamily="18" charset="0"/>
              </a:rPr>
              <a:t>OSHA</a:t>
            </a:r>
            <a:endParaRPr lang="en-US" sz="1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Occupied vs Vacant Renovations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#4:  </a:t>
            </a:r>
            <a:r>
              <a:rPr lang="en-US" sz="1800" dirty="0" smtClean="0">
                <a:latin typeface="Adobe Garamond Pro Bold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u="sng" dirty="0" smtClean="0">
                <a:latin typeface="Adobe Garamond Pro Bold" pitchFamily="18" charset="0"/>
              </a:rPr>
              <a:t>Construction </a:t>
            </a:r>
            <a:r>
              <a:rPr lang="en-US" sz="1800" u="sng" dirty="0">
                <a:latin typeface="Adobe Garamond Pro Bold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6400" y="311289"/>
            <a:ext cx="89956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OCCUPIED RENOVATION – Productivity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Disruptive sounds 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H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igh / low frequencies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Intermittent /Continuous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Tasks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Simple / Complex</a:t>
            </a:r>
          </a:p>
          <a:p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Effects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Stress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Frustration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Adaptation – Increase HR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       Blood Pressure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       Adrenaline and Cortisol</a:t>
            </a:r>
          </a:p>
        </p:txBody>
      </p:sp>
      <p:sp>
        <p:nvSpPr>
          <p:cNvPr id="2" name="Right Brace 1"/>
          <p:cNvSpPr/>
          <p:nvPr/>
        </p:nvSpPr>
        <p:spPr>
          <a:xfrm>
            <a:off x="14097000" y="3175099"/>
            <a:ext cx="649330" cy="18198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static4.consumerreportscdn.org/content/cro/en/health/medical-treatments-conditions/eat-heart-healthy/_jcr_content/articleSections/articlesection_3/articleSectionContent/typebox/typePar/typeitembox.img.jpg/13643916016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250" y1="60000" x2="41250" y2="60000"/>
                        <a14:foregroundMark x1="44583" y1="68000" x2="44583" y2="68000"/>
                        <a14:foregroundMark x1="49167" y1="51429" x2="49167" y2="51429"/>
                        <a14:foregroundMark x1="47500" y1="76000" x2="47500" y2="76000"/>
                        <a14:foregroundMark x1="71667" y1="48000" x2="71667" y2="48000"/>
                        <a14:backgroundMark x1="49167" y1="51429" x2="49167" y2="5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3300471"/>
            <a:ext cx="2286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444411" y="311288"/>
            <a:ext cx="89956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PREVENTION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Hours of Operations and Noise levels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Communication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Low Frequency Panel absorber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77030"/>
              </p:ext>
            </p:extLst>
          </p:nvPr>
        </p:nvGraphicFramePr>
        <p:xfrm>
          <a:off x="18669000" y="1409048"/>
          <a:ext cx="7590918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680"/>
                <a:gridCol w="2032635"/>
                <a:gridCol w="2063623"/>
                <a:gridCol w="12329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Mobile Equipment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Time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Educational Facility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Residential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Daily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7:00 am to 5:00 pm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85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70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Weekends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9:00 am to 5:00 pm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65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60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Stationary Equipment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Daily 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7:00 am to 5:00 pm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70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60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Weekend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9:00 am to 5:00 pm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60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Garamond Pro Bold" pitchFamily="18" charset="0"/>
                        </a:rPr>
                        <a:t>50 dBA</a:t>
                      </a:r>
                      <a:endParaRPr lang="en-US" sz="1600" dirty="0">
                        <a:effectLst/>
                        <a:latin typeface="Adobe Garamond Pro Bol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/>
          <a:stretch/>
        </p:blipFill>
        <p:spPr bwMode="auto">
          <a:xfrm>
            <a:off x="23926800" y="3152624"/>
            <a:ext cx="2448072" cy="2638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926800" y="5718957"/>
            <a:ext cx="1718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dobe Garamond Pro" pitchFamily="18" charset="0"/>
              </a:rPr>
              <a:t>Courtesy of SAE Institute</a:t>
            </a:r>
          </a:p>
        </p:txBody>
      </p:sp>
    </p:spTree>
    <p:extLst>
      <p:ext uri="{BB962C8B-B14F-4D97-AF65-F5344CB8AC3E}">
        <p14:creationId xmlns:p14="http://schemas.microsoft.com/office/powerpoint/2010/main" val="25295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u="sng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18569" y="36022"/>
            <a:ext cx="906942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Analysis #1 – Prefabrication of Building Enclosure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Looks into the use of prefabricated brick panels and unitized curtain wall to 	accelerate the schedule and reduce project costs.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Mechanical Breadth – Thermal properties and moisture performance were analyzed.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Analysis #2 – Prefabrication Structural Effects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Looks into the structural implications of using prefabricated brick panels on 	the building frame.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Structural Breadth – Resizing of exterior </a:t>
            </a:r>
            <a:r>
              <a:rPr lang="en-US" sz="2000" smtClean="0">
                <a:solidFill>
                  <a:schemeClr val="tx2"/>
                </a:solidFill>
                <a:latin typeface="Adobe Garamond Pro" pitchFamily="18" charset="0"/>
              </a:rPr>
              <a:t>structural columns and beams. </a:t>
            </a:r>
            <a:endParaRPr lang="en-US" sz="2400" dirty="0" smtClean="0">
              <a:latin typeface="Adobe Garamond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7999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7800" y="5972298"/>
            <a:ext cx="898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Project Summary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7999" y="31630"/>
            <a:ext cx="86695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Analysis #3 – Integrated Project Delivery Implementation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Looks 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into the use of a different delivery method to improve the planning, 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coordination 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and outcome of the project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Analysis #4 – Occupied vs. Vacant Renovation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Evaluates the decision making of the owner on how the project should be 	constructed, while implementing construction standards to improve the 	health and safety of occupants.</a:t>
            </a:r>
            <a:endParaRPr lang="en-US" sz="2400" dirty="0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Occupied vs Vacant Renovations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#4:  </a:t>
            </a:r>
            <a:r>
              <a:rPr lang="en-US" sz="1800" dirty="0" smtClean="0">
                <a:latin typeface="Adobe Garamond Pro Bold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u="sng" dirty="0">
                <a:latin typeface="Adobe Garamond Pro Bold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6400" y="311289"/>
            <a:ext cx="89956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ADAPTED CONSTRUCTION STANDARDS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Communication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Primary Contact, weekly meetings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Look ahead schedule, coordination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Occupant/Contractor feedback</a:t>
            </a:r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Fire Safety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Evacuation layout plan, means of egress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Signage and frequent interaction with shutdown systems</a:t>
            </a:r>
          </a:p>
          <a:p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House Keeping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Wet cleaning techniques and HEPA vacuum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Contractor work area clean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Weather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Door mats required @ means of egress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Signage for identified hazards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451338" y="311289"/>
            <a:ext cx="89956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Interior Traffic</a:t>
            </a:r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Airtight temp. partitions – travel paths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Physical barriers for penetrations</a:t>
            </a:r>
          </a:p>
          <a:p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Indoor Air Quality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Negative air pressure (cont.) in construction area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Daily cleaning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HVAC temp. shutdown when high levels of pollutants 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Noise</a:t>
            </a:r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Appropriate worker volume communication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High Noise level activities must be approved by PM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Acoustical enclosures for noisy equipment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Vibration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Logistics, vehicular traffic far from bldg. footprint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Sequencing activities</a:t>
            </a:r>
          </a:p>
        </p:txBody>
      </p:sp>
      <p:pic>
        <p:nvPicPr>
          <p:cNvPr id="17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0" y="4836895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Final Recommendations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96400" y="311289"/>
            <a:ext cx="899561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ANALYSIS #1 – Prefabrication of Building Enclosure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SlenderWall Panels  –reduce exterior enclosure schedule by 12 days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     reduce project costs 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by 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$75,613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     quality product, increase floor space, less safety concerns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Unitized Curtain Wall – reduce exterior enclosure schedule by 29 days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          adds $190,586 to project costs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          better use if larger area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ANALYSIS </a:t>
            </a:r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#3 </a:t>
            </a:r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– </a:t>
            </a:r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Integrated Project </a:t>
            </a:r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D</a:t>
            </a:r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elivery Implementation</a:t>
            </a:r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Co-location of project party ease communication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Early involvement improves project outcome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Reduced risks of change orders and  RFIs</a:t>
            </a:r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Shared-risk and liabilities questionable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Adobe Garamond Pro Bold" pitchFamily="18" charset="0"/>
              </a:rPr>
              <a:t>Recommended applications</a:t>
            </a:r>
          </a:p>
          <a:p>
            <a:r>
              <a:rPr lang="en-US" sz="2000" b="1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Collaboration – big room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Early involvement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</p:txBody>
      </p:sp>
      <p:pic>
        <p:nvPicPr>
          <p:cNvPr id="6146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166" y="762000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4.wikia.nocookie.net/__cb20090221142541/fanon/images/0/04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679" y="3455124"/>
            <a:ext cx="495300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tatic4.wikia.nocookie.net/__cb20090221142541/fanon/images/0/04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679" y="1828800"/>
            <a:ext cx="495300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653" y="4389388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436388" y="439696"/>
            <a:ext cx="8995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ANALYSIS #4 – Occupied vs Vacant Renovation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Vacant  – allow for larger scopes of work, reduced risks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 facilitates planning and coordination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 funding 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must be available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Occupied – helps meet recreational student demand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Construction Standards</a:t>
            </a: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Improve the health and safety of building occupants</a:t>
            </a:r>
          </a:p>
        </p:txBody>
      </p:sp>
      <p:pic>
        <p:nvPicPr>
          <p:cNvPr id="22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0" y="1861725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static4.wikia.nocookie.net/__cb20090221142541/fanon/images/0/04/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0" y="781592"/>
            <a:ext cx="495300" cy="5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Acknowledgements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Acknowledgements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96400" y="311289"/>
            <a:ext cx="8995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THANKS!</a:t>
            </a:r>
          </a:p>
          <a:p>
            <a:pPr lvl="0" algn="ctr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 algn="ctr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ACADEMIC ACKNOWLEDGEMENTS</a:t>
            </a:r>
          </a:p>
          <a:p>
            <a:pPr lvl="0" algn="ctr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Ray Sowers, CM Academic Adviser</a:t>
            </a:r>
          </a:p>
          <a:p>
            <a:pPr lvl="0" algn="ctr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John Betchtel, CM Adviser</a:t>
            </a:r>
          </a:p>
          <a:p>
            <a:pPr lvl="0" algn="ctr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Ali Memari, Building Enclosure Adviser</a:t>
            </a:r>
          </a:p>
          <a:p>
            <a:pPr lvl="0" algn="ctr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Penn State AE Faculty</a:t>
            </a:r>
          </a:p>
          <a:p>
            <a:pPr lvl="0" algn="ctr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pPr lvl="0" algn="ctr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 algn="ctr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INDUSTRY ACKNOWLEDGEMENTS </a:t>
            </a:r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36389" y="311289"/>
            <a:ext cx="89956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SPECIAL THANKS</a:t>
            </a:r>
          </a:p>
          <a:p>
            <a:pPr lvl="0" algn="ctr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Family &amp; Friends</a:t>
            </a:r>
          </a:p>
          <a:p>
            <a:pPr lvl="0" algn="ctr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 algn="ctr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Jason Toso – Mortenson Construction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Jeremy Smith - Easi-Set Industries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Dominick Baruffi – Sto, StoPanel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dobe Garamond Pro Bold" pitchFamily="18" charset="0"/>
              </a:rPr>
              <a:t>Matt Christian - Harmon Inc</a:t>
            </a:r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.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Office of Physical Plant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Intramural Building Staff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Adobe Garamond Pro Bold" pitchFamily="18" charset="0"/>
            </a:endParaRPr>
          </a:p>
          <a:p>
            <a:pPr lvl="0" algn="ctr"/>
            <a:endParaRPr lang="en-US" sz="2000" dirty="0" smtClean="0">
              <a:solidFill>
                <a:schemeClr val="tx2"/>
              </a:solidFill>
              <a:latin typeface="Adobe Garamond Pro Bold" pitchFamily="18" charset="0"/>
            </a:endParaRPr>
          </a:p>
        </p:txBody>
      </p:sp>
      <p:pic>
        <p:nvPicPr>
          <p:cNvPr id="18" name="Picture 17" descr="D:\THESIS\CPEP\penn state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2511498"/>
            <a:ext cx="2667000" cy="119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www.bdcnetwork.com/sites/default/files/imagecache/new_related_article/FINAL%20HARMON%20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4664143"/>
            <a:ext cx="2312259" cy="661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asiset.com/images/Easi-Set-build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3" y="4525529"/>
            <a:ext cx="1609683" cy="7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irstsvcs.com/S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839" y="4460774"/>
            <a:ext cx="979161" cy="8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:\THESIS\Logos\mortenson-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63" y="4384071"/>
            <a:ext cx="3219313" cy="1139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8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Questions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Acknowledgements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54" y="774646"/>
            <a:ext cx="8464891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755596"/>
            <a:ext cx="8389761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Appendix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85908"/>
              </p:ext>
            </p:extLst>
          </p:nvPr>
        </p:nvGraphicFramePr>
        <p:xfrm>
          <a:off x="9372600" y="218186"/>
          <a:ext cx="7197793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734"/>
                <a:gridCol w="739959"/>
                <a:gridCol w="636771"/>
                <a:gridCol w="597084"/>
                <a:gridCol w="949509"/>
                <a:gridCol w="668521"/>
                <a:gridCol w="792347"/>
                <a:gridCol w="911409"/>
                <a:gridCol w="118445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Width (ft.)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Height (ft.)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Area (SF)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 Panels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Area (SF)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Opening?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Weight per 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Panel Weight (lbs.)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4,650.0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5,550.0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5,580.0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6,660.0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3,990.0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9,120.0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 @ Ea.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2,790.0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111.0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111.0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 @ Ea.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3,330.0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 @ Ea.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3,720.0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 @ Ea.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4,440.0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 @ Ea.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4,650.0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 @ Ea.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5,550.0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675.0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Mech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20,250.0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2,790.0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22,320.0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72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1,116.0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33,480.0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2,100.0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18,000.0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3,150.0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840.0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25,200.0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279.0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8,370.0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111.0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6,660.0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15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West Wall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5,550.0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6930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187,320.00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61588"/>
              </p:ext>
            </p:extLst>
          </p:nvPr>
        </p:nvGraphicFramePr>
        <p:xfrm>
          <a:off x="18318480" y="198120"/>
          <a:ext cx="4673434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977"/>
                <a:gridCol w="398126"/>
                <a:gridCol w="741802"/>
                <a:gridCol w="689414"/>
                <a:gridCol w="956115"/>
              </a:tblGrid>
              <a:tr h="18334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Current Exterior Brick Veneer System Breakdown Cost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Quantity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Cost/Unit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Brick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$ 163,070.00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Rigid 2.5" Insulation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17,725.00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Vapor Retardant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24,815.00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Spray-On Insulation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28,360.00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6" Mtl Stud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85,080.00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8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Caulking &amp; Sealants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1,772.50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Gypsum Board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7.3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51,402.50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Misc. Metals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  709.00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$ 372,934.00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Nitterhouse Concrete Brick Veneer System Breakdown Cost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Panel System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$ 277,200.00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Sheathing, 6" Mtl Stud, Gyp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83,160.00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Rigid 2.5" Insulation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17,325.00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Vapor Retardant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24,255.00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Spray-On Insulation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27,720.00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Gypsum Board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7.3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51,402.50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Misc. Metals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7,090.00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  709.00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$ 429,660.00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SlenderWall System Breakdown Cost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Panel System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$ 291,060.00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Gypsum Board 5/8" (3 Layers)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10,395.00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$ 301,455.00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  <a:tr h="17349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StoPanel System Breakdown Cost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Panel System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6,930.00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72.0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$ 498,960.00 </a:t>
                      </a:r>
                      <a:endParaRPr lang="en-US" sz="11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56576" marR="56576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22001"/>
              </p:ext>
            </p:extLst>
          </p:nvPr>
        </p:nvGraphicFramePr>
        <p:xfrm>
          <a:off x="23164800" y="228600"/>
          <a:ext cx="3886200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690"/>
                <a:gridCol w="691241"/>
                <a:gridCol w="874669"/>
                <a:gridCol w="685800"/>
                <a:gridCol w="685800"/>
              </a:tblGrid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Elevation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Quantity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Productivity </a:t>
                      </a:r>
                      <a:r>
                        <a:rPr lang="en-US" sz="1100" dirty="0" smtClean="0">
                          <a:effectLst/>
                        </a:rPr>
                        <a:t>(hr)/ </a:t>
                      </a:r>
                      <a:r>
                        <a:rPr lang="en-US" sz="1100" dirty="0">
                          <a:effectLst/>
                        </a:rPr>
                        <a:t>Panel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Duration (hr.)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Days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West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62.0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 @ East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6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Appendix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8601055" y="140898"/>
            <a:ext cx="4792345" cy="264366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8601055" y="2867179"/>
            <a:ext cx="4260950" cy="284782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172200" y="68649"/>
            <a:ext cx="2454880" cy="333986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5"/>
          <a:srcRect t="5740"/>
          <a:stretch/>
        </p:blipFill>
        <p:spPr bwMode="auto">
          <a:xfrm>
            <a:off x="23660099" y="140898"/>
            <a:ext cx="2819400" cy="2934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3038092" y="3429000"/>
            <a:ext cx="4253535" cy="196538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7"/>
          <a:stretch>
            <a:fillRect/>
          </a:stretch>
        </p:blipFill>
        <p:spPr>
          <a:xfrm>
            <a:off x="9185695" y="3981234"/>
            <a:ext cx="9135071" cy="196236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8"/>
          <a:stretch>
            <a:fillRect/>
          </a:stretch>
        </p:blipFill>
        <p:spPr>
          <a:xfrm>
            <a:off x="9156940" y="89139"/>
            <a:ext cx="9096812" cy="212066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9"/>
          <a:srcRect t="18988"/>
          <a:stretch/>
        </p:blipFill>
        <p:spPr bwMode="auto">
          <a:xfrm>
            <a:off x="9185695" y="2248225"/>
            <a:ext cx="9135071" cy="1637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5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Appendix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09155" y="152400"/>
            <a:ext cx="7505700" cy="5543098"/>
          </a:xfrm>
          <a:prstGeom prst="rect">
            <a:avLst/>
          </a:prstGeom>
        </p:spPr>
      </p:pic>
      <p:pic>
        <p:nvPicPr>
          <p:cNvPr id="20" name="Picture 19" descr="28 lbs. per sf SLENDERWALL pane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27" y="152400"/>
            <a:ext cx="4155273" cy="285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www.bdcnetwork.com/sites/default/files/imagecache/insert_image_big/Slenderwall%20Johns%20Hopkins%2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152400"/>
            <a:ext cx="4292600" cy="28529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29341"/>
              </p:ext>
            </p:extLst>
          </p:nvPr>
        </p:nvGraphicFramePr>
        <p:xfrm>
          <a:off x="9408327" y="3200400"/>
          <a:ext cx="4993473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593"/>
                <a:gridCol w="491173"/>
                <a:gridCol w="814959"/>
                <a:gridCol w="1080348"/>
                <a:gridCol w="1295400"/>
              </a:tblGrid>
              <a:tr h="14732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System Cost Comparison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Cost/Unit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Panel System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SF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6,930.00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43.5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$301,455.00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Current System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SF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7,090.00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52.6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$372,934.00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Difference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$71,479.00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44661"/>
              </p:ext>
            </p:extLst>
          </p:nvPr>
        </p:nvGraphicFramePr>
        <p:xfrm>
          <a:off x="9408327" y="4487464"/>
          <a:ext cx="4999927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059"/>
                <a:gridCol w="441476"/>
                <a:gridCol w="591617"/>
                <a:gridCol w="1319957"/>
                <a:gridCol w="1399818"/>
              </a:tblGrid>
              <a:tr h="3429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Additional Costs Benefits/Implements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Scaffolding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CSF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148.8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$           130.13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$        19,363.34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Crane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-1.0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$      17,289.00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$      (17,289.00)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Material Hoist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Ea.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$        2,060.00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$          2,060.00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Difference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$          4,134.34 </a:t>
                      </a:r>
                      <a:endParaRPr lang="en-US" sz="16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44071"/>
              </p:ext>
            </p:extLst>
          </p:nvPr>
        </p:nvGraphicFramePr>
        <p:xfrm>
          <a:off x="14935200" y="3200400"/>
          <a:ext cx="2609534" cy="1589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834"/>
                <a:gridCol w="1022700"/>
              </a:tblGrid>
              <a:tr h="1408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Savings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SlenderWall Savings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$71,479.00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</a:tr>
              <a:tr h="14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Crane Usage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($17,289.00)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</a:tr>
              <a:tr h="14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Removal of Scaffold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$19,363.00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</a:tr>
              <a:tr h="14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Removal of Hoist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$2,060.00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</a:tr>
              <a:tr h="362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$75,613.00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28750" marR="287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Appendix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72998"/>
              </p:ext>
            </p:extLst>
          </p:nvPr>
        </p:nvGraphicFramePr>
        <p:xfrm>
          <a:off x="9149080" y="76200"/>
          <a:ext cx="5906517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532"/>
                <a:gridCol w="1164273"/>
                <a:gridCol w="1082929"/>
                <a:gridCol w="1077087"/>
                <a:gridCol w="1123696"/>
              </a:tblGrid>
              <a:tr h="1905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Existing System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Component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Thickness (in)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R-Value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R-Value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Inside Air Layer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Gypsum Board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0.625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Metal Stud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0.98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0.98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 Spray Ins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5.75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8.625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Sheathing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0.625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Rigid Insulation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 Cavity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1.68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3.36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Brick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3.625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Exterior Air Layer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0.17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0.17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Thickness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15.375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R-Value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hr.-SF-F/BTU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27.335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U-Value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BTU/hr.-SF-F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0.0365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64910"/>
              </p:ext>
            </p:extLst>
          </p:nvPr>
        </p:nvGraphicFramePr>
        <p:xfrm>
          <a:off x="18308320" y="111609"/>
          <a:ext cx="6639942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952"/>
                <a:gridCol w="1305560"/>
                <a:gridCol w="1213295"/>
                <a:gridCol w="1213676"/>
                <a:gridCol w="1259459"/>
              </a:tblGrid>
              <a:tr h="444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Proposed System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Component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Thickness (in)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R-Value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R-Value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Inside Air Layer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Gypsum Board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Vapor Barrier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Batt. Insulation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 Gap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Precast Concrete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Brick veneer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Exterior Air Layer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0.17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Ea.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0.17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Thickness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R-Value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hr.-SF-F/BTU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27.09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U-Value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BTU/hr.-SF-F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0.0369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9431000" y="2637635"/>
            <a:ext cx="1981200" cy="328047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21871405" y="2655492"/>
            <a:ext cx="1981200" cy="3262618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25145999" y="132080"/>
            <a:ext cx="2170069" cy="337312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/>
          <a:stretch>
            <a:fillRect/>
          </a:stretch>
        </p:blipFill>
        <p:spPr>
          <a:xfrm>
            <a:off x="9149080" y="2790702"/>
            <a:ext cx="1909037" cy="3152898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11353800" y="2790702"/>
            <a:ext cx="1962785" cy="314653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7"/>
          <a:stretch>
            <a:fillRect/>
          </a:stretch>
        </p:blipFill>
        <p:spPr>
          <a:xfrm>
            <a:off x="15544800" y="64692"/>
            <a:ext cx="2170069" cy="337312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718078"/>
              </p:ext>
            </p:extLst>
          </p:nvPr>
        </p:nvGraphicFramePr>
        <p:xfrm>
          <a:off x="13489686" y="3505200"/>
          <a:ext cx="4645914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844"/>
                <a:gridCol w="644588"/>
                <a:gridCol w="1227264"/>
                <a:gridCol w="883920"/>
                <a:gridCol w="1110298"/>
              </a:tblGrid>
              <a:tr h="444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Heat Transfer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Summer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R-Value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Change in Temp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Area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Heat Transfer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∑ 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Δ T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SF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Btu/Hr.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Current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27.335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6,930.00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3,600.00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Proposed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27.09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14.2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6,930.00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3,632.56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Difference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(32.56)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Winter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Current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27.335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61.7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6,930.00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15,642.25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Proposed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27.09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61.7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6,930.00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15,783.72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Difference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(141.47)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593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2011" y="5987942"/>
            <a:ext cx="91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Appendix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19150"/>
              </p:ext>
            </p:extLst>
          </p:nvPr>
        </p:nvGraphicFramePr>
        <p:xfrm>
          <a:off x="9144000" y="132080"/>
          <a:ext cx="4814379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191"/>
                <a:gridCol w="1545717"/>
                <a:gridCol w="1517586"/>
                <a:gridCol w="984885"/>
              </a:tblGrid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Elevation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Length of Glazing (ft.)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Avg. Glass Width (ft.)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SF of Glazing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130.00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807.00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7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150.00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1,105.00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280.00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4,035.00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173.00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36.75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858.00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701.00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342.00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430.00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19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212.00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8,663.00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03331"/>
              </p:ext>
            </p:extLst>
          </p:nvPr>
        </p:nvGraphicFramePr>
        <p:xfrm>
          <a:off x="14173200" y="152400"/>
          <a:ext cx="4056388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191"/>
                <a:gridCol w="655201"/>
                <a:gridCol w="581851"/>
                <a:gridCol w="524510"/>
                <a:gridCol w="848550"/>
                <a:gridCol w="680085"/>
              </a:tblGrid>
              <a:tr h="444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Elevation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Size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SF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Panels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SF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Width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Height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7.98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742.14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15.96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15.96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7.98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87.78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2961.00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231.00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945.00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148.50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8.75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26.25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78.75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8.75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26.25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288.75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405.00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8.75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26.25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393.75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7.98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119.70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405.00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10.98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65.88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15.75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598.50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2.66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9.31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93.10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481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7703.00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27071"/>
              </p:ext>
            </p:extLst>
          </p:nvPr>
        </p:nvGraphicFramePr>
        <p:xfrm>
          <a:off x="18592800" y="176660"/>
          <a:ext cx="4149661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191"/>
                <a:gridCol w="602615"/>
                <a:gridCol w="588010"/>
                <a:gridCol w="521335"/>
                <a:gridCol w="848550"/>
                <a:gridCol w="822960"/>
              </a:tblGrid>
              <a:tr h="13081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Elevation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Size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SF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Panels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SF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Width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Height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14.25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42.75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2,992.50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10.75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32.25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741.75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81.00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987.00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24.50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245.00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588.00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14.25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42.75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470.25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297.00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585.00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180.00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360.00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19.50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175.50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248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7,703.00 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64102"/>
              </p:ext>
            </p:extLst>
          </p:nvPr>
        </p:nvGraphicFramePr>
        <p:xfrm>
          <a:off x="22936200" y="152400"/>
          <a:ext cx="4041903" cy="1661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191"/>
                <a:gridCol w="1688338"/>
                <a:gridCol w="848551"/>
                <a:gridCol w="738823"/>
              </a:tblGrid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Elevation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Productivity panels/day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Panels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9.33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5.86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1.47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Atrium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20.80</a:t>
                      </a:r>
                      <a:endParaRPr lang="en-US" sz="14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12078"/>
              </p:ext>
            </p:extLst>
          </p:nvPr>
        </p:nvGraphicFramePr>
        <p:xfrm>
          <a:off x="18592800" y="3536394"/>
          <a:ext cx="4736782" cy="1451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0"/>
                <a:gridCol w="857885"/>
                <a:gridCol w="453072"/>
                <a:gridCol w="854710"/>
                <a:gridCol w="1276985"/>
              </a:tblGrid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Item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Quantity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Total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Stick Built System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8,663.00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SF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$   110.00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$      952,930.00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Subtotal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$      952,930.00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Unitized System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8,663.00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SF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   132.00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$    1,143,516.00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Subtotal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$    1,143,516.00 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$     (190,586.00)</a:t>
                      </a:r>
                      <a:endParaRPr lang="en-US" sz="1200" dirty="0">
                        <a:effectLst/>
                        <a:latin typeface="Adobe Garamon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9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7469" y="2137558"/>
            <a:ext cx="891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Adobe Garamond Pro Bold" pitchFamily="18" charset="0"/>
              </a:rPr>
              <a:t>Analysis #1 – Prefabricated  </a:t>
            </a:r>
            <a:r>
              <a:rPr lang="en-US" sz="3600" smtClean="0">
                <a:solidFill>
                  <a:schemeClr val="tx2"/>
                </a:solidFill>
                <a:latin typeface="Adobe Garamond Pro Bold" pitchFamily="18" charset="0"/>
              </a:rPr>
              <a:t>Building Enclosure</a:t>
            </a:r>
            <a:endParaRPr lang="en-US" sz="3600" dirty="0">
              <a:solidFill>
                <a:schemeClr val="tx2"/>
              </a:solidFill>
              <a:latin typeface="Adobe Garamond Pro Bol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01200" y="4572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9450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605211" y="1524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Problem Identification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Exterior Enclosure duration 20 weeks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Critical Path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Finished before Interior activities begins</a:t>
            </a: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endParaRPr lang="en-US" sz="2000" dirty="0">
              <a:latin typeface="Adobe Garamond Pro" pitchFamily="18" charset="0"/>
            </a:endParaRP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Background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Contractor </a:t>
            </a:r>
            <a:r>
              <a:rPr lang="en-US" sz="2000" dirty="0">
                <a:latin typeface="Adobe Garamond Pro" pitchFamily="18" charset="0"/>
              </a:rPr>
              <a:t>performance issues </a:t>
            </a:r>
            <a:endParaRPr lang="en-US" sz="2000" dirty="0" smtClean="0">
              <a:latin typeface="Adobe Garamond Pro" pitchFamily="18" charset="0"/>
            </a:endParaRP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Coordination between trades during installation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		=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		PROJECT DELAYS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u="sng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63558" y="166776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Potential Solutions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Use of prefabrication would lead to faster installation, lower labor costs, 	improve quality and lower risks of onsite accidents. </a:t>
            </a:r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9" name="AutoShape 8" descr="http://projectconnect.mortenson.com/webcenter/content/conn/UCM_WebCollab/path/Web%20Collab/12150002/Project%20Visuals/Progress%20Photos/1308%20-%20August/130821/IMG_1011.JPG?rendition=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0" descr="http://projectconnect.mortenson.com/webcenter/content/conn/UCM_WebCollab/path/Web%20Collab/12150002/Project%20Visuals/Progress%20Photos/1308%20-%20August/130821/IMG_1011.JPG?rendition=W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12" descr="http://projectconnect.mortenson.com/webcenter/content/conn/UCM_WebCollab/path/Web%20Collab/12150002/Project%20Visuals/Progress%20Photos/1308%20-%20August/130821/IMG_1011.JPG?rendition=We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0" y="1182438"/>
            <a:ext cx="2944431" cy="444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9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296401" y="195168"/>
            <a:ext cx="5410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CURRENT BRICK FACADE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3 5/8” Norman Brick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Thermal Insulation (Rigid &amp; Spray on)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6” Metal Stud back-up framing</a:t>
            </a:r>
          </a:p>
          <a:p>
            <a:endParaRPr lang="en-US" sz="2000" dirty="0" smtClean="0">
              <a:latin typeface="Adobe Garamond Pro" pitchFamily="18" charset="0"/>
            </a:endParaRPr>
          </a:p>
          <a:p>
            <a:r>
              <a:rPr lang="en-US" sz="2000" dirty="0" smtClean="0">
                <a:latin typeface="Adobe Garamond Pro" pitchFamily="18" charset="0"/>
              </a:rPr>
              <a:t>7090 </a:t>
            </a:r>
            <a:r>
              <a:rPr lang="en-US" sz="2000" dirty="0">
                <a:latin typeface="Adobe Garamond Pro" pitchFamily="18" charset="0"/>
              </a:rPr>
              <a:t>SF of brick installed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ESTIMATED </a:t>
            </a:r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COST: </a:t>
            </a:r>
            <a:r>
              <a:rPr lang="en-US" sz="2000" dirty="0">
                <a:latin typeface="Adobe Garamond Pro" pitchFamily="18" charset="0"/>
              </a:rPr>
              <a:t>	$372,934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DURATION: </a:t>
            </a:r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92 days </a:t>
            </a:r>
          </a:p>
          <a:p>
            <a:pPr lvl="0"/>
            <a:endParaRPr lang="en-US" sz="2000" dirty="0" smtClean="0">
              <a:latin typeface="Adobe Garamond Pro" pitchFamily="18" charset="0"/>
            </a:endParaRPr>
          </a:p>
          <a:p>
            <a:pPr lvl="0"/>
            <a:endParaRPr lang="en-US" sz="2000" dirty="0" smtClean="0">
              <a:latin typeface="Adobe Garamond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43600" y="209546"/>
            <a:ext cx="2385883" cy="1292353"/>
            <a:chOff x="9384007" y="2386593"/>
            <a:chExt cx="4771766" cy="2584706"/>
          </a:xfrm>
        </p:grpSpPr>
        <p:sp>
          <p:nvSpPr>
            <p:cNvPr id="13" name="Freeform 12"/>
            <p:cNvSpPr/>
            <p:nvPr/>
          </p:nvSpPr>
          <p:spPr>
            <a:xfrm>
              <a:off x="9384007" y="2386593"/>
              <a:ext cx="4771766" cy="2584706"/>
            </a:xfrm>
            <a:custGeom>
              <a:avLst/>
              <a:gdLst>
                <a:gd name="connsiteX0" fmla="*/ 48127 w 4620127"/>
                <a:gd name="connsiteY0" fmla="*/ 0 h 2502568"/>
                <a:gd name="connsiteX1" fmla="*/ 4259179 w 4620127"/>
                <a:gd name="connsiteY1" fmla="*/ 0 h 2502568"/>
                <a:gd name="connsiteX2" fmla="*/ 4259179 w 4620127"/>
                <a:gd name="connsiteY2" fmla="*/ 1612231 h 2502568"/>
                <a:gd name="connsiteX3" fmla="*/ 4475748 w 4620127"/>
                <a:gd name="connsiteY3" fmla="*/ 1612231 h 2502568"/>
                <a:gd name="connsiteX4" fmla="*/ 4475748 w 4620127"/>
                <a:gd name="connsiteY4" fmla="*/ 1949115 h 2502568"/>
                <a:gd name="connsiteX5" fmla="*/ 4596063 w 4620127"/>
                <a:gd name="connsiteY5" fmla="*/ 1949115 h 2502568"/>
                <a:gd name="connsiteX6" fmla="*/ 4620127 w 4620127"/>
                <a:gd name="connsiteY6" fmla="*/ 2454442 h 2502568"/>
                <a:gd name="connsiteX7" fmla="*/ 2622884 w 4620127"/>
                <a:gd name="connsiteY7" fmla="*/ 2237873 h 2502568"/>
                <a:gd name="connsiteX8" fmla="*/ 0 w 4620127"/>
                <a:gd name="connsiteY8" fmla="*/ 2502568 h 2502568"/>
                <a:gd name="connsiteX9" fmla="*/ 24063 w 4620127"/>
                <a:gd name="connsiteY9" fmla="*/ 1997242 h 2502568"/>
                <a:gd name="connsiteX10" fmla="*/ 96253 w 4620127"/>
                <a:gd name="connsiteY10" fmla="*/ 1997242 h 2502568"/>
                <a:gd name="connsiteX11" fmla="*/ 48127 w 4620127"/>
                <a:gd name="connsiteY11" fmla="*/ 0 h 250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0127" h="2502568">
                  <a:moveTo>
                    <a:pt x="48127" y="0"/>
                  </a:moveTo>
                  <a:lnTo>
                    <a:pt x="4259179" y="0"/>
                  </a:lnTo>
                  <a:lnTo>
                    <a:pt x="4259179" y="1612231"/>
                  </a:lnTo>
                  <a:lnTo>
                    <a:pt x="4475748" y="1612231"/>
                  </a:lnTo>
                  <a:lnTo>
                    <a:pt x="4475748" y="1949115"/>
                  </a:lnTo>
                  <a:lnTo>
                    <a:pt x="4596063" y="1949115"/>
                  </a:lnTo>
                  <a:lnTo>
                    <a:pt x="4620127" y="2454442"/>
                  </a:lnTo>
                  <a:lnTo>
                    <a:pt x="2622884" y="2237873"/>
                  </a:lnTo>
                  <a:lnTo>
                    <a:pt x="0" y="2502568"/>
                  </a:lnTo>
                  <a:lnTo>
                    <a:pt x="24063" y="1997242"/>
                  </a:lnTo>
                  <a:lnTo>
                    <a:pt x="96253" y="1997242"/>
                  </a:lnTo>
                  <a:lnTo>
                    <a:pt x="4812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>
              <a:stCxn id="13" idx="8"/>
              <a:endCxn id="13" idx="7"/>
            </p:cNvCxnSpPr>
            <p:nvPr/>
          </p:nvCxnSpPr>
          <p:spPr>
            <a:xfrm flipV="1">
              <a:off x="9384007" y="4697916"/>
              <a:ext cx="2708971" cy="27338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9"/>
              <a:endCxn id="13" idx="8"/>
            </p:cNvCxnSpPr>
            <p:nvPr/>
          </p:nvCxnSpPr>
          <p:spPr>
            <a:xfrm flipH="1">
              <a:off x="9384007" y="4449387"/>
              <a:ext cx="24853" cy="5219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3" idx="6"/>
            </p:cNvCxnSpPr>
            <p:nvPr/>
          </p:nvCxnSpPr>
          <p:spPr>
            <a:xfrm>
              <a:off x="12075393" y="4705176"/>
              <a:ext cx="2080380" cy="2164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6"/>
              <a:endCxn id="13" idx="5"/>
            </p:cNvCxnSpPr>
            <p:nvPr/>
          </p:nvCxnSpPr>
          <p:spPr>
            <a:xfrm flipH="1" flipV="1">
              <a:off x="14130919" y="4399681"/>
              <a:ext cx="24854" cy="5219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3"/>
              <a:endCxn id="13" idx="2"/>
            </p:cNvCxnSpPr>
            <p:nvPr/>
          </p:nvCxnSpPr>
          <p:spPr>
            <a:xfrm flipH="1">
              <a:off x="13782978" y="4051740"/>
              <a:ext cx="2236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4"/>
              <a:endCxn id="13" idx="3"/>
            </p:cNvCxnSpPr>
            <p:nvPr/>
          </p:nvCxnSpPr>
          <p:spPr>
            <a:xfrm flipV="1">
              <a:off x="14006655" y="4051740"/>
              <a:ext cx="0" cy="3479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3" idx="5"/>
              <a:endCxn id="13" idx="4"/>
            </p:cNvCxnSpPr>
            <p:nvPr/>
          </p:nvCxnSpPr>
          <p:spPr>
            <a:xfrm flipH="1">
              <a:off x="14006655" y="4399681"/>
              <a:ext cx="12426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5775312" y="1665495"/>
            <a:ext cx="3045548" cy="3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dobe Garamond Pro" pitchFamily="18" charset="0"/>
              </a:rPr>
              <a:t>Location of </a:t>
            </a:r>
            <a:r>
              <a:rPr lang="en-US" dirty="0" smtClean="0">
                <a:latin typeface="Adobe Garamond Pro" pitchFamily="18" charset="0"/>
              </a:rPr>
              <a:t>Brick Façade on Mtl stud</a:t>
            </a:r>
            <a:endParaRPr lang="en-US" dirty="0">
              <a:latin typeface="Adobe Garamond Pro" pitchFamily="18" charset="0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706601" y="195168"/>
            <a:ext cx="2752725" cy="27705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400603"/>
            <a:ext cx="6959600" cy="238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u="sng" dirty="0">
                <a:latin typeface="Adobe Garamond Pro Bold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292354" y="206874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PROPOSED – SLENDERWALL SYSTEM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½” Thin Brick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2” Reinforced Precast concrete layer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Batt Insulation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6” Galv. Steel Studs</a:t>
            </a:r>
          </a:p>
          <a:p>
            <a:pPr lvl="0"/>
            <a:r>
              <a:rPr lang="en-US" sz="2000" dirty="0" smtClean="0">
                <a:latin typeface="Adobe Garamond Pro" pitchFamily="18" charset="0"/>
              </a:rPr>
              <a:t>	Lightweight Design – 30 lbs./ft</a:t>
            </a:r>
            <a:r>
              <a:rPr lang="en-US" sz="2000" baseline="30000" dirty="0" smtClean="0">
                <a:latin typeface="Adobe Garamond Pro" pitchFamily="18" charset="0"/>
              </a:rPr>
              <a:t>2</a:t>
            </a:r>
            <a:r>
              <a:rPr lang="en-US" sz="2000" dirty="0" smtClean="0">
                <a:latin typeface="Adobe Garamond Pro" pitchFamily="18" charset="0"/>
              </a:rPr>
              <a:t> 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Increased Floor Space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Reduced installation time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Variety of finishes and textures</a:t>
            </a:r>
          </a:p>
        </p:txBody>
      </p:sp>
      <p:pic>
        <p:nvPicPr>
          <p:cNvPr id="33" name="Picture 32" descr="Mabey Se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6974" y="2553057"/>
            <a:ext cx="4554338" cy="323605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9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72601" y="284711"/>
            <a:ext cx="838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PANEL SIZES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Building not designed for panel application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>
                <a:latin typeface="Adobe Garamond Pro" pitchFamily="18" charset="0"/>
              </a:rPr>
              <a:t>8 Different Widths  &amp; 5 Different Heights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Layout of panels designed to avoid architectural changes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Productivity can be increased and cost of panels reduced if 	Multipurpose room windows re-arranged</a:t>
            </a:r>
            <a:endParaRPr lang="en-US" sz="2000" dirty="0">
              <a:latin typeface="Adobe Garamond Pro" pitchFamily="18" charset="0"/>
            </a:endParaRPr>
          </a:p>
          <a:p>
            <a:pPr lvl="0"/>
            <a:endParaRPr lang="en-US" sz="2000" dirty="0">
              <a:latin typeface="Adobe Garamond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238180"/>
            <a:ext cx="8839200" cy="21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2665294"/>
            <a:ext cx="8839200" cy="18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819400"/>
            <a:ext cx="8381999" cy="27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20361442" y="4631222"/>
            <a:ext cx="4351420" cy="3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dobe Garamond Pro" pitchFamily="18" charset="0"/>
              </a:rPr>
              <a:t>South Wall Panels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10972800" y="5562600"/>
            <a:ext cx="4351420" cy="3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dobe Garamond Pro" pitchFamily="18" charset="0"/>
              </a:rPr>
              <a:t>East Wall Panels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#1: Prefabrication of Building Enclosure</a:t>
            </a:r>
          </a:p>
          <a:p>
            <a:r>
              <a:rPr lang="en-US" sz="1800" dirty="0" smtClean="0">
                <a:latin typeface="Adobe Garamond Pro Bold" pitchFamily="18" charset="0"/>
              </a:rPr>
              <a:t>	</a:t>
            </a:r>
            <a:r>
              <a:rPr lang="en-US" sz="1800" u="sng" dirty="0" smtClean="0">
                <a:latin typeface="Adobe Garamond Pro Bold" pitchFamily="18" charset="0"/>
              </a:rPr>
              <a:t>Proposed </a:t>
            </a:r>
            <a:r>
              <a:rPr lang="en-US" sz="1800" u="sng" dirty="0">
                <a:latin typeface="Adobe Garamond Pro Bold" pitchFamily="18" charset="0"/>
              </a:rPr>
              <a:t>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dirty="0" smtClean="0">
                <a:latin typeface="Adobe Garamond Pro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3109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19200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25000" y="284711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COST EVALUATION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Cavity Wall Cost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Includes all building components not required by SlenderWall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Total: $ 372,934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SlenderWall Cost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Based on avg cost of $42/SF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Includes delivery, erection and insulation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General Conditions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Scaffolding eliminated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Crane rental required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Material Hoist eliminated</a:t>
            </a:r>
          </a:p>
          <a:p>
            <a:pPr lvl="0"/>
            <a:r>
              <a:rPr lang="en-US" sz="2000" b="1" dirty="0" smtClean="0">
                <a:solidFill>
                  <a:schemeClr val="tx2"/>
                </a:solidFill>
                <a:latin typeface="Adobe Garamond Pro Bold" pitchFamily="18" charset="0"/>
              </a:rPr>
              <a:t>Total Savings</a:t>
            </a:r>
          </a:p>
          <a:p>
            <a:pPr lvl="0"/>
            <a:r>
              <a:rPr lang="en-US" sz="2000" b="1" dirty="0">
                <a:solidFill>
                  <a:schemeClr val="tx2"/>
                </a:solidFill>
                <a:latin typeface="Adobe Garamond Pro Bold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Adobe Garamond Pro Bold" pitchFamily="18" charset="0"/>
              </a:rPr>
              <a:t>$75,613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endParaRPr lang="en-US" sz="2000" dirty="0">
              <a:latin typeface="Adobe Garamond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0" y="598794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52211"/>
              </p:ext>
            </p:extLst>
          </p:nvPr>
        </p:nvGraphicFramePr>
        <p:xfrm>
          <a:off x="19146677" y="356900"/>
          <a:ext cx="7114985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2595"/>
                <a:gridCol w="461010"/>
                <a:gridCol w="1165860"/>
                <a:gridCol w="594360"/>
                <a:gridCol w="1661160"/>
              </a:tblGrid>
              <a:tr h="20002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SlenderWall System Breakdown Cost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Panel System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SF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 </a:t>
                      </a:r>
                      <a:r>
                        <a:rPr lang="en-US" sz="2000" b="0" dirty="0" smtClean="0">
                          <a:effectLst/>
                          <a:latin typeface="Adobe Garamond Pro" pitchFamily="18" charset="0"/>
                        </a:rPr>
                        <a:t>7,090.00 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42.0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$ 291,060.00 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Gypsum Board 5/8" (3 Layers)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SF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 </a:t>
                      </a:r>
                      <a:r>
                        <a:rPr lang="en-US" sz="2000" b="0" dirty="0" smtClean="0">
                          <a:effectLst/>
                          <a:latin typeface="Adobe Garamond Pro" pitchFamily="18" charset="0"/>
                        </a:rPr>
                        <a:t>7,090.00 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1.5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10,395.00 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TOTAL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$ 301,455.00 </a:t>
                      </a:r>
                      <a:endParaRPr lang="en-US" sz="20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24090"/>
              </p:ext>
            </p:extLst>
          </p:nvPr>
        </p:nvGraphicFramePr>
        <p:xfrm>
          <a:off x="19178761" y="4006445"/>
          <a:ext cx="711023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253"/>
                <a:gridCol w="637222"/>
                <a:gridCol w="1003444"/>
                <a:gridCol w="1851660"/>
                <a:gridCol w="1978660"/>
              </a:tblGrid>
              <a:tr h="3429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Additional Costs Benefits/Implements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Scaffolding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CSF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148.8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      130.13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   19,363.34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Crane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Mo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-1.0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 17,289.00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 (17,289.00)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Material Hoist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Ea.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1.0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   2,060.00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     2,060.00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 dirty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 dirty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 dirty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Difference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 $          4,134.34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9206"/>
              </p:ext>
            </p:extLst>
          </p:nvPr>
        </p:nvGraphicFramePr>
        <p:xfrm>
          <a:off x="19142666" y="2071701"/>
          <a:ext cx="6629275" cy="1794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441"/>
                <a:gridCol w="656654"/>
                <a:gridCol w="1099248"/>
                <a:gridCol w="1223772"/>
                <a:gridCol w="1534160"/>
              </a:tblGrid>
              <a:tr h="18257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System Cost Comparison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Unit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Quantity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Cost/Unit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Total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Panel System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SF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dobe Garamond Pro" pitchFamily="18" charset="0"/>
                        </a:rPr>
                        <a:t>7,090.00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43.5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$301,455.00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Current System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SF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7,090.00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52.6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$372,934.00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 dirty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 dirty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b="0" dirty="0">
                        <a:effectLst/>
                        <a:latin typeface="Adobe Garamond Pro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Difference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$71,479.00 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dirty="0">
                <a:latin typeface="Adobe Garamond Pro Bold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u="sng" dirty="0" smtClean="0">
                <a:latin typeface="Adobe Garamond Pro Bold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50400" y="3505200"/>
            <a:ext cx="3733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409330" y="5334000"/>
            <a:ext cx="4032069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5715000" cy="5987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87942"/>
            <a:ext cx="27431999" cy="87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0" y="-1219200"/>
            <a:ext cx="9144000" cy="12192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0" y="-1219200"/>
            <a:ext cx="9144000" cy="1219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43263"/>
            <a:ext cx="9144000" cy="12192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72600" y="15240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 Bold" pitchFamily="18" charset="0"/>
              </a:rPr>
              <a:t>SCHEDULE EVALUATION</a:t>
            </a:r>
          </a:p>
          <a:p>
            <a:pPr lvl="0"/>
            <a:endParaRPr lang="en-US" sz="2000" dirty="0" smtClean="0">
              <a:solidFill>
                <a:schemeClr val="tx2"/>
              </a:solidFill>
              <a:latin typeface="Adobe Garamond Pro" pitchFamily="18" charset="0"/>
            </a:endParaRP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Installation Sequence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Begin after steel erection is completed and floor slabs are poured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Start at West façade in a counterclockwise direction</a:t>
            </a:r>
          </a:p>
          <a:p>
            <a:pPr lvl="0"/>
            <a:r>
              <a:rPr lang="en-US" sz="2000" dirty="0"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</a:rPr>
              <a:t>Install one floor at the time, spandrel and wall panels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</a:rPr>
              <a:t>Schedule Impact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</a:rPr>
              <a:t>	</a:t>
            </a:r>
            <a:r>
              <a:rPr lang="en-US" sz="2000" dirty="0" smtClean="0">
                <a:latin typeface="Adobe Garamond Pro" pitchFamily="18" charset="0"/>
                <a:sym typeface="Wingdings" panose="05000000000000000000" pitchFamily="2" charset="2"/>
              </a:rPr>
              <a:t>2 hr. installation per panel - modified</a:t>
            </a:r>
          </a:p>
          <a:p>
            <a:pPr lvl="0"/>
            <a:r>
              <a:rPr lang="en-US" sz="2000" dirty="0">
                <a:latin typeface="Adobe Garamond Pro" pitchFamily="18" charset="0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Adobe Garamond Pro" pitchFamily="18" charset="0"/>
                <a:sym typeface="Wingdings" panose="05000000000000000000" pitchFamily="2" charset="2"/>
              </a:rPr>
              <a:t>Original duration: 92 days</a:t>
            </a:r>
          </a:p>
          <a:p>
            <a:pPr lvl="0"/>
            <a:r>
              <a:rPr lang="en-US" sz="2000" dirty="0">
                <a:latin typeface="Adobe Garamond Pro" pitchFamily="18" charset="0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Adobe Garamond Pro" pitchFamily="18" charset="0"/>
                <a:sym typeface="Wingdings" panose="05000000000000000000" pitchFamily="2" charset="2"/>
              </a:rPr>
              <a:t>SlenderWall duration: 13 days</a:t>
            </a:r>
          </a:p>
          <a:p>
            <a:pPr lvl="0"/>
            <a:r>
              <a:rPr lang="en-US" sz="2000" dirty="0" smtClean="0">
                <a:solidFill>
                  <a:schemeClr val="tx2"/>
                </a:solidFill>
                <a:latin typeface="Adobe Garamond Pro" pitchFamily="18" charset="0"/>
                <a:sym typeface="Wingdings" panose="05000000000000000000" pitchFamily="2" charset="2"/>
              </a:rPr>
              <a:t>Building Enclosure Schedule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dobe Garamond Pro" pitchFamily="18" charset="0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Adobe Garamond Pro" pitchFamily="18" charset="0"/>
                <a:sym typeface="Wingdings" panose="05000000000000000000" pitchFamily="2" charset="2"/>
              </a:rPr>
              <a:t>Reduced by 12 Days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dobe Garamond Pro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1" y="5987942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Gonzalo Lay  			Intramural Building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Construction Management </a:t>
            </a:r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5972298"/>
            <a:ext cx="89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Prefabrication of Building Enclosure</a:t>
            </a:r>
            <a:endParaRPr lang="en-US" sz="4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1" y="2350477"/>
            <a:ext cx="8915400" cy="345769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88216"/>
              </p:ext>
            </p:extLst>
          </p:nvPr>
        </p:nvGraphicFramePr>
        <p:xfrm>
          <a:off x="19147536" y="82062"/>
          <a:ext cx="742492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272"/>
                <a:gridCol w="1058100"/>
                <a:gridCol w="2608516"/>
                <a:gridCol w="1549464"/>
                <a:gridCol w="667576"/>
              </a:tblGrid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Elevation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Quantity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Productivity </a:t>
                      </a:r>
                      <a:r>
                        <a:rPr lang="en-US" sz="2000" b="0" dirty="0" smtClean="0">
                          <a:effectLst/>
                          <a:latin typeface="Adobe Garamond Pro" pitchFamily="18" charset="0"/>
                        </a:rPr>
                        <a:t>(hr.)/ </a:t>
                      </a: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Panel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Duration (hr.)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Days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West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6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2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12.0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1.5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South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31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2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62.0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7.8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East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6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2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12.0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1.5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North @ East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6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2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12.0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1.5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 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Total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dobe Garamond Pro" pitchFamily="18" charset="0"/>
                        </a:rPr>
                        <a:t>13</a:t>
                      </a:r>
                      <a:endParaRPr lang="en-US" sz="2400" b="0" dirty="0">
                        <a:effectLst/>
                        <a:latin typeface="Adobe Garamond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28600" y="1524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dobe Garamond Pro" pitchFamily="18" charset="0"/>
              </a:rPr>
              <a:t>Project Summary</a:t>
            </a:r>
          </a:p>
          <a:p>
            <a:pPr lvl="0"/>
            <a:r>
              <a:rPr lang="en-US" sz="1800" b="1" dirty="0">
                <a:latin typeface="Adobe Garamond Pro Bold" pitchFamily="18" charset="0"/>
              </a:rPr>
              <a:t>Analysis #1: Prefabrication of Building Enclosure</a:t>
            </a:r>
          </a:p>
          <a:p>
            <a:pPr lvl="1"/>
            <a:r>
              <a:rPr lang="en-US" sz="1800" b="1" dirty="0">
                <a:latin typeface="Adobe Garamond Pro Bold" pitchFamily="18" charset="0"/>
              </a:rPr>
              <a:t>Proposed Brick Façade vs Current System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	</a:t>
            </a:r>
            <a:r>
              <a:rPr lang="en-US" sz="1800" u="sng" dirty="0" smtClean="0">
                <a:latin typeface="Adobe Garamond Pro Bold" pitchFamily="18" charset="0"/>
              </a:rPr>
              <a:t>Results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Mechanical Breadth</a:t>
            </a:r>
            <a:endParaRPr lang="en-US" sz="1800" dirty="0">
              <a:latin typeface="Adobe Garamond Pro" pitchFamily="18" charset="0"/>
            </a:endParaRPr>
          </a:p>
          <a:p>
            <a:pPr lvl="1"/>
            <a:r>
              <a:rPr lang="en-US" sz="1800" dirty="0">
                <a:latin typeface="Adobe Garamond Pro" pitchFamily="18" charset="0"/>
              </a:rPr>
              <a:t>Proposed Curtain Wall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Results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#3: Integrated Project Delivery Implementation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Proposed System vs Current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Advantages / Disadvantages</a:t>
            </a:r>
          </a:p>
          <a:p>
            <a:pPr lvl="2"/>
            <a:r>
              <a:rPr lang="en-US" sz="1800" dirty="0">
                <a:latin typeface="Adobe Garamond Pro" pitchFamily="18" charset="0"/>
              </a:rPr>
              <a:t>Takeaways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Analysis #4:  </a:t>
            </a:r>
            <a:r>
              <a:rPr lang="en-US" sz="1800" dirty="0" smtClean="0">
                <a:latin typeface="Adobe Garamond Pro" pitchFamily="18" charset="0"/>
              </a:rPr>
              <a:t>Occupied vs Vacant Renovations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Proposed System vs Current</a:t>
            </a:r>
          </a:p>
          <a:p>
            <a:pPr lvl="1"/>
            <a:r>
              <a:rPr lang="en-US" sz="1800" dirty="0" smtClean="0">
                <a:latin typeface="Adobe Garamond Pro" pitchFamily="18" charset="0"/>
              </a:rPr>
              <a:t>Construction </a:t>
            </a:r>
            <a:r>
              <a:rPr lang="en-US" sz="1800" dirty="0">
                <a:latin typeface="Adobe Garamond Pro" pitchFamily="18" charset="0"/>
              </a:rPr>
              <a:t>Noise &amp; Vibration vs Productivity</a:t>
            </a:r>
          </a:p>
          <a:p>
            <a:pPr lvl="1"/>
            <a:r>
              <a:rPr lang="en-US" sz="1800" dirty="0">
                <a:latin typeface="Adobe Garamond Pro" pitchFamily="18" charset="0"/>
              </a:rPr>
              <a:t>Construction Standards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Recommendations</a:t>
            </a:r>
          </a:p>
          <a:p>
            <a:pPr lvl="0"/>
            <a:r>
              <a:rPr lang="en-US" sz="1800" dirty="0">
                <a:latin typeface="Adobe Garamond Pro" pitchFamily="18" charset="0"/>
              </a:rPr>
              <a:t>Acknowledgements</a:t>
            </a:r>
          </a:p>
        </p:txBody>
      </p:sp>
      <p:pic>
        <p:nvPicPr>
          <p:cNvPr id="14" name="Picture 2" descr="http://wiki.feed-the-beast.com/images/6/69/Yes_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006" y="4389388"/>
            <a:ext cx="564326" cy="5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4944</TotalTime>
  <Words>2710</Words>
  <Application>Microsoft Office PowerPoint</Application>
  <PresentationFormat>Custom</PresentationFormat>
  <Paragraphs>2285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239</cp:revision>
  <cp:lastPrinted>2014-04-15T03:27:15Z</cp:lastPrinted>
  <dcterms:created xsi:type="dcterms:W3CDTF">2006-11-29T18:17:25Z</dcterms:created>
  <dcterms:modified xsi:type="dcterms:W3CDTF">2014-04-28T18:04:39Z</dcterms:modified>
</cp:coreProperties>
</file>