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237" r:id="rId1"/>
  </p:sldMasterIdLst>
  <p:notesMasterIdLst>
    <p:notesMasterId r:id="rId50"/>
  </p:notesMasterIdLst>
  <p:handoutMasterIdLst>
    <p:handoutMasterId r:id="rId51"/>
  </p:handoutMasterIdLst>
  <p:sldIdLst>
    <p:sldId id="301" r:id="rId2"/>
    <p:sldId id="302" r:id="rId3"/>
    <p:sldId id="318" r:id="rId4"/>
    <p:sldId id="321" r:id="rId5"/>
    <p:sldId id="316" r:id="rId6"/>
    <p:sldId id="305" r:id="rId7"/>
    <p:sldId id="304" r:id="rId8"/>
    <p:sldId id="330" r:id="rId9"/>
    <p:sldId id="328" r:id="rId10"/>
    <p:sldId id="322" r:id="rId11"/>
    <p:sldId id="319" r:id="rId12"/>
    <p:sldId id="306" r:id="rId13"/>
    <p:sldId id="310" r:id="rId14"/>
    <p:sldId id="329" r:id="rId15"/>
    <p:sldId id="331" r:id="rId16"/>
    <p:sldId id="327" r:id="rId17"/>
    <p:sldId id="334" r:id="rId18"/>
    <p:sldId id="333" r:id="rId19"/>
    <p:sldId id="332" r:id="rId20"/>
    <p:sldId id="308" r:id="rId21"/>
    <p:sldId id="317" r:id="rId22"/>
    <p:sldId id="335" r:id="rId23"/>
    <p:sldId id="325" r:id="rId24"/>
    <p:sldId id="337" r:id="rId25"/>
    <p:sldId id="303" r:id="rId26"/>
    <p:sldId id="338" r:id="rId27"/>
    <p:sldId id="340" r:id="rId28"/>
    <p:sldId id="339" r:id="rId29"/>
    <p:sldId id="324" r:id="rId30"/>
    <p:sldId id="342" r:id="rId31"/>
    <p:sldId id="341" r:id="rId32"/>
    <p:sldId id="343" r:id="rId33"/>
    <p:sldId id="323" r:id="rId34"/>
    <p:sldId id="307" r:id="rId35"/>
    <p:sldId id="311" r:id="rId36"/>
    <p:sldId id="344" r:id="rId37"/>
    <p:sldId id="345" r:id="rId38"/>
    <p:sldId id="346" r:id="rId39"/>
    <p:sldId id="347" r:id="rId40"/>
    <p:sldId id="314" r:id="rId41"/>
    <p:sldId id="320" r:id="rId42"/>
    <p:sldId id="315" r:id="rId43"/>
    <p:sldId id="326" r:id="rId44"/>
    <p:sldId id="349" r:id="rId45"/>
    <p:sldId id="348" r:id="rId46"/>
    <p:sldId id="350" r:id="rId47"/>
    <p:sldId id="351" r:id="rId48"/>
    <p:sldId id="352" r:id="rId49"/>
  </p:sldIdLst>
  <p:sldSz cx="27432000" cy="6858000"/>
  <p:notesSz cx="4279900" cy="548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EDA"/>
    <a:srgbClr val="6B0B09"/>
    <a:srgbClr val="00275E"/>
    <a:srgbClr val="FF0000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80" autoAdjust="0"/>
    <p:restoredTop sz="99891" autoAdjust="0"/>
  </p:normalViewPr>
  <p:slideViewPr>
    <p:cSldViewPr>
      <p:cViewPr>
        <p:scale>
          <a:sx n="75" d="100"/>
          <a:sy n="75" d="100"/>
        </p:scale>
        <p:origin x="-144" y="-10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-2238" y="-102"/>
      </p:cViewPr>
      <p:guideLst>
        <p:guide orient="horz" pos="1728"/>
        <p:guide pos="13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1854623" cy="27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88" tIns="27594" rIns="55188" bIns="27594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2424286" y="3"/>
            <a:ext cx="1854623" cy="27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88" tIns="27594" rIns="55188" bIns="27594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5210958"/>
            <a:ext cx="1854623" cy="27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88" tIns="27594" rIns="55188" bIns="27594" numCol="1" anchor="b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424286" y="5210958"/>
            <a:ext cx="1854623" cy="27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88" tIns="27594" rIns="55188" bIns="27594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39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1854623" cy="274507"/>
          </a:xfrm>
          <a:prstGeom prst="rect">
            <a:avLst/>
          </a:prstGeom>
        </p:spPr>
        <p:txBody>
          <a:bodyPr vert="horz" lIns="55188" tIns="27594" rIns="55188" bIns="27594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424286" y="3"/>
            <a:ext cx="1854623" cy="274507"/>
          </a:xfrm>
          <a:prstGeom prst="rect">
            <a:avLst/>
          </a:prstGeom>
        </p:spPr>
        <p:txBody>
          <a:bodyPr vert="horz" lIns="55188" tIns="27594" rIns="55188" bIns="27594" rtlCol="0"/>
          <a:lstStyle>
            <a:lvl1pPr algn="r">
              <a:defRPr sz="800"/>
            </a:lvl1pPr>
          </a:lstStyle>
          <a:p>
            <a:fld id="{68D035FD-DCE0-4CC1-B7A5-BA2F1821A9C4}" type="datetimeFigureOut">
              <a:rPr lang="en-US" smtClean="0"/>
              <a:t>4/22/2014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974850" y="411163"/>
            <a:ext cx="8229600" cy="205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5188" tIns="27594" rIns="55188" bIns="275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27990" y="2606419"/>
            <a:ext cx="3423920" cy="2468693"/>
          </a:xfrm>
          <a:prstGeom prst="rect">
            <a:avLst/>
          </a:prstGeom>
        </p:spPr>
        <p:txBody>
          <a:bodyPr vert="horz" lIns="55188" tIns="27594" rIns="55188" bIns="2759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5210958"/>
            <a:ext cx="1854623" cy="274507"/>
          </a:xfrm>
          <a:prstGeom prst="rect">
            <a:avLst/>
          </a:prstGeom>
        </p:spPr>
        <p:txBody>
          <a:bodyPr vert="horz" lIns="55188" tIns="27594" rIns="55188" bIns="27594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424286" y="5210958"/>
            <a:ext cx="1854623" cy="274507"/>
          </a:xfrm>
          <a:prstGeom prst="rect">
            <a:avLst/>
          </a:prstGeom>
        </p:spPr>
        <p:txBody>
          <a:bodyPr vert="horz" lIns="55188" tIns="27594" rIns="55188" bIns="27594" rtlCol="0" anchor="b"/>
          <a:lstStyle>
            <a:lvl1pPr algn="r">
              <a:defRPr sz="800"/>
            </a:lvl1pPr>
          </a:lstStyle>
          <a:p>
            <a:fld id="{C7729C0D-A4CE-4702-A3A2-DA888CAD8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36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0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01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01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0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0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29C0D-A4CE-4702-A3A2-DA888CAD86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36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2015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5948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49"/>
            <a:ext cx="18516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49"/>
            <a:ext cx="5509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652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606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11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9273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6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6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6640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92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92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003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45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9181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17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61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17" y="1435103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3520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0507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6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6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latinLnBrk="0" hangingPunct="1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61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6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42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  <p:sldLayoutId id="2147484250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26.png"/><Relationship Id="rId12" Type="http://schemas.openxmlformats.org/officeDocument/2006/relationships/image" Target="../media/image4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919"/>
            <a:ext cx="9195580" cy="59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0" y="25863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75E"/>
                </a:solidFill>
                <a:latin typeface="+mj-lt"/>
              </a:rPr>
              <a:t>Library In Metropolitan Washington, D.C.</a:t>
            </a:r>
            <a:endParaRPr lang="en-US" sz="3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95580" y="4110335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Lowell Stine | Construction | Rob </a:t>
            </a:r>
            <a:r>
              <a:rPr lang="en-US" sz="2400" b="1" dirty="0" err="1" smtClean="0">
                <a:solidFill>
                  <a:srgbClr val="00275E"/>
                </a:solidFill>
                <a:latin typeface="+mj-lt"/>
              </a:rPr>
              <a:t>Leicht</a:t>
            </a:r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 </a:t>
            </a:r>
            <a:endParaRPr lang="en-US" sz="24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11730" y="3424535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Penn State Architectural Engineering Senior Capstone Project</a:t>
            </a:r>
            <a:endParaRPr lang="en-US" sz="24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1027" name="Picture 3" descr="J:\Cap Stone\Final\Presentation\MultivistaPhoto-2014-03-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 r="5757" b="4360"/>
          <a:stretch/>
        </p:blipFill>
        <p:spPr bwMode="auto">
          <a:xfrm>
            <a:off x="18288000" y="889258"/>
            <a:ext cx="9144000" cy="59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272234" y="6601693"/>
            <a:ext cx="91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chemeClr val="bg1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chemeClr val="bg1"/>
                </a:solidFill>
                <a:latin typeface="+mj-lt"/>
              </a:rPr>
              <a:t>Multivista</a:t>
            </a:r>
            <a:endParaRPr lang="en-US" sz="105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Early Involvement in Design Research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873579"/>
            <a:ext cx="600286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Overall Conclusions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Smooth Transition Between Phases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Early Cost Influence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0817407" y="1371600"/>
            <a:ext cx="7165793" cy="5227250"/>
            <a:chOff x="10972800" y="1402150"/>
            <a:chExt cx="7165793" cy="5227250"/>
          </a:xfrm>
        </p:grpSpPr>
        <p:sp>
          <p:nvSpPr>
            <p:cNvPr id="42" name="Isosceles Triangle 41"/>
            <p:cNvSpPr/>
            <p:nvPr/>
          </p:nvSpPr>
          <p:spPr>
            <a:xfrm>
              <a:off x="13261848" y="1402150"/>
              <a:ext cx="1060704" cy="914400"/>
            </a:xfrm>
            <a:prstGeom prst="triangle">
              <a:avLst/>
            </a:prstGeom>
            <a:solidFill>
              <a:srgbClr val="6B0B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75E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12674600" y="2382838"/>
              <a:ext cx="2241550" cy="1052512"/>
            </a:xfrm>
            <a:custGeom>
              <a:avLst/>
              <a:gdLst>
                <a:gd name="connsiteX0" fmla="*/ 603250 w 2241550"/>
                <a:gd name="connsiteY0" fmla="*/ 0 h 1047750"/>
                <a:gd name="connsiteX1" fmla="*/ 0 w 2241550"/>
                <a:gd name="connsiteY1" fmla="*/ 1041400 h 1047750"/>
                <a:gd name="connsiteX2" fmla="*/ 2241550 w 2241550"/>
                <a:gd name="connsiteY2" fmla="*/ 1047750 h 1047750"/>
                <a:gd name="connsiteX3" fmla="*/ 1638300 w 2241550"/>
                <a:gd name="connsiteY3" fmla="*/ 19050 h 1047750"/>
                <a:gd name="connsiteX4" fmla="*/ 603250 w 2241550"/>
                <a:gd name="connsiteY4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1550" h="1047750">
                  <a:moveTo>
                    <a:pt x="603250" y="0"/>
                  </a:moveTo>
                  <a:lnTo>
                    <a:pt x="0" y="1041400"/>
                  </a:lnTo>
                  <a:lnTo>
                    <a:pt x="2241550" y="1047750"/>
                  </a:lnTo>
                  <a:lnTo>
                    <a:pt x="1638300" y="19050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1918950" y="3543300"/>
              <a:ext cx="3752850" cy="1333500"/>
            </a:xfrm>
            <a:custGeom>
              <a:avLst/>
              <a:gdLst>
                <a:gd name="connsiteX0" fmla="*/ 768350 w 3752850"/>
                <a:gd name="connsiteY0" fmla="*/ 0 h 1333500"/>
                <a:gd name="connsiteX1" fmla="*/ 0 w 3752850"/>
                <a:gd name="connsiteY1" fmla="*/ 1314450 h 1333500"/>
                <a:gd name="connsiteX2" fmla="*/ 3752850 w 3752850"/>
                <a:gd name="connsiteY2" fmla="*/ 1333500 h 1333500"/>
                <a:gd name="connsiteX3" fmla="*/ 2984500 w 3752850"/>
                <a:gd name="connsiteY3" fmla="*/ 6350 h 1333500"/>
                <a:gd name="connsiteX4" fmla="*/ 768350 w 3752850"/>
                <a:gd name="connsiteY4" fmla="*/ 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2850" h="1333500">
                  <a:moveTo>
                    <a:pt x="768350" y="0"/>
                  </a:moveTo>
                  <a:lnTo>
                    <a:pt x="0" y="1314450"/>
                  </a:lnTo>
                  <a:lnTo>
                    <a:pt x="3752850" y="1333500"/>
                  </a:lnTo>
                  <a:lnTo>
                    <a:pt x="2984500" y="6350"/>
                  </a:lnTo>
                  <a:lnTo>
                    <a:pt x="76835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10972800" y="4972050"/>
              <a:ext cx="5619750" cy="1657350"/>
            </a:xfrm>
            <a:custGeom>
              <a:avLst/>
              <a:gdLst>
                <a:gd name="connsiteX0" fmla="*/ 939800 w 5619750"/>
                <a:gd name="connsiteY0" fmla="*/ 0 h 1657350"/>
                <a:gd name="connsiteX1" fmla="*/ 0 w 5619750"/>
                <a:gd name="connsiteY1" fmla="*/ 1651000 h 1657350"/>
                <a:gd name="connsiteX2" fmla="*/ 5619750 w 5619750"/>
                <a:gd name="connsiteY2" fmla="*/ 1657350 h 1657350"/>
                <a:gd name="connsiteX3" fmla="*/ 4692650 w 5619750"/>
                <a:gd name="connsiteY3" fmla="*/ 12700 h 1657350"/>
                <a:gd name="connsiteX4" fmla="*/ 939800 w 5619750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750" h="1657350">
                  <a:moveTo>
                    <a:pt x="939800" y="0"/>
                  </a:moveTo>
                  <a:lnTo>
                    <a:pt x="0" y="1651000"/>
                  </a:lnTo>
                  <a:lnTo>
                    <a:pt x="5619750" y="1657350"/>
                  </a:lnTo>
                  <a:lnTo>
                    <a:pt x="4692650" y="12700"/>
                  </a:lnTo>
                  <a:lnTo>
                    <a:pt x="939800" y="0"/>
                  </a:lnTo>
                  <a:close/>
                </a:path>
              </a:pathLst>
            </a:custGeom>
            <a:solidFill>
              <a:srgbClr val="3E6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68400" y="1659295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Programming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176193" y="2593045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Design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092709" y="3867090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Procurement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742526" y="5364192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Construction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881427" y="2001838"/>
            <a:ext cx="6255173" cy="4294217"/>
            <a:chOff x="19881427" y="2001838"/>
            <a:chExt cx="6255173" cy="4294217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21176827" y="2001838"/>
              <a:ext cx="0" cy="33623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1176827" y="5364192"/>
              <a:ext cx="381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 rot="16200000">
              <a:off x="18519382" y="348296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Ability to Influence Costs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519727" y="5895945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Project Duration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248880" y="5420254"/>
              <a:ext cx="2299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Conception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0131798" y="2001838"/>
              <a:ext cx="104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High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0281537" y="5045060"/>
              <a:ext cx="818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Low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837053" y="5467290"/>
              <a:ext cx="2299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Completion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405427" y="2133600"/>
              <a:ext cx="13262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Programming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710227" y="2861846"/>
              <a:ext cx="104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Design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215928" y="3700046"/>
              <a:ext cx="1634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Procurement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3426057" y="4462046"/>
              <a:ext cx="1567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Construction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4932398" y="4953000"/>
              <a:ext cx="1045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275E"/>
                  </a:solidFill>
                  <a:latin typeface="+mj-lt"/>
                </a:rPr>
                <a:t>Close-out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8278778" y="1171317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Influence of Cost Curve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33375" y="241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9127067" y="89312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Process Flow</a:t>
            </a:r>
          </a:p>
        </p:txBody>
      </p:sp>
      <p:sp>
        <p:nvSpPr>
          <p:cNvPr id="2" name="Freeform 1"/>
          <p:cNvSpPr/>
          <p:nvPr/>
        </p:nvSpPr>
        <p:spPr>
          <a:xfrm>
            <a:off x="21170900" y="2057400"/>
            <a:ext cx="241300" cy="660400"/>
          </a:xfrm>
          <a:custGeom>
            <a:avLst/>
            <a:gdLst>
              <a:gd name="connsiteX0" fmla="*/ 0 w 241300"/>
              <a:gd name="connsiteY0" fmla="*/ 0 h 660400"/>
              <a:gd name="connsiteX1" fmla="*/ 241300 w 241300"/>
              <a:gd name="connsiteY1" fmla="*/ 660400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300" h="660400">
                <a:moveTo>
                  <a:pt x="0" y="0"/>
                </a:moveTo>
                <a:cubicBezTo>
                  <a:pt x="96308" y="259291"/>
                  <a:pt x="192617" y="518583"/>
                  <a:pt x="241300" y="660400"/>
                </a:cubicBezTo>
              </a:path>
            </a:pathLst>
          </a:custGeom>
          <a:solidFill>
            <a:srgbClr val="6B0B09"/>
          </a:solidFill>
          <a:ln>
            <a:solidFill>
              <a:srgbClr val="6B0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1399500" y="2679700"/>
            <a:ext cx="469900" cy="914400"/>
          </a:xfrm>
          <a:custGeom>
            <a:avLst/>
            <a:gdLst>
              <a:gd name="connsiteX0" fmla="*/ 0 w 469900"/>
              <a:gd name="connsiteY0" fmla="*/ 0 h 914400"/>
              <a:gd name="connsiteX1" fmla="*/ 469900 w 469900"/>
              <a:gd name="connsiteY1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9900" h="914400">
                <a:moveTo>
                  <a:pt x="0" y="0"/>
                </a:moveTo>
                <a:cubicBezTo>
                  <a:pt x="183091" y="392641"/>
                  <a:pt x="366183" y="785283"/>
                  <a:pt x="469900" y="91440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1831300" y="3556000"/>
            <a:ext cx="876300" cy="965200"/>
          </a:xfrm>
          <a:custGeom>
            <a:avLst/>
            <a:gdLst>
              <a:gd name="connsiteX0" fmla="*/ 0 w 876300"/>
              <a:gd name="connsiteY0" fmla="*/ 0 h 965200"/>
              <a:gd name="connsiteX1" fmla="*/ 876300 w 876300"/>
              <a:gd name="connsiteY1" fmla="*/ 96520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6300" h="965200">
                <a:moveTo>
                  <a:pt x="0" y="0"/>
                </a:moveTo>
                <a:cubicBezTo>
                  <a:pt x="338667" y="429683"/>
                  <a:pt x="677334" y="859367"/>
                  <a:pt x="876300" y="96520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694900" y="4521200"/>
            <a:ext cx="2311400" cy="852128"/>
          </a:xfrm>
          <a:custGeom>
            <a:avLst/>
            <a:gdLst>
              <a:gd name="connsiteX0" fmla="*/ 0 w 2311400"/>
              <a:gd name="connsiteY0" fmla="*/ 0 h 852128"/>
              <a:gd name="connsiteX1" fmla="*/ 2311400 w 2311400"/>
              <a:gd name="connsiteY1" fmla="*/ 850900 h 8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1400" h="852128">
                <a:moveTo>
                  <a:pt x="0" y="0"/>
                </a:moveTo>
                <a:cubicBezTo>
                  <a:pt x="863600" y="439208"/>
                  <a:pt x="1727200" y="878417"/>
                  <a:pt x="2311400" y="850900"/>
                </a:cubicBez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8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3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Early Involvement in Design Research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1491020"/>
            <a:ext cx="600286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2000" b="1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Earlier Involvement is Beneficial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Less Change Orders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>
                <a:solidFill>
                  <a:srgbClr val="00275E"/>
                </a:solidFill>
                <a:latin typeface="+mj-lt"/>
              </a:rPr>
              <a:t>Cost 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Savings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Funding Issues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Scope Selection (Project Specific) 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946894"/>
              </p:ext>
            </p:extLst>
          </p:nvPr>
        </p:nvGraphicFramePr>
        <p:xfrm>
          <a:off x="20472400" y="2362200"/>
          <a:ext cx="4826000" cy="2904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609"/>
                <a:gridCol w="967146"/>
                <a:gridCol w="507898"/>
                <a:gridCol w="1180229"/>
                <a:gridCol w="896118"/>
              </a:tblGrid>
              <a:tr h="464786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Rating </a:t>
                      </a:r>
                      <a:r>
                        <a:rPr lang="en-US" sz="2000" dirty="0">
                          <a:effectLst/>
                        </a:rPr>
                        <a:t>Scale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2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1800" dirty="0">
                        <a:effectLst/>
                        <a:latin typeface="Garamond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Owner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CM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Contractor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Design Team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479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Funding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5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Resources Available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 smtClean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4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Experience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X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417312"/>
              </p:ext>
            </p:extLst>
          </p:nvPr>
        </p:nvGraphicFramePr>
        <p:xfrm>
          <a:off x="9167647" y="1221028"/>
          <a:ext cx="9110409" cy="4981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5553"/>
                <a:gridCol w="990600"/>
                <a:gridCol w="1292677"/>
                <a:gridCol w="1332744"/>
                <a:gridCol w="1489379"/>
                <a:gridCol w="1352095"/>
                <a:gridCol w="1457361"/>
              </a:tblGrid>
              <a:tr h="454533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Garamond"/>
                          <a:cs typeface="Times New Roman"/>
                        </a:rPr>
                        <a:t>Scope Inclusion Areas</a:t>
                      </a:r>
                      <a:endParaRPr lang="en-US" sz="2000" b="1" dirty="0">
                        <a:effectLst/>
                        <a:latin typeface="+mj-lt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6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Scopes</a:t>
                      </a:r>
                      <a:endParaRPr lang="en-US" sz="1800" b="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Program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Conceptual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Schematic Design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Design Development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Construction Documents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Construction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</a:tr>
              <a:tr h="8983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Contractor</a:t>
                      </a:r>
                      <a:endParaRPr lang="en-US" sz="1800" b="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Start-up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Scope Selection &amp;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Sign Contract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Sub Selection &amp;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Sub Selection &amp;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 &amp; Long Lead Items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Management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83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MEP</a:t>
                      </a:r>
                      <a:endParaRPr lang="en-US" sz="1800" b="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Planning, Questions &amp;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Sign Contract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Consult w/ Subs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 &amp; Long Lead Items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Procurement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028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Structural</a:t>
                      </a:r>
                      <a:endParaRPr lang="en-US" sz="1800" b="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Consult w/ Subs, Design Input &amp;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Sign Contract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 &amp; Long Lead Items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Procurement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03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Curtain Wall</a:t>
                      </a:r>
                      <a:endParaRPr lang="en-US" sz="1800" b="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Consult w/ Subs &amp;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Sign Contract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Design Input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Design Input &amp; Long Lead Items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Procurement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3375" y="241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9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75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76270" y="2943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Caisson Rebar Cage Fabrication</a:t>
            </a:r>
          </a:p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Analysis </a:t>
            </a:r>
            <a:endParaRPr lang="en-US" sz="4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10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78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883919"/>
            <a:ext cx="60028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Determine Appropriate Fabrication Method 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Cost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Scheduled Reduction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 bwMode="auto">
          <a:xfrm>
            <a:off x="21453788" y="1731025"/>
            <a:ext cx="2828925" cy="446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200636" y="621539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11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31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883919"/>
            <a:ext cx="600286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Determine Appropriate Fabrication Method 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Cost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Scheduled Reduction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Background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9 Caisson Types (48 Total)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Prefab to Planned Length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Planned Lengths Incorrect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15 Day Delay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308181"/>
              </p:ext>
            </p:extLst>
          </p:nvPr>
        </p:nvGraphicFramePr>
        <p:xfrm>
          <a:off x="10538459" y="1355786"/>
          <a:ext cx="6377941" cy="449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9185"/>
                <a:gridCol w="1097123"/>
                <a:gridCol w="950840"/>
                <a:gridCol w="731415"/>
                <a:gridCol w="1023981"/>
                <a:gridCol w="950840"/>
                <a:gridCol w="804557"/>
              </a:tblGrid>
              <a:tr h="396814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Caisson </a:t>
                      </a:r>
                      <a:r>
                        <a:rPr lang="en-US" sz="2000" dirty="0">
                          <a:effectLst/>
                        </a:rPr>
                        <a:t>Types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130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Type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Vertical Rebar #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Qty. of Vertical Rebar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Tie #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# of Ties per LF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Weight of Vertical Rebar (</a:t>
                      </a:r>
                      <a:r>
                        <a:rPr lang="en-US" sz="1600" dirty="0" err="1">
                          <a:effectLst/>
                        </a:rPr>
                        <a:t>lb</a:t>
                      </a:r>
                      <a:r>
                        <a:rPr lang="en-US" sz="1600" dirty="0">
                          <a:effectLst/>
                        </a:rPr>
                        <a:t>/LF)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Weight of Ties (</a:t>
                      </a:r>
                      <a:r>
                        <a:rPr lang="en-US" sz="1600" dirty="0" err="1">
                          <a:effectLst/>
                        </a:rPr>
                        <a:t>lb</a:t>
                      </a:r>
                      <a:r>
                        <a:rPr lang="en-US" sz="1600" dirty="0">
                          <a:effectLst/>
                        </a:rPr>
                        <a:t>/LF)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1a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2a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43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2b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64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2c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85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2d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128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2e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2f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85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2g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 bwMode="auto">
          <a:xfrm>
            <a:off x="21453788" y="1731025"/>
            <a:ext cx="2828925" cy="446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200636" y="621539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11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0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883919"/>
            <a:ext cx="600286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Determine Appropriate Fabrication Method 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Cost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Scheduled Reduction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Background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lvl="0" algn="ctr"/>
            <a:r>
              <a:rPr lang="en-US" sz="1800" dirty="0">
                <a:solidFill>
                  <a:srgbClr val="00275E"/>
                </a:solidFill>
                <a:latin typeface="Calibri"/>
              </a:rPr>
              <a:t>9 Caisson Types (48 Total)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Prefab to Planned Length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Planned Lengths Incorrect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15 Day Delay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Fabrication Methods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100% Planned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Planed + 10%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80% of Planned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10’ Sections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15’ Sections 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065417"/>
              </p:ext>
            </p:extLst>
          </p:nvPr>
        </p:nvGraphicFramePr>
        <p:xfrm>
          <a:off x="10538459" y="1355786"/>
          <a:ext cx="6377941" cy="449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9185"/>
                <a:gridCol w="1097123"/>
                <a:gridCol w="950840"/>
                <a:gridCol w="731415"/>
                <a:gridCol w="1023981"/>
                <a:gridCol w="993397"/>
                <a:gridCol w="762000"/>
              </a:tblGrid>
              <a:tr h="396814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Caisson </a:t>
                      </a:r>
                      <a:r>
                        <a:rPr lang="en-US" sz="2000" dirty="0">
                          <a:effectLst/>
                        </a:rPr>
                        <a:t>Types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7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Type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Vertical Rebar #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Qty. of Vertical Rebar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Tie #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# of Ties per LF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Weight of Vertical Rebar (</a:t>
                      </a:r>
                      <a:r>
                        <a:rPr lang="en-US" sz="1600" dirty="0" err="1">
                          <a:effectLst/>
                        </a:rPr>
                        <a:t>lb</a:t>
                      </a:r>
                      <a:r>
                        <a:rPr lang="en-US" sz="1600" dirty="0">
                          <a:effectLst/>
                        </a:rPr>
                        <a:t>/LF)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Weight of Ties (</a:t>
                      </a:r>
                      <a:r>
                        <a:rPr lang="en-US" sz="1600" dirty="0" err="1">
                          <a:effectLst/>
                        </a:rPr>
                        <a:t>lb</a:t>
                      </a:r>
                      <a:r>
                        <a:rPr lang="en-US" sz="1600" dirty="0">
                          <a:effectLst/>
                        </a:rPr>
                        <a:t>/LF)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1a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2a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43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2b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64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2c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85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13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2d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128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2e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2f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85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27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06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2g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149</a:t>
                      </a:r>
                      <a:endParaRPr lang="en-US" sz="20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41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 bwMode="auto">
          <a:xfrm>
            <a:off x="21453788" y="1731025"/>
            <a:ext cx="2828925" cy="446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200636" y="621539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11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14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1406128"/>
            <a:ext cx="60028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30’ Max Cage Length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5" name="Picture 19" descr="Rebar C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110" y="3974306"/>
            <a:ext cx="352425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138900" y="6528594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www.rebarsuply.net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12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360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1406128"/>
            <a:ext cx="60028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30’ Max Cage Length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Truck Crane Installation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Concrete Pump Placement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252" y="1498600"/>
            <a:ext cx="34099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4547827" y="4724400"/>
            <a:ext cx="1219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5" name="Picture 19" descr="Rebar C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110" y="3974306"/>
            <a:ext cx="352425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138900" y="6528594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www.rebarsuply.net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905611" y="610870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12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262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1406128"/>
            <a:ext cx="600286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30’ Max Cage Length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Truck Crane Installation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Concrete Pump Placement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High Splice Costs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Cut-off Higher Productivity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252" y="1498600"/>
            <a:ext cx="34099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4547827" y="4724400"/>
            <a:ext cx="1219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5" name="Picture 19" descr="Rebar C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110" y="3974306"/>
            <a:ext cx="352425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126200" y="331979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http://news.thomasnet.com/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138900" y="6528594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www.rebarsuply.net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4117" name="Picture 21" descr="http://cfnewsads.thomasnet.com/images/large/543/543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1716" y="1485410"/>
            <a:ext cx="3124200" cy="17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905611" y="610870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12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27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00275E"/>
                </a:solidFill>
                <a:latin typeface="+mj-lt"/>
              </a:rPr>
              <a:t>Caisson </a:t>
            </a:r>
            <a:r>
              <a:rPr lang="fr-FR" sz="3600" dirty="0" err="1">
                <a:solidFill>
                  <a:srgbClr val="00275E"/>
                </a:solidFill>
                <a:latin typeface="+mj-lt"/>
              </a:rPr>
              <a:t>Rebar</a:t>
            </a:r>
            <a:r>
              <a:rPr lang="fr-FR" sz="3600" dirty="0">
                <a:solidFill>
                  <a:srgbClr val="00275E"/>
                </a:solidFill>
                <a:latin typeface="+mj-lt"/>
              </a:rPr>
              <a:t> Cage 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Fabrication </a:t>
            </a:r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33725" y="1406128"/>
            <a:ext cx="600286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30’ Max Cage Length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Truck Crane Installation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Concrete Pump Placement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High Splice Costs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Cut-off Higher Productivity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Use 100% Prefabricated Method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Accept Unknowns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878102"/>
              </p:ext>
            </p:extLst>
          </p:nvPr>
        </p:nvGraphicFramePr>
        <p:xfrm>
          <a:off x="9296400" y="980827"/>
          <a:ext cx="8839200" cy="58004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3200"/>
                <a:gridCol w="1473200"/>
                <a:gridCol w="1473200"/>
                <a:gridCol w="1473200"/>
                <a:gridCol w="1473200"/>
                <a:gridCol w="1473200"/>
              </a:tblGrid>
              <a:tr h="23981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Prefabrication </a:t>
                      </a:r>
                      <a:r>
                        <a:rPr lang="en-US" sz="1800" dirty="0">
                          <a:effectLst/>
                        </a:rPr>
                        <a:t>Option Comparison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60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Caisson Types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Base Line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Over 10% Prefab Estimation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Prefab 80% of Estimation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10’ Length Sections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15’ Length Sections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1a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1,207.13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2,018.26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580.70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2,545.31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1, 040.01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1b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1,756.59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2,059.49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993.63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579.61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285.71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2a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2,313.82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2,827.37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1,856.53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3,661.62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1,512.15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2b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1,845.69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2,300.02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937.03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2,177.57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260.10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2c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      -  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     -  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       -  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2,022.40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1,011.20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2d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1,516.80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     -  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1,516.80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3,033.60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1,516.80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6617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2e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$ 12,484.19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$12,139.79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$ 13,377.24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33,762.24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15,289.27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2f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      -  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243.22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3,024.00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3,725.88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          -  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2g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 1,827.72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2,183.29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 $  1,116.59 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        -  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$      808.19 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37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Grand Totals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$  22,951.94 </a:t>
                      </a:r>
                      <a:endParaRPr lang="en-US" sz="1600" b="1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$ 32,329.00 </a:t>
                      </a:r>
                      <a:endParaRPr lang="en-US" sz="1600" b="1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$  23,402.52 </a:t>
                      </a:r>
                      <a:endParaRPr lang="en-US" sz="1600" b="1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$   51,508.23 </a:t>
                      </a:r>
                      <a:endParaRPr lang="en-US" sz="1600" b="1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 $   21,723.43 </a:t>
                      </a:r>
                      <a:endParaRPr lang="en-US" sz="1600" b="1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33375" y="28956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252" y="1498600"/>
            <a:ext cx="34099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4547827" y="4724400"/>
            <a:ext cx="12192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5" name="Picture 19" descr="Rebar C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110" y="3974306"/>
            <a:ext cx="3524250" cy="256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9126200" y="331979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http://news.thomasnet.com/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138900" y="6528594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www.rebarsuply.net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4117" name="Picture 21" descr="http://cfnewsads.thomasnet.com/images/large/543/543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1716" y="1485410"/>
            <a:ext cx="3124200" cy="179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2905611" y="610870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12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137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3375" y="1925638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Project Introduction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8387" y="990600"/>
            <a:ext cx="912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611" y="1421136"/>
            <a:ext cx="6534912" cy="434035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3625"/>
            <a:ext cx="4687887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0" y="885498"/>
            <a:ext cx="7467600" cy="59754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418911" y="5761488"/>
            <a:ext cx="6547612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76270" y="2943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4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4045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70225" y="883919"/>
            <a:ext cx="60434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Reevaluate Structural Sequence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Save Erection Costs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Shorten Erection Schedule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0" y="1016000"/>
            <a:ext cx="8910782" cy="5765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14</a:t>
            </a:r>
          </a:p>
        </p:txBody>
      </p:sp>
    </p:spTree>
    <p:extLst>
      <p:ext uri="{BB962C8B-B14F-4D97-AF65-F5344CB8AC3E}">
        <p14:creationId xmlns:p14="http://schemas.microsoft.com/office/powerpoint/2010/main" val="28997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83620" y="900250"/>
            <a:ext cx="60434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Reevaluate Structural Sequence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Save Erection Costs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Shorten Erection Schedule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Background Information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Current Erection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Complex Erection Sequence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5 Week Delay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9" b="3270"/>
          <a:stretch/>
        </p:blipFill>
        <p:spPr bwMode="auto">
          <a:xfrm>
            <a:off x="3447808" y="3591312"/>
            <a:ext cx="5396230" cy="3209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400" y="1016000"/>
            <a:ext cx="8910782" cy="5765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14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20" name="seq 00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3961" y="1143000"/>
            <a:ext cx="5284077" cy="52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6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763" y="990600"/>
            <a:ext cx="8950037" cy="579120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15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124200" y="1290697"/>
            <a:ext cx="6043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Shoring Sequence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Linear</a:t>
            </a:r>
          </a:p>
        </p:txBody>
      </p:sp>
    </p:spTree>
    <p:extLst>
      <p:ext uri="{BB962C8B-B14F-4D97-AF65-F5344CB8AC3E}">
        <p14:creationId xmlns:p14="http://schemas.microsoft.com/office/powerpoint/2010/main" val="34479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24200" y="1290697"/>
            <a:ext cx="6043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Shoring Sequence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Linear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4-D Comparisons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Slabs After Shoring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Hanger Resizing?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338313" y="3390900"/>
            <a:ext cx="5577830" cy="3370111"/>
            <a:chOff x="0" y="0"/>
            <a:chExt cx="5729844" cy="3461657"/>
          </a:xfrm>
        </p:grpSpPr>
        <p:grpSp>
          <p:nvGrpSpPr>
            <p:cNvPr id="66" name="Group 65"/>
            <p:cNvGrpSpPr/>
            <p:nvPr/>
          </p:nvGrpSpPr>
          <p:grpSpPr>
            <a:xfrm>
              <a:off x="0" y="0"/>
              <a:ext cx="5729844" cy="3461657"/>
              <a:chOff x="0" y="0"/>
              <a:chExt cx="5729844" cy="3461657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29"/>
              <a:stretch/>
            </p:blipFill>
            <p:spPr bwMode="auto">
              <a:xfrm>
                <a:off x="0" y="0"/>
                <a:ext cx="5729844" cy="346165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3" name="Freeform 72"/>
              <p:cNvSpPr/>
              <p:nvPr/>
            </p:nvSpPr>
            <p:spPr>
              <a:xfrm>
                <a:off x="2351314" y="290946"/>
                <a:ext cx="3176650" cy="2915392"/>
              </a:xfrm>
              <a:custGeom>
                <a:avLst/>
                <a:gdLst>
                  <a:gd name="connsiteX0" fmla="*/ 11876 w 3176650"/>
                  <a:gd name="connsiteY0" fmla="*/ 2422566 h 2915392"/>
                  <a:gd name="connsiteX1" fmla="*/ 1508167 w 3176650"/>
                  <a:gd name="connsiteY1" fmla="*/ 2915392 h 2915392"/>
                  <a:gd name="connsiteX2" fmla="*/ 3176650 w 3176650"/>
                  <a:gd name="connsiteY2" fmla="*/ 2671948 h 2915392"/>
                  <a:gd name="connsiteX3" fmla="*/ 3141024 w 3176650"/>
                  <a:gd name="connsiteY3" fmla="*/ 273132 h 2915392"/>
                  <a:gd name="connsiteX4" fmla="*/ 2291938 w 3176650"/>
                  <a:gd name="connsiteY4" fmla="*/ 118753 h 2915392"/>
                  <a:gd name="connsiteX5" fmla="*/ 1425039 w 3176650"/>
                  <a:gd name="connsiteY5" fmla="*/ 77189 h 2915392"/>
                  <a:gd name="connsiteX6" fmla="*/ 783772 w 3176650"/>
                  <a:gd name="connsiteY6" fmla="*/ 0 h 2915392"/>
                  <a:gd name="connsiteX7" fmla="*/ 0 w 3176650"/>
                  <a:gd name="connsiteY7" fmla="*/ 112815 h 2915392"/>
                  <a:gd name="connsiteX8" fmla="*/ 1543792 w 3176650"/>
                  <a:gd name="connsiteY8" fmla="*/ 516576 h 2915392"/>
                  <a:gd name="connsiteX9" fmla="*/ 1555668 w 3176650"/>
                  <a:gd name="connsiteY9" fmla="*/ 2095994 h 2915392"/>
                  <a:gd name="connsiteX10" fmla="*/ 575954 w 3176650"/>
                  <a:gd name="connsiteY10" fmla="*/ 2214748 h 2915392"/>
                  <a:gd name="connsiteX11" fmla="*/ 11876 w 3176650"/>
                  <a:gd name="connsiteY11" fmla="*/ 2054431 h 2915392"/>
                  <a:gd name="connsiteX12" fmla="*/ 11876 w 3176650"/>
                  <a:gd name="connsiteY12" fmla="*/ 2422566 h 291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6650" h="2915392">
                    <a:moveTo>
                      <a:pt x="11876" y="2422566"/>
                    </a:moveTo>
                    <a:lnTo>
                      <a:pt x="1508167" y="2915392"/>
                    </a:lnTo>
                    <a:lnTo>
                      <a:pt x="3176650" y="2671948"/>
                    </a:lnTo>
                    <a:lnTo>
                      <a:pt x="3141024" y="273132"/>
                    </a:lnTo>
                    <a:lnTo>
                      <a:pt x="2291938" y="118753"/>
                    </a:lnTo>
                    <a:lnTo>
                      <a:pt x="1425039" y="77189"/>
                    </a:lnTo>
                    <a:lnTo>
                      <a:pt x="783772" y="0"/>
                    </a:lnTo>
                    <a:lnTo>
                      <a:pt x="0" y="112815"/>
                    </a:lnTo>
                    <a:lnTo>
                      <a:pt x="1543792" y="516576"/>
                    </a:lnTo>
                    <a:cubicBezTo>
                      <a:pt x="1547751" y="1043049"/>
                      <a:pt x="1551709" y="1569521"/>
                      <a:pt x="1555668" y="2095994"/>
                    </a:cubicBezTo>
                    <a:lnTo>
                      <a:pt x="575954" y="2214748"/>
                    </a:lnTo>
                    <a:lnTo>
                      <a:pt x="11876" y="2054431"/>
                    </a:lnTo>
                    <a:lnTo>
                      <a:pt x="11876" y="2422566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219694" y="837211"/>
                <a:ext cx="1685925" cy="2303780"/>
              </a:xfrm>
              <a:custGeom>
                <a:avLst/>
                <a:gdLst>
                  <a:gd name="connsiteX0" fmla="*/ 1650670 w 1686296"/>
                  <a:gd name="connsiteY0" fmla="*/ 261257 h 2303813"/>
                  <a:gd name="connsiteX1" fmla="*/ 1686296 w 1686296"/>
                  <a:gd name="connsiteY1" fmla="*/ 2280062 h 2303813"/>
                  <a:gd name="connsiteX2" fmla="*/ 1395351 w 1686296"/>
                  <a:gd name="connsiteY2" fmla="*/ 2303813 h 2303813"/>
                  <a:gd name="connsiteX3" fmla="*/ 1140031 w 1686296"/>
                  <a:gd name="connsiteY3" fmla="*/ 2291937 h 2303813"/>
                  <a:gd name="connsiteX4" fmla="*/ 884712 w 1686296"/>
                  <a:gd name="connsiteY4" fmla="*/ 2256311 h 2303813"/>
                  <a:gd name="connsiteX5" fmla="*/ 635330 w 1686296"/>
                  <a:gd name="connsiteY5" fmla="*/ 2232561 h 2303813"/>
                  <a:gd name="connsiteX6" fmla="*/ 439387 w 1686296"/>
                  <a:gd name="connsiteY6" fmla="*/ 2190997 h 2303813"/>
                  <a:gd name="connsiteX7" fmla="*/ 279070 w 1686296"/>
                  <a:gd name="connsiteY7" fmla="*/ 2107870 h 2303813"/>
                  <a:gd name="connsiteX8" fmla="*/ 243444 w 1686296"/>
                  <a:gd name="connsiteY8" fmla="*/ 2054431 h 2303813"/>
                  <a:gd name="connsiteX9" fmla="*/ 249382 w 1686296"/>
                  <a:gd name="connsiteY9" fmla="*/ 267194 h 2303813"/>
                  <a:gd name="connsiteX10" fmla="*/ 29688 w 1686296"/>
                  <a:gd name="connsiteY10" fmla="*/ 184067 h 2303813"/>
                  <a:gd name="connsiteX11" fmla="*/ 0 w 1686296"/>
                  <a:gd name="connsiteY11" fmla="*/ 100940 h 2303813"/>
                  <a:gd name="connsiteX12" fmla="*/ 106878 w 1686296"/>
                  <a:gd name="connsiteY12" fmla="*/ 65314 h 2303813"/>
                  <a:gd name="connsiteX13" fmla="*/ 249382 w 1686296"/>
                  <a:gd name="connsiteY13" fmla="*/ 17813 h 2303813"/>
                  <a:gd name="connsiteX14" fmla="*/ 344385 w 1686296"/>
                  <a:gd name="connsiteY14" fmla="*/ 5937 h 2303813"/>
                  <a:gd name="connsiteX15" fmla="*/ 700644 w 1686296"/>
                  <a:gd name="connsiteY15" fmla="*/ 0 h 2303813"/>
                  <a:gd name="connsiteX16" fmla="*/ 1650670 w 1686296"/>
                  <a:gd name="connsiteY16" fmla="*/ 261257 h 230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86296" h="2303813">
                    <a:moveTo>
                      <a:pt x="1650670" y="261257"/>
                    </a:moveTo>
                    <a:lnTo>
                      <a:pt x="1686296" y="2280062"/>
                    </a:lnTo>
                    <a:lnTo>
                      <a:pt x="1395351" y="2303813"/>
                    </a:lnTo>
                    <a:lnTo>
                      <a:pt x="1140031" y="2291937"/>
                    </a:lnTo>
                    <a:lnTo>
                      <a:pt x="884712" y="2256311"/>
                    </a:lnTo>
                    <a:lnTo>
                      <a:pt x="635330" y="2232561"/>
                    </a:lnTo>
                    <a:lnTo>
                      <a:pt x="439387" y="2190997"/>
                    </a:lnTo>
                    <a:lnTo>
                      <a:pt x="279070" y="2107870"/>
                    </a:lnTo>
                    <a:lnTo>
                      <a:pt x="243444" y="2054431"/>
                    </a:lnTo>
                    <a:cubicBezTo>
                      <a:pt x="245423" y="1458685"/>
                      <a:pt x="247403" y="862940"/>
                      <a:pt x="249382" y="267194"/>
                    </a:cubicBezTo>
                    <a:lnTo>
                      <a:pt x="29688" y="184067"/>
                    </a:lnTo>
                    <a:lnTo>
                      <a:pt x="0" y="100940"/>
                    </a:lnTo>
                    <a:lnTo>
                      <a:pt x="106878" y="65314"/>
                    </a:lnTo>
                    <a:lnTo>
                      <a:pt x="249382" y="17813"/>
                    </a:lnTo>
                    <a:lnTo>
                      <a:pt x="344385" y="5937"/>
                    </a:lnTo>
                    <a:lnTo>
                      <a:pt x="700644" y="0"/>
                    </a:lnTo>
                    <a:lnTo>
                      <a:pt x="1650670" y="261257"/>
                    </a:lnTo>
                    <a:close/>
                  </a:path>
                </a:pathLst>
              </a:custGeom>
              <a:solidFill>
                <a:schemeClr val="accent3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1858488" y="522514"/>
                <a:ext cx="2030681" cy="1989117"/>
              </a:xfrm>
              <a:custGeom>
                <a:avLst/>
                <a:gdLst>
                  <a:gd name="connsiteX0" fmla="*/ 35626 w 2030681"/>
                  <a:gd name="connsiteY0" fmla="*/ 1662546 h 1989117"/>
                  <a:gd name="connsiteX1" fmla="*/ 1086593 w 2030681"/>
                  <a:gd name="connsiteY1" fmla="*/ 1989117 h 1989117"/>
                  <a:gd name="connsiteX2" fmla="*/ 2030681 w 2030681"/>
                  <a:gd name="connsiteY2" fmla="*/ 1882239 h 1989117"/>
                  <a:gd name="connsiteX3" fmla="*/ 2024743 w 2030681"/>
                  <a:gd name="connsiteY3" fmla="*/ 285008 h 1989117"/>
                  <a:gd name="connsiteX4" fmla="*/ 997528 w 2030681"/>
                  <a:gd name="connsiteY4" fmla="*/ 0 h 1989117"/>
                  <a:gd name="connsiteX5" fmla="*/ 148442 w 2030681"/>
                  <a:gd name="connsiteY5" fmla="*/ 166255 h 1989117"/>
                  <a:gd name="connsiteX6" fmla="*/ 47502 w 2030681"/>
                  <a:gd name="connsiteY6" fmla="*/ 178130 h 1989117"/>
                  <a:gd name="connsiteX7" fmla="*/ 0 w 2030681"/>
                  <a:gd name="connsiteY7" fmla="*/ 195943 h 1989117"/>
                  <a:gd name="connsiteX8" fmla="*/ 35626 w 2030681"/>
                  <a:gd name="connsiteY8" fmla="*/ 1662546 h 198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30681" h="1989117">
                    <a:moveTo>
                      <a:pt x="35626" y="1662546"/>
                    </a:moveTo>
                    <a:lnTo>
                      <a:pt x="1086593" y="1989117"/>
                    </a:lnTo>
                    <a:lnTo>
                      <a:pt x="2030681" y="1882239"/>
                    </a:lnTo>
                    <a:cubicBezTo>
                      <a:pt x="2028702" y="1349829"/>
                      <a:pt x="2026722" y="817418"/>
                      <a:pt x="2024743" y="285008"/>
                    </a:cubicBezTo>
                    <a:lnTo>
                      <a:pt x="997528" y="0"/>
                    </a:lnTo>
                    <a:lnTo>
                      <a:pt x="148442" y="166255"/>
                    </a:lnTo>
                    <a:lnTo>
                      <a:pt x="47502" y="178130"/>
                    </a:lnTo>
                    <a:lnTo>
                      <a:pt x="0" y="195943"/>
                    </a:lnTo>
                    <a:lnTo>
                      <a:pt x="35626" y="1662546"/>
                    </a:lnTo>
                    <a:close/>
                  </a:path>
                </a:pathLst>
              </a:custGeom>
              <a:solidFill>
                <a:schemeClr val="accent2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1413164" y="391886"/>
                <a:ext cx="1413163" cy="706582"/>
              </a:xfrm>
              <a:custGeom>
                <a:avLst/>
                <a:gdLst>
                  <a:gd name="connsiteX0" fmla="*/ 0 w 1413163"/>
                  <a:gd name="connsiteY0" fmla="*/ 587828 h 706582"/>
                  <a:gd name="connsiteX1" fmla="*/ 445324 w 1413163"/>
                  <a:gd name="connsiteY1" fmla="*/ 706582 h 706582"/>
                  <a:gd name="connsiteX2" fmla="*/ 451262 w 1413163"/>
                  <a:gd name="connsiteY2" fmla="*/ 326571 h 706582"/>
                  <a:gd name="connsiteX3" fmla="*/ 1413163 w 1413163"/>
                  <a:gd name="connsiteY3" fmla="*/ 142504 h 706582"/>
                  <a:gd name="connsiteX4" fmla="*/ 914400 w 1413163"/>
                  <a:gd name="connsiteY4" fmla="*/ 0 h 706582"/>
                  <a:gd name="connsiteX5" fmla="*/ 0 w 1413163"/>
                  <a:gd name="connsiteY5" fmla="*/ 148441 h 706582"/>
                  <a:gd name="connsiteX6" fmla="*/ 0 w 1413163"/>
                  <a:gd name="connsiteY6" fmla="*/ 587828 h 706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3163" h="706582">
                    <a:moveTo>
                      <a:pt x="0" y="587828"/>
                    </a:moveTo>
                    <a:lnTo>
                      <a:pt x="445324" y="706582"/>
                    </a:lnTo>
                    <a:cubicBezTo>
                      <a:pt x="447303" y="579912"/>
                      <a:pt x="449283" y="453241"/>
                      <a:pt x="451262" y="326571"/>
                    </a:cubicBezTo>
                    <a:lnTo>
                      <a:pt x="1413163" y="142504"/>
                    </a:lnTo>
                    <a:lnTo>
                      <a:pt x="914400" y="0"/>
                    </a:lnTo>
                    <a:lnTo>
                      <a:pt x="0" y="148441"/>
                    </a:lnTo>
                    <a:lnTo>
                      <a:pt x="0" y="587828"/>
                    </a:lnTo>
                    <a:close/>
                  </a:path>
                </a:pathLst>
              </a:custGeom>
              <a:solidFill>
                <a:schemeClr val="accent6">
                  <a:alpha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1858488" y="2179122"/>
                <a:ext cx="1983105" cy="1252220"/>
              </a:xfrm>
              <a:custGeom>
                <a:avLst/>
                <a:gdLst>
                  <a:gd name="connsiteX0" fmla="*/ 0 w 1983179"/>
                  <a:gd name="connsiteY0" fmla="*/ 0 h 1252847"/>
                  <a:gd name="connsiteX1" fmla="*/ 5938 w 1983179"/>
                  <a:gd name="connsiteY1" fmla="*/ 890650 h 1252847"/>
                  <a:gd name="connsiteX2" fmla="*/ 938151 w 1983179"/>
                  <a:gd name="connsiteY2" fmla="*/ 1246909 h 1252847"/>
                  <a:gd name="connsiteX3" fmla="*/ 1110343 w 1983179"/>
                  <a:gd name="connsiteY3" fmla="*/ 1252847 h 1252847"/>
                  <a:gd name="connsiteX4" fmla="*/ 1971304 w 1983179"/>
                  <a:gd name="connsiteY4" fmla="*/ 1015340 h 1252847"/>
                  <a:gd name="connsiteX5" fmla="*/ 1983179 w 1983179"/>
                  <a:gd name="connsiteY5" fmla="*/ 190005 h 1252847"/>
                  <a:gd name="connsiteX6" fmla="*/ 1080654 w 1983179"/>
                  <a:gd name="connsiteY6" fmla="*/ 296883 h 1252847"/>
                  <a:gd name="connsiteX7" fmla="*/ 0 w 1983179"/>
                  <a:gd name="connsiteY7" fmla="*/ 0 h 125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83179" h="1252847">
                    <a:moveTo>
                      <a:pt x="0" y="0"/>
                    </a:moveTo>
                    <a:cubicBezTo>
                      <a:pt x="1979" y="296883"/>
                      <a:pt x="3959" y="593767"/>
                      <a:pt x="5938" y="890650"/>
                    </a:cubicBezTo>
                    <a:lnTo>
                      <a:pt x="938151" y="1246909"/>
                    </a:lnTo>
                    <a:lnTo>
                      <a:pt x="1110343" y="1252847"/>
                    </a:lnTo>
                    <a:lnTo>
                      <a:pt x="1971304" y="1015340"/>
                    </a:lnTo>
                    <a:lnTo>
                      <a:pt x="1983179" y="190005"/>
                    </a:lnTo>
                    <a:lnTo>
                      <a:pt x="1080654" y="2968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67" name="Text Box 2"/>
            <p:cNvSpPr txBox="1">
              <a:spLocks noChangeArrowheads="1"/>
            </p:cNvSpPr>
            <p:nvPr/>
          </p:nvSpPr>
          <p:spPr bwMode="auto">
            <a:xfrm>
              <a:off x="4429496" y="872837"/>
              <a:ext cx="267195" cy="2954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Garamond"/>
                  <a:ea typeface="Garamond"/>
                  <a:cs typeface="Times New Roman"/>
                </a:rPr>
                <a:t>1</a:t>
              </a:r>
            </a:p>
          </p:txBody>
        </p:sp>
        <p:sp>
          <p:nvSpPr>
            <p:cNvPr id="68" name="Text Box 2"/>
            <p:cNvSpPr txBox="1">
              <a:spLocks noChangeArrowheads="1"/>
            </p:cNvSpPr>
            <p:nvPr/>
          </p:nvSpPr>
          <p:spPr bwMode="auto">
            <a:xfrm>
              <a:off x="1525979" y="575953"/>
              <a:ext cx="266700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Garamond"/>
                  <a:ea typeface="Garamond"/>
                  <a:cs typeface="Times New Roman"/>
                </a:rPr>
                <a:t>4</a:t>
              </a:r>
            </a:p>
          </p:txBody>
        </p:sp>
        <p:sp>
          <p:nvSpPr>
            <p:cNvPr id="69" name="Text Box 2"/>
            <p:cNvSpPr txBox="1">
              <a:spLocks noChangeArrowheads="1"/>
            </p:cNvSpPr>
            <p:nvPr/>
          </p:nvSpPr>
          <p:spPr bwMode="auto">
            <a:xfrm>
              <a:off x="2826327" y="1490353"/>
              <a:ext cx="267195" cy="29548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Garamond"/>
                  <a:ea typeface="Garamond"/>
                  <a:cs typeface="Times New Roman"/>
                </a:rPr>
                <a:t>3</a:t>
              </a:r>
            </a:p>
          </p:txBody>
        </p:sp>
        <p:sp>
          <p:nvSpPr>
            <p:cNvPr id="70" name="Text Box 2"/>
            <p:cNvSpPr txBox="1">
              <a:spLocks noChangeArrowheads="1"/>
            </p:cNvSpPr>
            <p:nvPr/>
          </p:nvSpPr>
          <p:spPr bwMode="auto">
            <a:xfrm>
              <a:off x="2671948" y="2968831"/>
              <a:ext cx="266700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Garamond"/>
                  <a:ea typeface="Garamond"/>
                  <a:cs typeface="Times New Roman"/>
                </a:rPr>
                <a:t>2</a:t>
              </a:r>
            </a:p>
          </p:txBody>
        </p:sp>
        <p:sp>
          <p:nvSpPr>
            <p:cNvPr id="71" name="Text Box 2"/>
            <p:cNvSpPr txBox="1">
              <a:spLocks noChangeArrowheads="1"/>
            </p:cNvSpPr>
            <p:nvPr/>
          </p:nvSpPr>
          <p:spPr bwMode="auto">
            <a:xfrm>
              <a:off x="837210" y="2594759"/>
              <a:ext cx="266700" cy="2952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Garamond"/>
                  <a:ea typeface="Garamond"/>
                  <a:cs typeface="Times New Roman"/>
                </a:rPr>
                <a:t>5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15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763" y="990600"/>
            <a:ext cx="8950037" cy="5791200"/>
          </a:xfrm>
          <a:prstGeom prst="rect">
            <a:avLst/>
          </a:prstGeom>
        </p:spPr>
      </p:pic>
      <p:pic>
        <p:nvPicPr>
          <p:cNvPr id="3" name="Sequence 0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4" y="1219200"/>
            <a:ext cx="5223926" cy="52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16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24200" y="919401"/>
            <a:ext cx="60434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Complexity of Erection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Complex structure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Inconsistent erection sequence</a:t>
            </a:r>
          </a:p>
          <a:p>
            <a:pPr lvl="4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53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pic>
        <p:nvPicPr>
          <p:cNvPr id="27" name="Picture 2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0" y="883919"/>
            <a:ext cx="7239001" cy="596691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16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24200" y="919401"/>
            <a:ext cx="604344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Complexity of Erection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Complex structure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Inconsistent erection sequence</a:t>
            </a:r>
          </a:p>
          <a:p>
            <a:pPr lvl="4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Site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Very urban site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Shoring will occupy large area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Tight delivery scheduling</a:t>
            </a:r>
          </a:p>
        </p:txBody>
      </p:sp>
    </p:spTree>
    <p:extLst>
      <p:ext uri="{BB962C8B-B14F-4D97-AF65-F5344CB8AC3E}">
        <p14:creationId xmlns:p14="http://schemas.microsoft.com/office/powerpoint/2010/main" val="20883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751177" y="2650962"/>
            <a:ext cx="5895779" cy="3820075"/>
            <a:chOff x="0" y="0"/>
            <a:chExt cx="5312496" cy="33546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0"/>
            <a:stretch/>
          </p:blipFill>
          <p:spPr bwMode="auto">
            <a:xfrm>
              <a:off x="0" y="0"/>
              <a:ext cx="5312496" cy="33546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2642833" y="199282"/>
              <a:ext cx="545163" cy="1382422"/>
              <a:chOff x="180322" y="-41948"/>
              <a:chExt cx="545760" cy="138269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99736" y="-41948"/>
                <a:ext cx="426346" cy="35341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01674" y="519882"/>
                <a:ext cx="426085" cy="35306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80322" y="987327"/>
                <a:ext cx="426346" cy="35341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27" name="Picture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0" y="883919"/>
            <a:ext cx="7239001" cy="596691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16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4200" y="919401"/>
            <a:ext cx="604344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Complexity of Erection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Complex structure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Inconsistent erection sequence</a:t>
            </a:r>
          </a:p>
          <a:p>
            <a:pPr lvl="4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Site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Very urban site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Shoring will occupy large area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Tight delivery scheduling</a:t>
            </a:r>
          </a:p>
          <a:p>
            <a:pPr lvl="4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Safety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High priority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Dangerous welding locations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OSHA compliance</a:t>
            </a:r>
          </a:p>
          <a:p>
            <a:pPr algn="ctr"/>
            <a:endParaRPr lang="en-US" sz="240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67647" y="6601693"/>
            <a:ext cx="91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Picture </a:t>
            </a:r>
            <a:r>
              <a:rPr lang="en-US" sz="1100" b="1" dirty="0">
                <a:latin typeface="+mj-lt"/>
              </a:rPr>
              <a:t>Provided by </a:t>
            </a:r>
            <a:r>
              <a:rPr lang="en-US" sz="1100" b="1" dirty="0" err="1" smtClean="0">
                <a:latin typeface="+mj-lt"/>
              </a:rPr>
              <a:t>Multivista</a:t>
            </a:r>
            <a:endParaRPr lang="en-US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96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919401"/>
            <a:ext cx="604344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Complexity of Erection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Complex structure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Inconsistent erection sequence</a:t>
            </a:r>
          </a:p>
          <a:p>
            <a:pPr lvl="4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Site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Very urban site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Shoring will occupy large area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Tight delivery scheduling</a:t>
            </a:r>
          </a:p>
          <a:p>
            <a:pPr lvl="4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Safety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High priority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Dangerous welding locations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OSHA compliance</a:t>
            </a:r>
          </a:p>
          <a:p>
            <a:pPr algn="ctr"/>
            <a:endParaRPr lang="en-US" sz="24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Trade Integration</a:t>
            </a:r>
          </a:p>
          <a:p>
            <a:pPr algn="ctr"/>
            <a:endParaRPr lang="en-US" sz="16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Delay of MEP rough-in start-up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751177" y="2650962"/>
            <a:ext cx="5895779" cy="3820075"/>
            <a:chOff x="0" y="0"/>
            <a:chExt cx="5312496" cy="335467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0"/>
            <a:stretch/>
          </p:blipFill>
          <p:spPr bwMode="auto">
            <a:xfrm>
              <a:off x="0" y="0"/>
              <a:ext cx="5312496" cy="33546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3" name="Group 22"/>
            <p:cNvGrpSpPr/>
            <p:nvPr/>
          </p:nvGrpSpPr>
          <p:grpSpPr>
            <a:xfrm>
              <a:off x="2642833" y="199282"/>
              <a:ext cx="545163" cy="1382422"/>
              <a:chOff x="180322" y="-41948"/>
              <a:chExt cx="545760" cy="138269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99736" y="-41948"/>
                <a:ext cx="426346" cy="35341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01674" y="519882"/>
                <a:ext cx="426085" cy="35306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80322" y="987327"/>
                <a:ext cx="426346" cy="35341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42189"/>
              </p:ext>
            </p:extLst>
          </p:nvPr>
        </p:nvGraphicFramePr>
        <p:xfrm>
          <a:off x="11239500" y="1143000"/>
          <a:ext cx="4952999" cy="1156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5801"/>
                <a:gridCol w="1018599"/>
                <a:gridCol w="1018599"/>
              </a:tblGrid>
              <a:tr h="30849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MEP </a:t>
                      </a:r>
                      <a:r>
                        <a:rPr lang="en-US" sz="1600" dirty="0">
                          <a:effectLst/>
                        </a:rPr>
                        <a:t>Rough-in Start Dates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55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Top-Down Option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Shoring Option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27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MEP Rough-in Start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10/23/13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11/14/13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7" name="Picture 2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0" y="883919"/>
            <a:ext cx="7239001" cy="596691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16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67647" y="6601693"/>
            <a:ext cx="9159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Picture </a:t>
            </a:r>
            <a:r>
              <a:rPr lang="en-US" sz="1100" b="1" dirty="0">
                <a:latin typeface="+mj-lt"/>
              </a:rPr>
              <a:t>Provided by </a:t>
            </a:r>
            <a:r>
              <a:rPr lang="en-US" sz="1100" b="1" dirty="0" err="1" smtClean="0">
                <a:latin typeface="+mj-lt"/>
              </a:rPr>
              <a:t>Multivista</a:t>
            </a:r>
            <a:endParaRPr lang="en-US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872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Breadth - Shoring Design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22706425" y="2334684"/>
                <a:ext cx="3286156" cy="117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𝐿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sym typeface="Symbol"/>
                        </a:rPr>
                        <m:t>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0.4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0.25+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15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𝐿𝐿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6425" y="2334684"/>
                <a:ext cx="3286156" cy="11732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/>
              <p:cNvSpPr/>
              <p:nvPr/>
            </p:nvSpPr>
            <p:spPr>
              <a:xfrm>
                <a:off x="22868252" y="4076700"/>
                <a:ext cx="235404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=1.2</m:t>
                      </m:r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 i="1">
                          <a:latin typeface="Cambria Math"/>
                        </a:rPr>
                        <m:t>+1.6</m:t>
                      </m:r>
                      <m:r>
                        <a:rPr lang="en-US" i="1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0" name="Rectangle 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8252" y="4076700"/>
                <a:ext cx="2354042" cy="43088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3375" y="38862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67050" y="1507153"/>
            <a:ext cx="6043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Required Shoring Load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Dead Loads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Live Loads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</a:t>
            </a:r>
            <a:r>
              <a:rPr lang="en-US" sz="1800" baseline="-25000" dirty="0" smtClean="0">
                <a:solidFill>
                  <a:srgbClr val="00275E"/>
                </a:solidFill>
                <a:latin typeface="+mj-lt"/>
              </a:rPr>
              <a:t>u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= 291 </a:t>
            </a:r>
            <a:r>
              <a:rPr lang="en-US" sz="1800" dirty="0" err="1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87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Project Introduction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8387" y="990600"/>
            <a:ext cx="912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21875" r="1512" b="24728"/>
          <a:stretch/>
        </p:blipFill>
        <p:spPr>
          <a:xfrm>
            <a:off x="9729688" y="1097291"/>
            <a:ext cx="7817333" cy="5547336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10287000" y="1447800"/>
            <a:ext cx="2057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Key</a:t>
            </a:r>
          </a:p>
          <a:p>
            <a:r>
              <a:rPr lang="en-US" sz="1600" dirty="0" smtClean="0"/>
              <a:t>Existing Buildings</a:t>
            </a:r>
          </a:p>
          <a:p>
            <a:r>
              <a:rPr lang="en-US" sz="1600" dirty="0" smtClean="0"/>
              <a:t>Roads</a:t>
            </a:r>
          </a:p>
          <a:p>
            <a:r>
              <a:rPr lang="en-US" sz="1600" dirty="0" smtClean="0"/>
              <a:t>Open Space</a:t>
            </a:r>
          </a:p>
          <a:p>
            <a:r>
              <a:rPr lang="en-US" sz="1600" dirty="0" smtClean="0"/>
              <a:t>Sidewalks</a:t>
            </a:r>
          </a:p>
          <a:p>
            <a:r>
              <a:rPr lang="en-US" sz="1600" dirty="0" smtClean="0"/>
              <a:t>Construction Site</a:t>
            </a:r>
          </a:p>
          <a:p>
            <a:r>
              <a:rPr lang="en-US" sz="1600" dirty="0" smtClean="0"/>
              <a:t>Access Road</a:t>
            </a:r>
          </a:p>
          <a:p>
            <a:r>
              <a:rPr lang="en-US" sz="1600" dirty="0" smtClean="0"/>
              <a:t>Building Footprint</a:t>
            </a:r>
          </a:p>
          <a:p>
            <a:r>
              <a:rPr lang="en-US" sz="1600" dirty="0" smtClean="0"/>
              <a:t>Building Overhang</a:t>
            </a:r>
          </a:p>
          <a:p>
            <a:r>
              <a:rPr lang="en-US" sz="1600" dirty="0" smtClean="0"/>
              <a:t>Site Trailers</a:t>
            </a:r>
          </a:p>
          <a:p>
            <a:r>
              <a:rPr lang="en-US" sz="1600" dirty="0" smtClean="0"/>
              <a:t>Unloading Area</a:t>
            </a:r>
          </a:p>
          <a:p>
            <a:r>
              <a:rPr lang="en-US" sz="1600" dirty="0" smtClean="0"/>
              <a:t>Future Apt. Site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801600" y="4063038"/>
            <a:ext cx="2362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Existing Building</a:t>
            </a:r>
          </a:p>
          <a:p>
            <a:r>
              <a:rPr lang="en-US" sz="1100" dirty="0" smtClean="0"/>
              <a:t>10 Story</a:t>
            </a:r>
          </a:p>
          <a:p>
            <a:r>
              <a:rPr lang="en-US" sz="1100" dirty="0" smtClean="0"/>
              <a:t>100’</a:t>
            </a:r>
            <a:endParaRPr lang="en-US" sz="1100" dirty="0"/>
          </a:p>
        </p:txBody>
      </p:sp>
      <p:sp>
        <p:nvSpPr>
          <p:cNvPr id="25" name="TextBox 24"/>
          <p:cNvSpPr txBox="1"/>
          <p:nvPr/>
        </p:nvSpPr>
        <p:spPr>
          <a:xfrm>
            <a:off x="16916400" y="175260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Existing </a:t>
            </a:r>
          </a:p>
          <a:p>
            <a:r>
              <a:rPr lang="en-US" sz="1100" dirty="0" smtClean="0"/>
              <a:t>Building</a:t>
            </a:r>
          </a:p>
          <a:p>
            <a:r>
              <a:rPr lang="en-US" sz="1100" dirty="0" smtClean="0"/>
              <a:t>5 Story</a:t>
            </a:r>
          </a:p>
          <a:p>
            <a:r>
              <a:rPr lang="en-US" sz="1100" dirty="0" smtClean="0"/>
              <a:t>60’</a:t>
            </a:r>
            <a:endParaRPr lang="en-US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14097000" y="2790051"/>
            <a:ext cx="2362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New Building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5 Story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   85’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24200" y="1219200"/>
            <a:ext cx="60028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Building Name: Library in Metropolitan Washington, D.C.</a:t>
            </a:r>
          </a:p>
          <a:p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Location: Metropolitan Washington, D.C. (Undisclosed)</a:t>
            </a:r>
          </a:p>
          <a:p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Occupant: County Library &amp; Non-profit Art Group</a:t>
            </a:r>
          </a:p>
          <a:p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Function Types: A-3 (Assembly)</a:t>
            </a:r>
          </a:p>
          <a:p>
            <a:r>
              <a:rPr lang="en-US" sz="1800" dirty="0">
                <a:solidFill>
                  <a:srgbClr val="00275E"/>
                </a:solidFill>
                <a:latin typeface="+mj-lt"/>
              </a:rPr>
              <a:t>	 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           B (Business)</a:t>
            </a:r>
          </a:p>
          <a:p>
            <a:r>
              <a:rPr lang="en-US" sz="1800" dirty="0">
                <a:solidFill>
                  <a:srgbClr val="00275E"/>
                </a:solidFill>
                <a:latin typeface="+mj-lt"/>
              </a:rPr>
              <a:t>	 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           M (Mercantile)</a:t>
            </a:r>
          </a:p>
          <a:p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Gross Area: 90,000 ft</a:t>
            </a:r>
            <a:r>
              <a:rPr lang="en-US" sz="1800" baseline="30000" dirty="0" smtClean="0">
                <a:solidFill>
                  <a:srgbClr val="00275E"/>
                </a:solidFill>
                <a:latin typeface="+mj-lt"/>
              </a:rPr>
              <a:t>2</a:t>
            </a:r>
          </a:p>
          <a:p>
            <a:endParaRPr lang="en-US" sz="1800" baseline="300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Number of Stories: Five Plus Basement</a:t>
            </a:r>
          </a:p>
          <a:p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Project Delivery: Design-Bid-Build</a:t>
            </a:r>
          </a:p>
          <a:p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Construction Dates: January 2013 – October 2014</a:t>
            </a:r>
          </a:p>
          <a:p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Project Cost: $69.5 Million 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11605"/>
              </p:ext>
            </p:extLst>
          </p:nvPr>
        </p:nvGraphicFramePr>
        <p:xfrm>
          <a:off x="18498207" y="1681411"/>
          <a:ext cx="8400392" cy="4713356"/>
        </p:xfrm>
        <a:graphic>
          <a:graphicData uri="http://schemas.openxmlformats.org/drawingml/2006/table">
            <a:tbl>
              <a:tblPr/>
              <a:tblGrid>
                <a:gridCol w="2761593"/>
                <a:gridCol w="3276600"/>
                <a:gridCol w="2362199"/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1800" b="0" dirty="0" smtClean="0">
                        <a:solidFill>
                          <a:srgbClr val="00275E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Owner: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 </a:t>
                      </a:r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Undisclosed County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 </a:t>
                      </a: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Construction Manager: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 MBP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Civil Engineer: </a:t>
                      </a:r>
                      <a:endParaRPr lang="en-US" sz="1800" b="0" dirty="0" smtClean="0">
                        <a:solidFill>
                          <a:srgbClr val="00275E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ADTEK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456179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Architect: </a:t>
                      </a:r>
                      <a:endParaRPr lang="en-US" sz="1800" b="0" dirty="0" smtClean="0">
                        <a:solidFill>
                          <a:srgbClr val="00275E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The </a:t>
                      </a:r>
                      <a:r>
                        <a:rPr lang="en-US" sz="1800" b="0" dirty="0" err="1">
                          <a:solidFill>
                            <a:srgbClr val="00275E"/>
                          </a:solidFill>
                          <a:effectLst/>
                        </a:rPr>
                        <a:t>Lukmire</a:t>
                      </a:r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Partnership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Mechanical &amp; Plumbing Engineer: Mendoza, </a:t>
                      </a:r>
                      <a:r>
                        <a:rPr lang="en-US" sz="1800" b="0" dirty="0" err="1">
                          <a:solidFill>
                            <a:srgbClr val="00275E"/>
                          </a:solidFill>
                          <a:effectLst/>
                        </a:rPr>
                        <a:t>Ribas</a:t>
                      </a:r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, Farinas &amp; </a:t>
                      </a:r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Associates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Landscape Architect: Parker </a:t>
                      </a:r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Rodriguez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8390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Contractor: </a:t>
                      </a:r>
                      <a:endParaRPr lang="en-US" sz="1800" b="0" dirty="0" smtClean="0">
                        <a:solidFill>
                          <a:srgbClr val="00275E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Costello Construction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Electrical Engineer: </a:t>
                      </a:r>
                      <a:endParaRPr lang="en-US" sz="1800" b="0" dirty="0" smtClean="0">
                        <a:solidFill>
                          <a:srgbClr val="00275E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Mendoza</a:t>
                      </a:r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rgbClr val="00275E"/>
                          </a:solidFill>
                          <a:effectLst/>
                        </a:rPr>
                        <a:t>Ribas</a:t>
                      </a:r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, Farinas &amp; </a:t>
                      </a:r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Associates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Interior Design: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The Studio of Sandra Ragan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 </a:t>
                      </a: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8390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Structural Engineer: Columbia </a:t>
                      </a:r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Engineering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IT/Security: </a:t>
                      </a:r>
                      <a:endParaRPr lang="en-US" sz="1800" b="0" dirty="0" smtClean="0">
                        <a:solidFill>
                          <a:srgbClr val="00275E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Wright Engineering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275E"/>
                          </a:solidFill>
                          <a:effectLst/>
                        </a:rPr>
                        <a:t>Lighting Consultant: </a:t>
                      </a:r>
                      <a:r>
                        <a:rPr lang="en-US" sz="1800" b="0" dirty="0" smtClean="0">
                          <a:solidFill>
                            <a:srgbClr val="00275E"/>
                          </a:solidFill>
                          <a:effectLst/>
                        </a:rPr>
                        <a:t>MCLA</a:t>
                      </a:r>
                      <a:endParaRPr lang="en-US" sz="1800" b="0" dirty="0">
                        <a:solidFill>
                          <a:srgbClr val="00275E"/>
                        </a:solidFill>
                        <a:effectLst/>
                      </a:endParaRPr>
                    </a:p>
                  </a:txBody>
                  <a:tcPr marL="39356" marR="39356" marT="19678" marB="196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8311493" y="1117191"/>
            <a:ext cx="9160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Project Team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3375" y="1925638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3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2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Breadth - Shoring Design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r="-1"/>
          <a:stretch/>
        </p:blipFill>
        <p:spPr>
          <a:xfrm>
            <a:off x="19832955" y="1454758"/>
            <a:ext cx="1884045" cy="2355242"/>
          </a:xfrm>
          <a:prstGeom prst="rect">
            <a:avLst/>
          </a:prstGeom>
        </p:spPr>
      </p:pic>
      <p:pic>
        <p:nvPicPr>
          <p:cNvPr id="10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025" y="4333875"/>
            <a:ext cx="2314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Box 88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3375" y="38862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706425" y="2334684"/>
                <a:ext cx="3286156" cy="117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𝐿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sym typeface="Symbol"/>
                        </a:rPr>
                        <m:t>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0.4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0.25+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15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𝐿𝐿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6425" y="2334684"/>
                <a:ext cx="3286156" cy="11732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22868252" y="4076700"/>
                <a:ext cx="235404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=1.2</m:t>
                      </m:r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 i="1">
                          <a:latin typeface="Cambria Math"/>
                        </a:rPr>
                        <m:t>+1.6</m:t>
                      </m:r>
                      <m:r>
                        <a:rPr lang="en-US" i="1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8252" y="4076700"/>
                <a:ext cx="2354042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067050" y="1507153"/>
            <a:ext cx="60434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Required Shoring Load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Dead Loads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Live Loads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</a:t>
            </a:r>
            <a:r>
              <a:rPr lang="en-US" sz="1800" baseline="-25000" dirty="0" smtClean="0">
                <a:solidFill>
                  <a:srgbClr val="00275E"/>
                </a:solidFill>
                <a:latin typeface="+mj-lt"/>
              </a:rPr>
              <a:t>u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= 291 </a:t>
            </a:r>
            <a:r>
              <a:rPr lang="en-US" sz="1800" dirty="0" err="1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Picking Shoring System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Mabey’s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Mass Series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Shoring Towers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31000" y="3820393"/>
            <a:ext cx="2961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Picture </a:t>
            </a:r>
            <a:r>
              <a:rPr lang="en-US" sz="1100" b="1" dirty="0">
                <a:latin typeface="+mj-lt"/>
              </a:rPr>
              <a:t>Provided by </a:t>
            </a:r>
            <a:r>
              <a:rPr lang="en-US" sz="1100" b="1" dirty="0" err="1" smtClean="0">
                <a:latin typeface="+mj-lt"/>
              </a:rPr>
              <a:t>Mabey</a:t>
            </a:r>
            <a:r>
              <a:rPr lang="en-US" sz="1100" b="1" dirty="0" smtClean="0">
                <a:latin typeface="+mj-lt"/>
              </a:rPr>
              <a:t> Inc.</a:t>
            </a:r>
            <a:endParaRPr lang="en-US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3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Breadth - Shoring Design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/>
          <p:cNvGrpSpPr/>
          <p:nvPr/>
        </p:nvGrpSpPr>
        <p:grpSpPr>
          <a:xfrm>
            <a:off x="10541179" y="1441353"/>
            <a:ext cx="6629399" cy="5280638"/>
            <a:chOff x="10541179" y="1441353"/>
            <a:chExt cx="6629399" cy="5280638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179" y="1441353"/>
              <a:ext cx="6629399" cy="5280638"/>
            </a:xfrm>
            <a:prstGeom prst="rect">
              <a:avLst/>
            </a:prstGeom>
          </p:spPr>
        </p:pic>
        <p:sp>
          <p:nvSpPr>
            <p:cNvPr id="182" name="Rectangle 181"/>
            <p:cNvSpPr/>
            <p:nvPr/>
          </p:nvSpPr>
          <p:spPr>
            <a:xfrm rot="18470005">
              <a:off x="13225827" y="3294086"/>
              <a:ext cx="927100" cy="5508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11041427" y="3851627"/>
              <a:ext cx="2647950" cy="2190750"/>
            </a:xfrm>
            <a:custGeom>
              <a:avLst/>
              <a:gdLst>
                <a:gd name="connsiteX0" fmla="*/ 0 w 2647950"/>
                <a:gd name="connsiteY0" fmla="*/ 2133600 h 2190750"/>
                <a:gd name="connsiteX1" fmla="*/ 1619250 w 2647950"/>
                <a:gd name="connsiteY1" fmla="*/ 0 h 2190750"/>
                <a:gd name="connsiteX2" fmla="*/ 2647950 w 2647950"/>
                <a:gd name="connsiteY2" fmla="*/ 673100 h 2190750"/>
                <a:gd name="connsiteX3" fmla="*/ 1403350 w 2647950"/>
                <a:gd name="connsiteY3" fmla="*/ 2190750 h 2190750"/>
                <a:gd name="connsiteX4" fmla="*/ 0 w 2647950"/>
                <a:gd name="connsiteY4" fmla="*/ 2133600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950" h="2190750">
                  <a:moveTo>
                    <a:pt x="0" y="2133600"/>
                  </a:moveTo>
                  <a:lnTo>
                    <a:pt x="1619250" y="0"/>
                  </a:lnTo>
                  <a:lnTo>
                    <a:pt x="2647950" y="673100"/>
                  </a:lnTo>
                  <a:lnTo>
                    <a:pt x="1403350" y="219075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11208405" y="5760016"/>
              <a:ext cx="1363879" cy="72799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 rot="1724786">
              <a:off x="12133359" y="5552654"/>
              <a:ext cx="185438" cy="32934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rot="1724786">
              <a:off x="12572187" y="5154559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 rot="1724786">
              <a:off x="12876987" y="4738488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 rot="1724786">
              <a:off x="13181787" y="4322417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724786">
              <a:off x="12069059" y="4847306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 rot="1724786">
              <a:off x="12406820" y="4424835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rot="1724786">
              <a:off x="12737959" y="4015164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1724786">
              <a:off x="11463756" y="5555919"/>
              <a:ext cx="184859" cy="32927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533669" y="3928156"/>
              <a:ext cx="1058154" cy="67163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2190694" y="4334312"/>
              <a:ext cx="1058154" cy="67163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1895006" y="4794510"/>
              <a:ext cx="1061031" cy="62651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286429" y="5640955"/>
              <a:ext cx="1338469" cy="7960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1706450" y="4263972"/>
              <a:ext cx="1343220" cy="1749256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11328966" y="4104529"/>
              <a:ext cx="1515868" cy="1908699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11998200" y="4391814"/>
              <a:ext cx="1290527" cy="1633427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1131982" y="3982143"/>
              <a:ext cx="1492916" cy="1968777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12287137" y="4511835"/>
              <a:ext cx="1221574" cy="1513406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3" name="Rectangle 182"/>
            <p:cNvSpPr/>
            <p:nvPr/>
          </p:nvSpPr>
          <p:spPr>
            <a:xfrm rot="2682287">
              <a:off x="12368169" y="3300582"/>
              <a:ext cx="157930" cy="31404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3375" y="38862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" r="-1"/>
          <a:stretch/>
        </p:blipFill>
        <p:spPr>
          <a:xfrm>
            <a:off x="19832955" y="1454758"/>
            <a:ext cx="1884045" cy="2355242"/>
          </a:xfrm>
          <a:prstGeom prst="rect">
            <a:avLst/>
          </a:prstGeom>
        </p:spPr>
      </p:pic>
      <p:pic>
        <p:nvPicPr>
          <p:cNvPr id="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025" y="4333875"/>
            <a:ext cx="2314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/>
              <p:cNvSpPr/>
              <p:nvPr/>
            </p:nvSpPr>
            <p:spPr>
              <a:xfrm>
                <a:off x="22706425" y="2334684"/>
                <a:ext cx="3286156" cy="117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𝐿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sym typeface="Symbol"/>
                        </a:rPr>
                        <m:t>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0.4</m:t>
                                </m:r>
                                <m:r>
                                  <a:rPr lang="en-US" b="0" i="1" smtClean="0">
                                    <a:latin typeface="Cambria Math"/>
                                  </a:rPr>
                                  <m:t>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0.25+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/>
                                      </a:rPr>
                                      <m:t>15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𝐾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𝐿𝐿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/>
                                              </a:rPr>
                                              <m:t>𝑇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2" name="Rectangle 10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6425" y="2334684"/>
                <a:ext cx="3286156" cy="11732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/>
              <p:cNvSpPr/>
              <p:nvPr/>
            </p:nvSpPr>
            <p:spPr>
              <a:xfrm>
                <a:off x="22868252" y="4076700"/>
                <a:ext cx="235404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=1.2</m:t>
                      </m:r>
                      <m:r>
                        <a:rPr lang="en-US" i="1">
                          <a:latin typeface="Cambria Math"/>
                        </a:rPr>
                        <m:t>𝐷</m:t>
                      </m:r>
                      <m:r>
                        <a:rPr lang="en-US" i="1">
                          <a:latin typeface="Cambria Math"/>
                        </a:rPr>
                        <m:t>+1.6</m:t>
                      </m:r>
                      <m:r>
                        <a:rPr lang="en-US" i="1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Rectangle 10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8252" y="4076700"/>
                <a:ext cx="2354042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TextBox 104"/>
          <p:cNvSpPr txBox="1"/>
          <p:nvPr/>
        </p:nvSpPr>
        <p:spPr>
          <a:xfrm>
            <a:off x="3067050" y="1507153"/>
            <a:ext cx="60434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Required Shoring Load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Dead Loads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Live Loads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</a:t>
            </a:r>
            <a:r>
              <a:rPr lang="en-US" sz="1800" baseline="-25000" dirty="0" smtClean="0">
                <a:solidFill>
                  <a:srgbClr val="00275E"/>
                </a:solidFill>
                <a:latin typeface="+mj-lt"/>
              </a:rPr>
              <a:t>u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= 291 </a:t>
            </a:r>
            <a:r>
              <a:rPr lang="en-US" sz="1800" dirty="0" err="1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Picking Shoring System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Mabey’s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Mass Series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Shoring Towers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Finalize Shoring Design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Mass 25 -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100 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kips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Space at 20’x18’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(16) 5’x5’ &amp; (2) 5’x10’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31000" y="3820393"/>
            <a:ext cx="2961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Picture </a:t>
            </a:r>
            <a:r>
              <a:rPr lang="en-US" sz="1100" b="1" dirty="0">
                <a:latin typeface="+mj-lt"/>
              </a:rPr>
              <a:t>Provided by </a:t>
            </a:r>
            <a:r>
              <a:rPr lang="en-US" sz="1100" b="1" dirty="0" err="1" smtClean="0">
                <a:latin typeface="+mj-lt"/>
              </a:rPr>
              <a:t>Mabey</a:t>
            </a:r>
            <a:r>
              <a:rPr lang="en-US" sz="1100" b="1" dirty="0" smtClean="0">
                <a:latin typeface="+mj-lt"/>
              </a:rPr>
              <a:t> Inc.</a:t>
            </a:r>
            <a:endParaRPr lang="en-US" sz="105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522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Breadth - Shoring Design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67050" y="1507153"/>
            <a:ext cx="60434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Required Shoring Load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Dead Loads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Live Loads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</a:t>
            </a:r>
            <a:r>
              <a:rPr lang="en-US" sz="1800" baseline="-25000" dirty="0" smtClean="0">
                <a:solidFill>
                  <a:srgbClr val="00275E"/>
                </a:solidFill>
                <a:latin typeface="+mj-lt"/>
              </a:rPr>
              <a:t>u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= 291 </a:t>
            </a:r>
            <a:r>
              <a:rPr lang="en-US" sz="1800" dirty="0" err="1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Picking Shoring System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Mabey’s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Mass Series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Shoring Towers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Finalize Shoring Design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Mass 25 -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100 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kips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Space at 20’x18’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(16) 5’x5’ &amp; (2) 5’x10’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/>
          <p:cNvGrpSpPr/>
          <p:nvPr/>
        </p:nvGrpSpPr>
        <p:grpSpPr>
          <a:xfrm>
            <a:off x="10541179" y="1441353"/>
            <a:ext cx="6629399" cy="5280638"/>
            <a:chOff x="10541179" y="1441353"/>
            <a:chExt cx="6629399" cy="5280638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179" y="1441353"/>
              <a:ext cx="6629399" cy="5280638"/>
            </a:xfrm>
            <a:prstGeom prst="rect">
              <a:avLst/>
            </a:prstGeom>
          </p:spPr>
        </p:pic>
        <p:sp>
          <p:nvSpPr>
            <p:cNvPr id="182" name="Rectangle 181"/>
            <p:cNvSpPr/>
            <p:nvPr/>
          </p:nvSpPr>
          <p:spPr>
            <a:xfrm rot="18470005">
              <a:off x="13225827" y="3294086"/>
              <a:ext cx="927100" cy="5508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Freeform 239"/>
            <p:cNvSpPr/>
            <p:nvPr/>
          </p:nvSpPr>
          <p:spPr>
            <a:xfrm>
              <a:off x="11041427" y="3851627"/>
              <a:ext cx="2647950" cy="2190750"/>
            </a:xfrm>
            <a:custGeom>
              <a:avLst/>
              <a:gdLst>
                <a:gd name="connsiteX0" fmla="*/ 0 w 2647950"/>
                <a:gd name="connsiteY0" fmla="*/ 2133600 h 2190750"/>
                <a:gd name="connsiteX1" fmla="*/ 1619250 w 2647950"/>
                <a:gd name="connsiteY1" fmla="*/ 0 h 2190750"/>
                <a:gd name="connsiteX2" fmla="*/ 2647950 w 2647950"/>
                <a:gd name="connsiteY2" fmla="*/ 673100 h 2190750"/>
                <a:gd name="connsiteX3" fmla="*/ 1403350 w 2647950"/>
                <a:gd name="connsiteY3" fmla="*/ 2190750 h 2190750"/>
                <a:gd name="connsiteX4" fmla="*/ 0 w 2647950"/>
                <a:gd name="connsiteY4" fmla="*/ 2133600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7950" h="2190750">
                  <a:moveTo>
                    <a:pt x="0" y="2133600"/>
                  </a:moveTo>
                  <a:lnTo>
                    <a:pt x="1619250" y="0"/>
                  </a:lnTo>
                  <a:lnTo>
                    <a:pt x="2647950" y="673100"/>
                  </a:lnTo>
                  <a:lnTo>
                    <a:pt x="1403350" y="219075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11208405" y="5760016"/>
              <a:ext cx="1363879" cy="72799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 rot="1724786">
              <a:off x="12133359" y="5552654"/>
              <a:ext cx="185438" cy="32934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 rot="1724786">
              <a:off x="12572187" y="5154559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 rot="1724786">
              <a:off x="12876987" y="4738488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 rot="1724786">
              <a:off x="13181787" y="4322417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724786">
              <a:off x="12069059" y="4847306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 rot="1724786">
              <a:off x="12406820" y="4424835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rot="1724786">
              <a:off x="12737959" y="4015164"/>
              <a:ext cx="184858" cy="18551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 rot="1724786">
              <a:off x="11463756" y="5555919"/>
              <a:ext cx="184859" cy="32927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2533669" y="3928156"/>
              <a:ext cx="1058154" cy="67163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2190694" y="4334312"/>
              <a:ext cx="1058154" cy="67163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1895006" y="4794510"/>
              <a:ext cx="1061031" cy="626513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286429" y="5640955"/>
              <a:ext cx="1338469" cy="7960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1706450" y="4263972"/>
              <a:ext cx="1343220" cy="1749256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11328966" y="4104529"/>
              <a:ext cx="1515868" cy="1908699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 flipH="1">
              <a:off x="11998200" y="4391814"/>
              <a:ext cx="1290527" cy="1633427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>
              <a:off x="11131982" y="3982143"/>
              <a:ext cx="1492916" cy="1968777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12287137" y="4511835"/>
              <a:ext cx="1221574" cy="1513406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83" name="Rectangle 182"/>
            <p:cNvSpPr/>
            <p:nvPr/>
          </p:nvSpPr>
          <p:spPr>
            <a:xfrm rot="2682287">
              <a:off x="12368169" y="3300582"/>
              <a:ext cx="157930" cy="31404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9735800" y="1410428"/>
            <a:ext cx="6629399" cy="5342487"/>
            <a:chOff x="17298981" y="1310900"/>
            <a:chExt cx="6629399" cy="5342487"/>
          </a:xfrm>
        </p:grpSpPr>
        <p:grpSp>
          <p:nvGrpSpPr>
            <p:cNvPr id="186" name="Group 185"/>
            <p:cNvGrpSpPr/>
            <p:nvPr/>
          </p:nvGrpSpPr>
          <p:grpSpPr>
            <a:xfrm>
              <a:off x="17298981" y="1310900"/>
              <a:ext cx="6629399" cy="5342487"/>
              <a:chOff x="10384366" y="1363114"/>
              <a:chExt cx="6629399" cy="5342487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>
                <a:off x="11013838" y="5794260"/>
                <a:ext cx="1363879" cy="72799"/>
              </a:xfrm>
              <a:prstGeom prst="line">
                <a:avLst/>
              </a:prstGeom>
              <a:ln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grpSp>
            <p:nvGrpSpPr>
              <p:cNvPr id="188" name="Group 187"/>
              <p:cNvGrpSpPr/>
              <p:nvPr/>
            </p:nvGrpSpPr>
            <p:grpSpPr>
              <a:xfrm>
                <a:off x="10384366" y="1363114"/>
                <a:ext cx="6629399" cy="5342487"/>
                <a:chOff x="10384366" y="1363114"/>
                <a:chExt cx="6629399" cy="5342487"/>
              </a:xfrm>
            </p:grpSpPr>
            <p:grpSp>
              <p:nvGrpSpPr>
                <p:cNvPr id="189" name="Group 188"/>
                <p:cNvGrpSpPr/>
                <p:nvPr/>
              </p:nvGrpSpPr>
              <p:grpSpPr>
                <a:xfrm>
                  <a:off x="10384366" y="1424963"/>
                  <a:ext cx="6629399" cy="5280638"/>
                  <a:chOff x="-1" y="1"/>
                  <a:chExt cx="5943600" cy="4897755"/>
                </a:xfrm>
              </p:grpSpPr>
              <p:grpSp>
                <p:nvGrpSpPr>
                  <p:cNvPr id="196" name="Group 195"/>
                  <p:cNvGrpSpPr/>
                  <p:nvPr/>
                </p:nvGrpSpPr>
                <p:grpSpPr>
                  <a:xfrm>
                    <a:off x="-1" y="1"/>
                    <a:ext cx="5943600" cy="4897755"/>
                    <a:chOff x="-1" y="1"/>
                    <a:chExt cx="5943600" cy="4898329"/>
                  </a:xfrm>
                </p:grpSpPr>
                <p:grpSp>
                  <p:nvGrpSpPr>
                    <p:cNvPr id="207" name="Group 206"/>
                    <p:cNvGrpSpPr/>
                    <p:nvPr/>
                  </p:nvGrpSpPr>
                  <p:grpSpPr>
                    <a:xfrm>
                      <a:off x="-1" y="1"/>
                      <a:ext cx="5943600" cy="4898329"/>
                      <a:chOff x="-1" y="1"/>
                      <a:chExt cx="5943600" cy="4898390"/>
                    </a:xfrm>
                  </p:grpSpPr>
                  <p:grpSp>
                    <p:nvGrpSpPr>
                      <p:cNvPr id="225" name="Group 224"/>
                      <p:cNvGrpSpPr/>
                      <p:nvPr/>
                    </p:nvGrpSpPr>
                    <p:grpSpPr>
                      <a:xfrm>
                        <a:off x="-1" y="1"/>
                        <a:ext cx="5943600" cy="4898390"/>
                        <a:chOff x="-1" y="1"/>
                        <a:chExt cx="5943600" cy="4898572"/>
                      </a:xfrm>
                    </p:grpSpPr>
                    <p:pic>
                      <p:nvPicPr>
                        <p:cNvPr id="227" name="Picture 22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-1" y="1"/>
                          <a:ext cx="5943600" cy="4898572"/>
                        </a:xfrm>
                        <a:prstGeom prst="rect">
                          <a:avLst/>
                        </a:prstGeom>
                      </p:spPr>
                    </p:pic>
                    <p:sp>
                      <p:nvSpPr>
                        <p:cNvPr id="228" name="Freeform 227"/>
                        <p:cNvSpPr/>
                        <p:nvPr/>
                      </p:nvSpPr>
                      <p:spPr>
                        <a:xfrm>
                          <a:off x="410362" y="285494"/>
                          <a:ext cx="3901045" cy="4013711"/>
                        </a:xfrm>
                        <a:custGeom>
                          <a:avLst/>
                          <a:gdLst>
                            <a:gd name="connsiteX0" fmla="*/ 3901045 w 3901045"/>
                            <a:gd name="connsiteY0" fmla="*/ 659080 h 3966358"/>
                            <a:gd name="connsiteX1" fmla="*/ 2832265 w 3901045"/>
                            <a:gd name="connsiteY1" fmla="*/ 0 h 3966358"/>
                            <a:gd name="connsiteX2" fmla="*/ 1436915 w 3901045"/>
                            <a:gd name="connsiteY2" fmla="*/ 1769423 h 3966358"/>
                            <a:gd name="connsiteX3" fmla="*/ 1537855 w 3901045"/>
                            <a:gd name="connsiteY3" fmla="*/ 1834737 h 3966358"/>
                            <a:gd name="connsiteX4" fmla="*/ 0 w 3901045"/>
                            <a:gd name="connsiteY4" fmla="*/ 3918857 h 3966358"/>
                            <a:gd name="connsiteX5" fmla="*/ 1264722 w 3901045"/>
                            <a:gd name="connsiteY5" fmla="*/ 3966358 h 3966358"/>
                            <a:gd name="connsiteX6" fmla="*/ 3901045 w 3901045"/>
                            <a:gd name="connsiteY6" fmla="*/ 659080 h 396635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901045" h="3966358">
                              <a:moveTo>
                                <a:pt x="3901045" y="659080"/>
                              </a:moveTo>
                              <a:lnTo>
                                <a:pt x="2832265" y="0"/>
                              </a:lnTo>
                              <a:lnTo>
                                <a:pt x="1436915" y="1769423"/>
                              </a:lnTo>
                              <a:lnTo>
                                <a:pt x="1537855" y="1834737"/>
                              </a:lnTo>
                              <a:lnTo>
                                <a:pt x="0" y="3918857"/>
                              </a:lnTo>
                              <a:lnTo>
                                <a:pt x="1264722" y="3966358"/>
                              </a:lnTo>
                              <a:lnTo>
                                <a:pt x="3901045" y="6590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0000">
                            <a:alpha val="50000"/>
                          </a:srgb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26" name="Rectangle 225"/>
                      <p:cNvSpPr/>
                      <p:nvPr/>
                    </p:nvSpPr>
                    <p:spPr>
                      <a:xfrm rot="1724786">
                        <a:off x="1393623" y="3860667"/>
                        <a:ext cx="166255" cy="305503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08" name="Rectangle 207"/>
                    <p:cNvSpPr/>
                    <p:nvPr/>
                  </p:nvSpPr>
                  <p:spPr>
                    <a:xfrm rot="1724786">
                      <a:off x="1787055" y="3491345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Rectangle 208"/>
                    <p:cNvSpPr/>
                    <p:nvPr/>
                  </p:nvSpPr>
                  <p:spPr>
                    <a:xfrm rot="1724786">
                      <a:off x="2060324" y="3105397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Rectangle 209"/>
                    <p:cNvSpPr/>
                    <p:nvPr/>
                  </p:nvSpPr>
                  <p:spPr>
                    <a:xfrm rot="1724786">
                      <a:off x="2333593" y="2719449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Rectangle 210"/>
                    <p:cNvSpPr/>
                    <p:nvPr/>
                  </p:nvSpPr>
                  <p:spPr>
                    <a:xfrm rot="1724786">
                      <a:off x="2675179" y="2292383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Rectangle 211"/>
                    <p:cNvSpPr/>
                    <p:nvPr/>
                  </p:nvSpPr>
                  <p:spPr>
                    <a:xfrm rot="1724786">
                      <a:off x="2948448" y="1965366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Rectangle 212"/>
                    <p:cNvSpPr/>
                    <p:nvPr/>
                  </p:nvSpPr>
                  <p:spPr>
                    <a:xfrm rot="1724786">
                      <a:off x="3201367" y="1606846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Rectangle 213"/>
                    <p:cNvSpPr/>
                    <p:nvPr/>
                  </p:nvSpPr>
                  <p:spPr>
                    <a:xfrm rot="1724786">
                      <a:off x="3474636" y="1253430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Rectangle 214"/>
                    <p:cNvSpPr/>
                    <p:nvPr/>
                  </p:nvSpPr>
                  <p:spPr>
                    <a:xfrm rot="1882905">
                      <a:off x="3746505" y="901444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Rectangle 215"/>
                    <p:cNvSpPr/>
                    <p:nvPr/>
                  </p:nvSpPr>
                  <p:spPr>
                    <a:xfrm rot="1724786">
                      <a:off x="1335974" y="3206337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Rectangle 216"/>
                    <p:cNvSpPr/>
                    <p:nvPr/>
                  </p:nvSpPr>
                  <p:spPr>
                    <a:xfrm rot="1724786">
                      <a:off x="1638795" y="2814452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Rectangle 217"/>
                    <p:cNvSpPr/>
                    <p:nvPr/>
                  </p:nvSpPr>
                  <p:spPr>
                    <a:xfrm rot="1724786">
                      <a:off x="1935678" y="2434441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Rectangle 218"/>
                    <p:cNvSpPr/>
                    <p:nvPr/>
                  </p:nvSpPr>
                  <p:spPr>
                    <a:xfrm rot="1724786">
                      <a:off x="2244926" y="2009650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Rectangle 219"/>
                    <p:cNvSpPr/>
                    <p:nvPr/>
                  </p:nvSpPr>
                  <p:spPr>
                    <a:xfrm rot="1724786">
                      <a:off x="2505693" y="1674420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Rectangle 220"/>
                    <p:cNvSpPr/>
                    <p:nvPr/>
                  </p:nvSpPr>
                  <p:spPr>
                    <a:xfrm rot="1724786">
                      <a:off x="2743496" y="1324113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Rectangle 221"/>
                    <p:cNvSpPr/>
                    <p:nvPr/>
                  </p:nvSpPr>
                  <p:spPr>
                    <a:xfrm rot="1724786">
                      <a:off x="3016765" y="949401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Rectangle 222"/>
                    <p:cNvSpPr/>
                    <p:nvPr/>
                  </p:nvSpPr>
                  <p:spPr>
                    <a:xfrm rot="1882905">
                      <a:off x="3291435" y="629392"/>
                      <a:ext cx="165735" cy="17208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Rectangle 223"/>
                    <p:cNvSpPr/>
                    <p:nvPr/>
                  </p:nvSpPr>
                  <p:spPr>
                    <a:xfrm rot="1724786">
                      <a:off x="793289" y="3863648"/>
                      <a:ext cx="165736" cy="305435"/>
                    </a:xfrm>
                    <a:prstGeom prst="rect">
                      <a:avLst/>
                    </a:prstGeom>
                    <a:solidFill>
                      <a:schemeClr val="accent5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</p:grpSp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3123639" y="523814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/>
                  <p:cNvCxnSpPr/>
                  <p:nvPr/>
                </p:nvCxnSpPr>
                <p:spPr>
                  <a:xfrm>
                    <a:off x="2858099" y="869282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2549083" y="1210838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" name="Straight Connector 199"/>
                  <p:cNvCxnSpPr/>
                  <p:nvPr/>
                </p:nvCxnSpPr>
                <p:spPr>
                  <a:xfrm>
                    <a:off x="2304590" y="1577575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2054043" y="1897253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Connector 201"/>
                  <p:cNvCxnSpPr/>
                  <p:nvPr/>
                </p:nvCxnSpPr>
                <p:spPr>
                  <a:xfrm>
                    <a:off x="1752521" y="2353456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Connector 202"/>
                  <p:cNvCxnSpPr/>
                  <p:nvPr/>
                </p:nvCxnSpPr>
                <p:spPr>
                  <a:xfrm>
                    <a:off x="1445026" y="2730163"/>
                    <a:ext cx="948690" cy="62293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1179927" y="3156993"/>
                    <a:ext cx="951269" cy="581086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/>
                  <p:cNvCxnSpPr/>
                  <p:nvPr/>
                </p:nvCxnSpPr>
                <p:spPr>
                  <a:xfrm>
                    <a:off x="634306" y="3942065"/>
                    <a:ext cx="1200007" cy="73829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/>
                  <p:cNvCxnSpPr/>
                  <p:nvPr/>
                </p:nvCxnSpPr>
                <p:spPr>
                  <a:xfrm flipH="1">
                    <a:off x="1010877" y="597261"/>
                    <a:ext cx="2727594" cy="3690085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accent3"/>
                  </a:lnRef>
                  <a:fillRef idx="0">
                    <a:schemeClr val="accent3"/>
                  </a:fillRef>
                  <a:effectRef idx="2">
                    <a:schemeClr val="accent3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90" name="Straight Connector 189"/>
                <p:cNvCxnSpPr/>
                <p:nvPr/>
              </p:nvCxnSpPr>
              <p:spPr>
                <a:xfrm flipH="1">
                  <a:off x="11187114" y="1925638"/>
                  <a:ext cx="3145516" cy="4081134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H="1">
                  <a:off x="11867062" y="2196235"/>
                  <a:ext cx="2991938" cy="3823564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10937414" y="1828800"/>
                  <a:ext cx="3163909" cy="4156364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 flipH="1">
                  <a:off x="12092570" y="2235921"/>
                  <a:ext cx="2991938" cy="3823564"/>
                </a:xfrm>
                <a:prstGeom prst="line">
                  <a:avLst/>
                </a:prstGeom>
                <a:ln/>
              </p:spPr>
              <p:style>
                <a:lnRef idx="3">
                  <a:schemeClr val="accent3"/>
                </a:lnRef>
                <a:fillRef idx="0">
                  <a:schemeClr val="accent3"/>
                </a:fillRef>
                <a:effectRef idx="2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194" name="Rectangle 193"/>
                <p:cNvSpPr/>
                <p:nvPr/>
              </p:nvSpPr>
              <p:spPr>
                <a:xfrm>
                  <a:off x="14846300" y="1558572"/>
                  <a:ext cx="927100" cy="55081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 rot="2682287">
                  <a:off x="13866850" y="1363114"/>
                  <a:ext cx="157930" cy="314044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43" name="Straight Connector 242"/>
            <p:cNvCxnSpPr/>
            <p:nvPr/>
          </p:nvCxnSpPr>
          <p:spPr>
            <a:xfrm>
              <a:off x="17880828" y="5742046"/>
              <a:ext cx="1338469" cy="79601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9" name="TextBox 88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33375" y="38862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22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Sequencing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990600"/>
            <a:ext cx="60434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3 Week Schedule Savings (with shoring install)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lvl="0" algn="ctr"/>
            <a:r>
              <a:rPr lang="en-US" sz="1800" dirty="0">
                <a:solidFill>
                  <a:srgbClr val="00275E"/>
                </a:solidFill>
                <a:latin typeface="+mj-lt"/>
              </a:rPr>
              <a:t>$30,000 Savings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Better Productivity (Specific Zones)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Recommend the Shoring Sequence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9299304" y="1837293"/>
            <a:ext cx="8837566" cy="4868307"/>
            <a:chOff x="0" y="0"/>
            <a:chExt cx="5946405" cy="32761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6405" cy="327613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4072726" y="1755872"/>
              <a:ext cx="1161232" cy="7684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849298"/>
              </p:ext>
            </p:extLst>
          </p:nvPr>
        </p:nvGraphicFramePr>
        <p:xfrm>
          <a:off x="18440400" y="3049778"/>
          <a:ext cx="5715000" cy="1979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3344"/>
                <a:gridCol w="1134856"/>
                <a:gridCol w="1066800"/>
              </a:tblGrid>
              <a:tr h="1905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Shoring </a:t>
                      </a:r>
                      <a:r>
                        <a:rPr lang="en-US" sz="2000" dirty="0">
                          <a:effectLst/>
                        </a:rPr>
                        <a:t>Cost Break Down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7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 Tower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Minimum First 4 Weeks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$1357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$24,430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Every Week After for 4 Weeks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$828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$14,900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Tax (6%)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$131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$2,360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$2,316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$41,690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215100"/>
              </p:ext>
            </p:extLst>
          </p:nvPr>
        </p:nvGraphicFramePr>
        <p:xfrm>
          <a:off x="18440400" y="5117846"/>
          <a:ext cx="4648200" cy="16639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71807"/>
                <a:gridCol w="1076393"/>
              </a:tblGrid>
              <a:tr h="1905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Cost </a:t>
                      </a:r>
                      <a:r>
                        <a:rPr lang="en-US" sz="2000" dirty="0">
                          <a:effectLst/>
                        </a:rPr>
                        <a:t>Comparisons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7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Per Tower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General Condition Savings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$72,000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Shoring Costs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$41,690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 Estimated Costs Savings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$30,000</a:t>
                      </a:r>
                      <a:endParaRPr lang="en-US" sz="1800" b="1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677343" y="1184731"/>
            <a:ext cx="604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Zone Delays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914970"/>
              </p:ext>
            </p:extLst>
          </p:nvPr>
        </p:nvGraphicFramePr>
        <p:xfrm>
          <a:off x="18440400" y="990600"/>
          <a:ext cx="6682107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86967"/>
                <a:gridCol w="1012160"/>
                <a:gridCol w="1199750"/>
                <a:gridCol w="1283230"/>
              </a:tblGrid>
              <a:tr h="31699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Structure </a:t>
                      </a:r>
                      <a:r>
                        <a:rPr lang="en-US" sz="2000" dirty="0">
                          <a:effectLst/>
                        </a:rPr>
                        <a:t>Duration Comparisons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70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Planned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Top-Down Option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Shoring Option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Steel Erection Start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6/25/13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7/4/13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7/4/13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Structure Complete Milestone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1/1/14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3/7/14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2/13/14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Total Duration (weeks)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33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756717"/>
              </p:ext>
            </p:extLst>
          </p:nvPr>
        </p:nvGraphicFramePr>
        <p:xfrm>
          <a:off x="4038600" y="3810000"/>
          <a:ext cx="4114800" cy="27631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2286"/>
                <a:gridCol w="496257"/>
                <a:gridCol w="496257"/>
              </a:tblGrid>
              <a:tr h="1905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IPEC </a:t>
                      </a:r>
                      <a:r>
                        <a:rPr lang="en-US" sz="1800" dirty="0">
                          <a:effectLst/>
                        </a:rPr>
                        <a:t>vs. Mechanical Penthouse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5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Criteria &amp;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Categories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Top-Down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Shoring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Constructability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/>
                        </a:rPr>
                        <a:t>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93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Schedule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/>
                        </a:rPr>
                        <a:t>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Cost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Wingdings"/>
                        </a:rPr>
                        <a:t>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sym typeface="Wingdings"/>
                        </a:rPr>
                        <a:t>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Site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Wingdings"/>
                        </a:rPr>
                        <a:t>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Safety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Wingdings"/>
                        </a:rPr>
                        <a:t>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Other Trades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Wingdings"/>
                        </a:rPr>
                        <a:t>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3375" y="33909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18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10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76270" y="2943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Mechanical Penthouse vs. IPEC</a:t>
            </a:r>
          </a:p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Analysis</a:t>
            </a:r>
            <a:endParaRPr lang="en-US" sz="4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375" y="4368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19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70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Mechanical Penthouse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vs</a:t>
            </a:r>
            <a:r>
              <a:rPr lang="en-US" sz="3600" dirty="0">
                <a:solidFill>
                  <a:srgbClr val="00275E"/>
                </a:solidFill>
                <a:latin typeface="+mj-lt"/>
              </a:rPr>
              <a:t>.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IPEC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3375" y="4368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20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95625" y="1430953"/>
            <a:ext cx="603144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Goals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IPEC &amp; Penthouse Differences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How to Chose Which to Use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Gain Knowledge of Each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2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752600"/>
            <a:ext cx="8001000" cy="4796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Mechanical Penthouse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vs</a:t>
            </a:r>
            <a:r>
              <a:rPr lang="en-US" sz="3600" dirty="0">
                <a:solidFill>
                  <a:srgbClr val="00275E"/>
                </a:solidFill>
                <a:latin typeface="+mj-lt"/>
              </a:rPr>
              <a:t>.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IPEC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304504" y="762000"/>
            <a:ext cx="9127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Integrated Packaged Equipment Center (IPEC)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93000" y="2247900"/>
            <a:ext cx="5871657" cy="3678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3375" y="4368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925269" y="6573024"/>
            <a:ext cx="7505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Provided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MBP (Construction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Documents Courtesy of MBP)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20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5625" y="1430953"/>
            <a:ext cx="603144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Goals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IPEC &amp; Penthouse Differences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How to Chose Which to Use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Gain Knowledge of Each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IPEC</a:t>
            </a:r>
            <a:endParaRPr lang="en-US" sz="24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Prefabricated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E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quipment Module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4’ CMU Base Wall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One Supplier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7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Mechanical Penthouse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vs</a:t>
            </a:r>
            <a:r>
              <a:rPr lang="en-US" sz="3600" dirty="0">
                <a:solidFill>
                  <a:srgbClr val="00275E"/>
                </a:solidFill>
                <a:latin typeface="+mj-lt"/>
              </a:rPr>
              <a:t>.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IPEC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304504" y="762000"/>
            <a:ext cx="9127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Integrated Packaged Equipment Center (IPEC)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46746" y="736600"/>
            <a:ext cx="6093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Mechanical Penthouse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5625" y="1430953"/>
            <a:ext cx="60314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Goals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IPEC &amp; Penthouse Differences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How to Chose Which to Use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Gain Knowledge of Each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IPEC</a:t>
            </a:r>
            <a:endParaRPr lang="en-US" sz="24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Prefabricated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E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quipment Module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4’ CMU Base Wall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One Supplier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Mechanical Penthouse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Site Constructed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On Concrete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S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tructural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R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oof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Multiple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D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ifferent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S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uppliers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93000" y="2247900"/>
            <a:ext cx="5871657" cy="3678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outs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892" y="1790700"/>
            <a:ext cx="746716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33375" y="4368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0021791" y="6153924"/>
            <a:ext cx="7505261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http://www.jetsongreen.com/</a:t>
            </a:r>
          </a:p>
          <a:p>
            <a:pPr algn="ctr"/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20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16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Acoustical Breadth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8295882" y="919685"/>
            <a:ext cx="9232264" cy="6025176"/>
            <a:chOff x="570734" y="-37099"/>
            <a:chExt cx="3724323" cy="28855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1" r="16843" b="7149"/>
            <a:stretch/>
          </p:blipFill>
          <p:spPr>
            <a:xfrm>
              <a:off x="570734" y="-37099"/>
              <a:ext cx="3597176" cy="284399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58302" y="392687"/>
              <a:ext cx="3045460" cy="2012315"/>
            </a:xfrm>
            <a:prstGeom prst="rect">
              <a:avLst/>
            </a:prstGeom>
            <a:solidFill>
              <a:srgbClr val="FF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1916495" y="2472640"/>
              <a:ext cx="2378562" cy="375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>
                  <a:effectLst/>
                  <a:latin typeface="Garamond"/>
                  <a:ea typeface="Garamond"/>
                  <a:cs typeface="Times New Roman"/>
                </a:rPr>
                <a:t>Kids Section </a:t>
              </a:r>
              <a:endParaRPr lang="en-US" sz="1100">
                <a:effectLst/>
                <a:latin typeface="Garamond"/>
                <a:ea typeface="Garamond"/>
                <a:cs typeface="Times New Roman"/>
              </a:endParaRP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3375" y="4851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156941" y="6573024"/>
            <a:ext cx="7505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Provided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MBP (Construction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Documents Courtesy of MBP)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21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2452" y="1573173"/>
            <a:ext cx="610059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Acoustical Impacts of IPEC and Penthouse</a:t>
            </a:r>
          </a:p>
          <a:p>
            <a:pPr marL="0" lvl="5"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Library Spaces</a:t>
            </a: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Outdoor Environment</a:t>
            </a: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Differences</a:t>
            </a:r>
            <a:endParaRPr lang="en-US" sz="1800" b="1" dirty="0">
              <a:solidFill>
                <a:srgbClr val="00275E"/>
              </a:solidFill>
              <a:latin typeface="+mj-lt"/>
            </a:endParaRP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Similar Acoustical Properties</a:t>
            </a: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Over Estimates</a:t>
            </a: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92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Acoustical Breadth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2452" y="1573173"/>
            <a:ext cx="610059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Acoustical Impacts of IPEC and Penthouse</a:t>
            </a:r>
          </a:p>
          <a:p>
            <a:pPr marL="0" lvl="5"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Library Spaces</a:t>
            </a: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Outdoor Environment</a:t>
            </a: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Differences</a:t>
            </a:r>
            <a:endParaRPr lang="en-US" sz="1800" b="1" dirty="0">
              <a:solidFill>
                <a:srgbClr val="00275E"/>
              </a:solidFill>
              <a:latin typeface="+mj-lt"/>
            </a:endParaRP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Similar Acoustical Properties</a:t>
            </a: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Over Estimates</a:t>
            </a: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Recommendations</a:t>
            </a:r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marL="0" lvl="5"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IPEC Would Be More Desirable</a:t>
            </a:r>
          </a:p>
          <a:p>
            <a:pPr marL="0" lvl="5"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295882" y="919685"/>
            <a:ext cx="9232264" cy="6025176"/>
            <a:chOff x="570734" y="-37099"/>
            <a:chExt cx="3724323" cy="288559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1" r="16843" b="7149"/>
            <a:stretch/>
          </p:blipFill>
          <p:spPr>
            <a:xfrm>
              <a:off x="570734" y="-37099"/>
              <a:ext cx="3597176" cy="284399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858302" y="392687"/>
              <a:ext cx="3045460" cy="2012315"/>
            </a:xfrm>
            <a:prstGeom prst="rect">
              <a:avLst/>
            </a:prstGeom>
            <a:solidFill>
              <a:srgbClr val="FF000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1916495" y="2472640"/>
              <a:ext cx="2378562" cy="375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>
                  <a:effectLst/>
                  <a:latin typeface="Garamond"/>
                  <a:ea typeface="Garamond"/>
                  <a:cs typeface="Times New Roman"/>
                </a:rPr>
                <a:t>Kids Section </a:t>
              </a:r>
              <a:endParaRPr lang="en-US" sz="1100">
                <a:effectLst/>
                <a:latin typeface="Garamond"/>
                <a:ea typeface="Garamond"/>
                <a:cs typeface="Times New Roman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294730"/>
              </p:ext>
            </p:extLst>
          </p:nvPr>
        </p:nvGraphicFramePr>
        <p:xfrm>
          <a:off x="10765367" y="3200400"/>
          <a:ext cx="5867400" cy="1446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5800"/>
                <a:gridCol w="1955800"/>
                <a:gridCol w="1955800"/>
              </a:tblGrid>
              <a:tr h="41942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Noise Levels</a:t>
                      </a:r>
                      <a:endParaRPr lang="en-US" sz="20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3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Limit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Actual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64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Conference Room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35 </a:t>
                      </a:r>
                      <a:r>
                        <a:rPr lang="en-US" sz="1800" dirty="0">
                          <a:effectLst/>
                        </a:rPr>
                        <a:t>dB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37 </a:t>
                      </a:r>
                      <a:r>
                        <a:rPr lang="en-US" sz="1800" dirty="0">
                          <a:effectLst/>
                        </a:rPr>
                        <a:t>dB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3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Property Line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55 </a:t>
                      </a:r>
                      <a:r>
                        <a:rPr lang="en-US" sz="1800" dirty="0">
                          <a:effectLst/>
                        </a:rPr>
                        <a:t>dB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57 </a:t>
                      </a:r>
                      <a:r>
                        <a:rPr lang="en-US" sz="1800" dirty="0">
                          <a:effectLst/>
                        </a:rPr>
                        <a:t>dB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33375" y="4851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21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56941" y="6573024"/>
            <a:ext cx="75052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Provided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by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MBP (Construction 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Documents Courtesy of MBP)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19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Project Introduction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68387" y="990600"/>
            <a:ext cx="912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097000" y="2790051"/>
            <a:ext cx="2362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New Building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5 Story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       85’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24200" y="990600"/>
            <a:ext cx="60028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Systems</a:t>
            </a:r>
          </a:p>
          <a:p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Architectural: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50’ Cantilever of 3</a:t>
            </a:r>
            <a:r>
              <a:rPr lang="en-US" sz="1800" baseline="30000" dirty="0" smtClean="0">
                <a:solidFill>
                  <a:srgbClr val="00275E"/>
                </a:solidFill>
                <a:latin typeface="+mj-lt"/>
              </a:rPr>
              <a:t>rd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thru 5</a:t>
            </a:r>
            <a:r>
              <a:rPr lang="en-US" sz="1800" baseline="30000" dirty="0" smtClean="0">
                <a:solidFill>
                  <a:srgbClr val="00275E"/>
                </a:solidFill>
                <a:latin typeface="+mj-lt"/>
              </a:rPr>
              <a:t>th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 Floors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Exposed Structure in Library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Structure: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Concrete Caissons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Structural Steel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Composite Slabs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Building Enclosure: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53% Curtain Wall – UV 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Terra Cotta Panels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Architectural CMU’s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Mechanical: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IPEC (Integrated Packages Equipment Center)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Hydronic In-Slab Heating</a:t>
            </a:r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endParaRPr lang="en-US" sz="2000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0" y="885498"/>
            <a:ext cx="7467600" cy="5975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/>
          <a:stretch/>
        </p:blipFill>
        <p:spPr>
          <a:xfrm>
            <a:off x="13487400" y="885499"/>
            <a:ext cx="4800600" cy="3138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9"/>
          <a:stretch/>
        </p:blipFill>
        <p:spPr>
          <a:xfrm>
            <a:off x="11657719" y="4285202"/>
            <a:ext cx="4302239" cy="2399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04" y="883920"/>
            <a:ext cx="4250696" cy="31478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3375" y="1925638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3487400" y="4023593"/>
            <a:ext cx="4800600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08538" y="6629400"/>
            <a:ext cx="4800600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http://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www.systecon.com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5552" y="3982709"/>
            <a:ext cx="4800600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Courtesy of The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Lukmire</a:t>
            </a:r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 Partnership, Inc.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4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110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Mechanical Penthouse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Vs. IPEC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3776" y="2039302"/>
            <a:ext cx="60267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Results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1 Week On Site vs. 10.5 Weeks On Site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Potential $1 Million Savings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Flexible Design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lvl="0" algn="ctr"/>
            <a:r>
              <a:rPr lang="en-US" sz="1800" dirty="0">
                <a:solidFill>
                  <a:srgbClr val="00275E"/>
                </a:solidFill>
                <a:latin typeface="Calibri"/>
              </a:rPr>
              <a:t>Penthouse</a:t>
            </a:r>
          </a:p>
          <a:p>
            <a:pPr lvl="0" algn="ctr"/>
            <a:endParaRPr lang="en-US" sz="1800" dirty="0">
              <a:solidFill>
                <a:srgbClr val="00275E"/>
              </a:solidFill>
              <a:latin typeface="Calibri"/>
            </a:endParaRPr>
          </a:p>
          <a:p>
            <a:pPr lvl="0" algn="ctr"/>
            <a:r>
              <a:rPr lang="en-US" sz="1800" dirty="0">
                <a:solidFill>
                  <a:srgbClr val="00275E"/>
                </a:solidFill>
                <a:latin typeface="Calibri"/>
              </a:rPr>
              <a:t>Design-Build Package</a:t>
            </a: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844917"/>
              </p:ext>
            </p:extLst>
          </p:nvPr>
        </p:nvGraphicFramePr>
        <p:xfrm>
          <a:off x="11277598" y="4313520"/>
          <a:ext cx="4800602" cy="178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403"/>
                <a:gridCol w="1202962"/>
                <a:gridCol w="1216248"/>
                <a:gridCol w="1157989"/>
              </a:tblGrid>
              <a:tr h="24092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IPEC </a:t>
                      </a:r>
                      <a:r>
                        <a:rPr lang="en-US" sz="1800" dirty="0">
                          <a:effectLst/>
                        </a:rPr>
                        <a:t>vs. Mechanical Penthouse Costs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System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Equipment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Enclosure/ Structure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45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IPEC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$5,800,000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$50,000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$5,850,000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Penthouse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$4,880,000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$100,000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$4,880,000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451485"/>
              </p:ext>
            </p:extLst>
          </p:nvPr>
        </p:nvGraphicFramePr>
        <p:xfrm>
          <a:off x="11277600" y="1600200"/>
          <a:ext cx="4724400" cy="2170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730"/>
                <a:gridCol w="1560219"/>
                <a:gridCol w="1577451"/>
              </a:tblGrid>
              <a:tr h="24092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IPEC </a:t>
                      </a:r>
                      <a:r>
                        <a:rPr lang="en-US" sz="1800" dirty="0">
                          <a:effectLst/>
                        </a:rPr>
                        <a:t>vs. Mechanical Penthouse </a:t>
                      </a:r>
                      <a:r>
                        <a:rPr lang="en-US" sz="1800" dirty="0" smtClean="0">
                          <a:effectLst/>
                        </a:rPr>
                        <a:t>Schedule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System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Lead Time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Site Install Time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IPEC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 Long Lead Item (Months)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 Week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30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Penthouse</a:t>
                      </a:r>
                      <a:endParaRPr lang="en-US" sz="16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Multiple Shorter Lead Times (Weeks)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10.5 Weeks</a:t>
                      </a:r>
                      <a:endParaRPr lang="en-US" sz="16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726432"/>
              </p:ext>
            </p:extLst>
          </p:nvPr>
        </p:nvGraphicFramePr>
        <p:xfrm>
          <a:off x="20193000" y="1676399"/>
          <a:ext cx="5486399" cy="4343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3045"/>
                <a:gridCol w="661677"/>
                <a:gridCol w="661677"/>
              </a:tblGrid>
              <a:tr h="36718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IPEC </a:t>
                      </a:r>
                      <a:r>
                        <a:rPr lang="en-US" sz="2000" dirty="0">
                          <a:effectLst/>
                        </a:rPr>
                        <a:t>vs. Mechanical Penthouse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32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Criteria &amp;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Categories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IPEC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Penthouse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Acoustical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sym typeface="Wingdings"/>
                        </a:rPr>
                        <a:t>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sym typeface="Wingdings"/>
                        </a:rPr>
                        <a:t>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Maintenance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sym typeface="Wingdings"/>
                        </a:rPr>
                        <a:t>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Flexibility in Design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Responsibility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sym typeface="Wingdings"/>
                        </a:rPr>
                        <a:t>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Constructability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sym typeface="Wingdings"/>
                        </a:rPr>
                        <a:t>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Costs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18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Schedule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sym typeface="Wingdings"/>
                        </a:rPr>
                        <a:t>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3375" y="4368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22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66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Conclusions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76400" y="966043"/>
            <a:ext cx="9127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Design (Early Involvement)</a:t>
            </a:r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Foundation (100% Prefabrication Cage Length)</a:t>
            </a:r>
            <a:endParaRPr lang="en-US" sz="2000" b="1" dirty="0">
              <a:solidFill>
                <a:srgbClr val="002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Structure (Shoring Sequence)</a:t>
            </a:r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Building Systems (Mechanical Penthouse)</a:t>
            </a:r>
          </a:p>
        </p:txBody>
      </p:sp>
      <p:sp>
        <p:nvSpPr>
          <p:cNvPr id="23" name="Down Arrow 22"/>
          <p:cNvSpPr/>
          <p:nvPr/>
        </p:nvSpPr>
        <p:spPr>
          <a:xfrm flipH="1">
            <a:off x="6038534" y="2109043"/>
            <a:ext cx="250829" cy="609600"/>
          </a:xfrm>
          <a:prstGeom prst="downArrow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flipH="1">
            <a:off x="6073771" y="4776043"/>
            <a:ext cx="250829" cy="609600"/>
          </a:xfrm>
          <a:prstGeom prst="downArrow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 flipH="1">
            <a:off x="6047323" y="3404443"/>
            <a:ext cx="250829" cy="609600"/>
          </a:xfrm>
          <a:prstGeom prst="downArrow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160504" y="1080343"/>
            <a:ext cx="912749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Early Involvement</a:t>
            </a:r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Undetermined Cost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Undetermined Schedule Savings</a:t>
            </a:r>
          </a:p>
          <a:p>
            <a:pPr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100% Prefabrication Cage Length</a:t>
            </a:r>
            <a:endParaRPr lang="en-US" sz="2400" b="1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$0.00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Account for Caissons in Schedule</a:t>
            </a:r>
          </a:p>
          <a:p>
            <a:pPr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Shoring Sequence</a:t>
            </a:r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$30,000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3 Week Schedule Savings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Mechanical Penthouse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Possible $1 Million Savings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Additional 9.5 Week Mechanical Schedule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9428007" y="1295400"/>
            <a:ext cx="7165793" cy="5227250"/>
            <a:chOff x="10972800" y="1402150"/>
            <a:chExt cx="7165793" cy="5227250"/>
          </a:xfrm>
        </p:grpSpPr>
        <p:sp>
          <p:nvSpPr>
            <p:cNvPr id="35" name="Isosceles Triangle 34"/>
            <p:cNvSpPr/>
            <p:nvPr/>
          </p:nvSpPr>
          <p:spPr>
            <a:xfrm>
              <a:off x="13261848" y="1402150"/>
              <a:ext cx="1060704" cy="914400"/>
            </a:xfrm>
            <a:prstGeom prst="triangle">
              <a:avLst/>
            </a:prstGeom>
            <a:solidFill>
              <a:srgbClr val="6B0B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12674600" y="2382838"/>
              <a:ext cx="2241550" cy="1052512"/>
            </a:xfrm>
            <a:custGeom>
              <a:avLst/>
              <a:gdLst>
                <a:gd name="connsiteX0" fmla="*/ 603250 w 2241550"/>
                <a:gd name="connsiteY0" fmla="*/ 0 h 1047750"/>
                <a:gd name="connsiteX1" fmla="*/ 0 w 2241550"/>
                <a:gd name="connsiteY1" fmla="*/ 1041400 h 1047750"/>
                <a:gd name="connsiteX2" fmla="*/ 2241550 w 2241550"/>
                <a:gd name="connsiteY2" fmla="*/ 1047750 h 1047750"/>
                <a:gd name="connsiteX3" fmla="*/ 1638300 w 2241550"/>
                <a:gd name="connsiteY3" fmla="*/ 19050 h 1047750"/>
                <a:gd name="connsiteX4" fmla="*/ 603250 w 2241550"/>
                <a:gd name="connsiteY4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1550" h="1047750">
                  <a:moveTo>
                    <a:pt x="603250" y="0"/>
                  </a:moveTo>
                  <a:lnTo>
                    <a:pt x="0" y="1041400"/>
                  </a:lnTo>
                  <a:lnTo>
                    <a:pt x="2241550" y="1047750"/>
                  </a:lnTo>
                  <a:lnTo>
                    <a:pt x="1638300" y="19050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11918950" y="3543300"/>
              <a:ext cx="3752850" cy="1333500"/>
            </a:xfrm>
            <a:custGeom>
              <a:avLst/>
              <a:gdLst>
                <a:gd name="connsiteX0" fmla="*/ 768350 w 3752850"/>
                <a:gd name="connsiteY0" fmla="*/ 0 h 1333500"/>
                <a:gd name="connsiteX1" fmla="*/ 0 w 3752850"/>
                <a:gd name="connsiteY1" fmla="*/ 1314450 h 1333500"/>
                <a:gd name="connsiteX2" fmla="*/ 3752850 w 3752850"/>
                <a:gd name="connsiteY2" fmla="*/ 1333500 h 1333500"/>
                <a:gd name="connsiteX3" fmla="*/ 2984500 w 3752850"/>
                <a:gd name="connsiteY3" fmla="*/ 6350 h 1333500"/>
                <a:gd name="connsiteX4" fmla="*/ 768350 w 3752850"/>
                <a:gd name="connsiteY4" fmla="*/ 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2850" h="1333500">
                  <a:moveTo>
                    <a:pt x="768350" y="0"/>
                  </a:moveTo>
                  <a:lnTo>
                    <a:pt x="0" y="1314450"/>
                  </a:lnTo>
                  <a:lnTo>
                    <a:pt x="3752850" y="1333500"/>
                  </a:lnTo>
                  <a:lnTo>
                    <a:pt x="2984500" y="6350"/>
                  </a:lnTo>
                  <a:lnTo>
                    <a:pt x="76835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10972800" y="4972050"/>
              <a:ext cx="5619750" cy="1657350"/>
            </a:xfrm>
            <a:custGeom>
              <a:avLst/>
              <a:gdLst>
                <a:gd name="connsiteX0" fmla="*/ 939800 w 5619750"/>
                <a:gd name="connsiteY0" fmla="*/ 0 h 1657350"/>
                <a:gd name="connsiteX1" fmla="*/ 0 w 5619750"/>
                <a:gd name="connsiteY1" fmla="*/ 1651000 h 1657350"/>
                <a:gd name="connsiteX2" fmla="*/ 5619750 w 5619750"/>
                <a:gd name="connsiteY2" fmla="*/ 1657350 h 1657350"/>
                <a:gd name="connsiteX3" fmla="*/ 4692650 w 5619750"/>
                <a:gd name="connsiteY3" fmla="*/ 12700 h 1657350"/>
                <a:gd name="connsiteX4" fmla="*/ 939800 w 5619750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750" h="1657350">
                  <a:moveTo>
                    <a:pt x="939800" y="0"/>
                  </a:moveTo>
                  <a:lnTo>
                    <a:pt x="0" y="1651000"/>
                  </a:lnTo>
                  <a:lnTo>
                    <a:pt x="5619750" y="1657350"/>
                  </a:lnTo>
                  <a:lnTo>
                    <a:pt x="4692650" y="12700"/>
                  </a:lnTo>
                  <a:lnTo>
                    <a:pt x="939800" y="0"/>
                  </a:lnTo>
                  <a:close/>
                </a:path>
              </a:pathLst>
            </a:custGeom>
            <a:solidFill>
              <a:srgbClr val="3E6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868400" y="1659295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Programming 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176193" y="2593045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Design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092709" y="3867090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Procurement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742526" y="5364192"/>
              <a:ext cx="23960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75E"/>
                  </a:solidFill>
                  <a:latin typeface="+mj-lt"/>
                </a:rPr>
                <a:t>Construction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3375" y="53213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23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42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solidFill>
                  <a:srgbClr val="00275E"/>
                </a:solidFill>
                <a:latin typeface="+mj-lt"/>
              </a:rPr>
              <a:t>Acknowledgments</a:t>
            </a:r>
            <a:r>
              <a:rPr lang="fr-FR" sz="3600" dirty="0" smtClean="0">
                <a:solidFill>
                  <a:srgbClr val="00275E"/>
                </a:solidFill>
                <a:latin typeface="+mj-lt"/>
              </a:rPr>
              <a:t> 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78056" y="965200"/>
            <a:ext cx="9108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4000" b="1" dirty="0" smtClean="0">
                <a:solidFill>
                  <a:srgbClr val="00275E"/>
                </a:solidFill>
                <a:latin typeface="+mj-lt"/>
              </a:rPr>
              <a:t>Questions?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33375" y="58293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506153"/>
            <a:ext cx="14287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1651667"/>
            <a:ext cx="2609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0" y="1215641"/>
            <a:ext cx="370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0" y="2878211"/>
            <a:ext cx="4724400" cy="53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237" y="2446587"/>
            <a:ext cx="29527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474" y="3652452"/>
            <a:ext cx="2314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423978"/>
            <a:ext cx="1626130" cy="97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0" y="3900103"/>
            <a:ext cx="16478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795" y="5624128"/>
            <a:ext cx="3565005" cy="85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logo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484" y="4633528"/>
            <a:ext cx="1649625" cy="65595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3095625" y="1121809"/>
            <a:ext cx="606487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800" b="1" dirty="0" smtClean="0">
                <a:solidFill>
                  <a:srgbClr val="00275E"/>
                </a:solidFill>
                <a:latin typeface="+mj-lt"/>
              </a:rPr>
              <a:t>Academic</a:t>
            </a:r>
            <a:endParaRPr lang="en-US" sz="2800" b="1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Michelle </a:t>
            </a:r>
            <a:r>
              <a:rPr lang="en-US" sz="2400" dirty="0" err="1">
                <a:solidFill>
                  <a:srgbClr val="00275E"/>
                </a:solidFill>
                <a:latin typeface="+mj-lt"/>
              </a:rPr>
              <a:t>Vigeant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Moses Ling</a:t>
            </a: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Dr. Robert </a:t>
            </a:r>
            <a:r>
              <a:rPr lang="en-US" sz="2400" dirty="0" err="1">
                <a:solidFill>
                  <a:srgbClr val="00275E"/>
                </a:solidFill>
                <a:latin typeface="+mj-lt"/>
              </a:rPr>
              <a:t>Leicht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Kevin </a:t>
            </a:r>
            <a:r>
              <a:rPr lang="en-US" sz="2400" dirty="0" err="1">
                <a:solidFill>
                  <a:srgbClr val="00275E"/>
                </a:solidFill>
                <a:latin typeface="+mj-lt"/>
              </a:rPr>
              <a:t>Parfitt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Ray </a:t>
            </a:r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Sowers</a:t>
            </a:r>
          </a:p>
          <a:p>
            <a:pPr algn="ctr"/>
            <a:endParaRPr lang="en-US" sz="24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800" b="1" dirty="0">
                <a:solidFill>
                  <a:srgbClr val="00275E"/>
                </a:solidFill>
                <a:latin typeface="+mj-lt"/>
              </a:rPr>
              <a:t>Special Thanks</a:t>
            </a: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Library’s Owner</a:t>
            </a: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PACE Industry </a:t>
            </a:r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Members</a:t>
            </a:r>
          </a:p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Matt </a:t>
            </a:r>
            <a:r>
              <a:rPr lang="en-US" sz="2400" dirty="0" err="1" smtClean="0">
                <a:solidFill>
                  <a:srgbClr val="00275E"/>
                </a:solidFill>
                <a:latin typeface="+mj-lt"/>
              </a:rPr>
              <a:t>Strevig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Friends and Family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398" y="2576993"/>
            <a:ext cx="5561708" cy="36939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200636" y="6291590"/>
            <a:ext cx="333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275E"/>
                </a:solidFill>
                <a:latin typeface="+mj-lt"/>
              </a:rPr>
              <a:t>Picture </a:t>
            </a:r>
            <a:r>
              <a:rPr lang="en-US" sz="1100" b="1" dirty="0">
                <a:solidFill>
                  <a:srgbClr val="00275E"/>
                </a:solidFill>
                <a:latin typeface="+mj-lt"/>
              </a:rPr>
              <a:t>Provided by </a:t>
            </a:r>
            <a:r>
              <a:rPr lang="en-US" sz="1100" b="1" dirty="0" err="1" smtClean="0">
                <a:solidFill>
                  <a:srgbClr val="00275E"/>
                </a:solidFill>
                <a:latin typeface="+mj-lt"/>
              </a:rPr>
              <a:t>Multivista</a:t>
            </a:r>
            <a:endParaRPr lang="en-US" sz="1050" dirty="0" smtClean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24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93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Structural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1184731"/>
            <a:ext cx="604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25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1026" name="Picture 2" descr="J:\Cap Stone\Structural Model\Baseline\Schedule Sn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7896"/>
            <a:ext cx="9176506" cy="505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Cap Stone\Structural Model\Shoring Option\Shoring Sequence Schedule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4167" r="2799" b="12626"/>
          <a:stretch/>
        </p:blipFill>
        <p:spPr bwMode="auto">
          <a:xfrm>
            <a:off x="18288000" y="1524000"/>
            <a:ext cx="9144000" cy="52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8256554" y="1019145"/>
            <a:ext cx="913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Shoring Sequence Schedule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6934" y="1019145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Current Structural Schedule </a:t>
            </a:r>
          </a:p>
        </p:txBody>
      </p:sp>
      <p:pic>
        <p:nvPicPr>
          <p:cNvPr id="24" name="Picture 2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7701" r="13937" b="19193"/>
          <a:stretch/>
        </p:blipFill>
        <p:spPr bwMode="auto">
          <a:xfrm>
            <a:off x="11427863" y="1066800"/>
            <a:ext cx="4542407" cy="586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746746" y="819090"/>
            <a:ext cx="6093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General Conditions Costs</a:t>
            </a:r>
          </a:p>
        </p:txBody>
      </p:sp>
    </p:spTree>
    <p:extLst>
      <p:ext uri="{BB962C8B-B14F-4D97-AF65-F5344CB8AC3E}">
        <p14:creationId xmlns:p14="http://schemas.microsoft.com/office/powerpoint/2010/main" val="37934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75E"/>
                </a:solidFill>
                <a:latin typeface="+mj-lt"/>
              </a:rPr>
              <a:t>Structural 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Breadth - Shoring Load </a:t>
            </a:r>
            <a:r>
              <a:rPr lang="en-US" sz="3600" dirty="0" err="1" smtClean="0">
                <a:solidFill>
                  <a:srgbClr val="00275E"/>
                </a:solidFill>
                <a:latin typeface="+mj-lt"/>
              </a:rPr>
              <a:t>Calcs</a:t>
            </a:r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.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94276" y="896034"/>
            <a:ext cx="604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b="1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26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8"/>
          <a:stretch/>
        </p:blipFill>
        <p:spPr>
          <a:xfrm>
            <a:off x="685800" y="1831061"/>
            <a:ext cx="7467600" cy="4995575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738320"/>
            <a:ext cx="5181600" cy="4891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6934" y="114300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Dead Load Calculations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67647" y="120009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Live Load &amp; Factored Loads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303456" y="2257723"/>
            <a:ext cx="916786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Live Load Assumptions</a:t>
            </a: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Started with 50 </a:t>
            </a:r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Four floors is 200 </a:t>
            </a:r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In live load reduction total is 129 </a:t>
            </a:r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Factored live load would then be 206 </a:t>
            </a:r>
            <a:r>
              <a:rPr lang="en-US" sz="1800" dirty="0" err="1" smtClean="0">
                <a:solidFill>
                  <a:srgbClr val="00275E"/>
                </a:solidFill>
                <a:latin typeface="+mj-lt"/>
              </a:rPr>
              <a:t>psf</a:t>
            </a:r>
            <a:endParaRPr lang="en-US" sz="18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(This would be an acceptable live load on four floors of </a:t>
            </a:r>
            <a:r>
              <a:rPr lang="en-US" sz="1800" b="1" dirty="0" smtClean="0">
                <a:solidFill>
                  <a:srgbClr val="00275E"/>
                </a:solidFill>
                <a:latin typeface="+mj-lt"/>
              </a:rPr>
              <a:t>only structure</a:t>
            </a:r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968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Acoustical Breadth Calculations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27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2051" name="Picture 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6"/>
          <a:stretch>
            <a:fillRect/>
          </a:stretch>
        </p:blipFill>
        <p:spPr bwMode="auto">
          <a:xfrm>
            <a:off x="10988461" y="1476375"/>
            <a:ext cx="55054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3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2"/>
          <a:stretch>
            <a:fillRect/>
          </a:stretch>
        </p:blipFill>
        <p:spPr bwMode="auto">
          <a:xfrm>
            <a:off x="9649084" y="2514600"/>
            <a:ext cx="818420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2"/>
          <a:stretch>
            <a:fillRect/>
          </a:stretch>
        </p:blipFill>
        <p:spPr bwMode="auto">
          <a:xfrm>
            <a:off x="11036085" y="4057163"/>
            <a:ext cx="5410201" cy="25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11144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00977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3148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0" y="99060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Zone 2 Acoustics 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112395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23336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0" y="3990975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0" y="581025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0" y="8010525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0" y="102108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153162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Acoustical Breadth Calculations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28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11144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00977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3148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67647" y="91440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Conference Room Acoustics </a:t>
            </a:r>
          </a:p>
        </p:txBody>
      </p:sp>
      <p:pic>
        <p:nvPicPr>
          <p:cNvPr id="2062" name="Picture 3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"/>
          <a:stretch>
            <a:fillRect/>
          </a:stretch>
        </p:blipFill>
        <p:spPr bwMode="auto">
          <a:xfrm>
            <a:off x="1880904" y="1395412"/>
            <a:ext cx="552450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3"/>
          <a:stretch>
            <a:fillRect/>
          </a:stretch>
        </p:blipFill>
        <p:spPr bwMode="auto">
          <a:xfrm>
            <a:off x="304800" y="2294411"/>
            <a:ext cx="8605554" cy="176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1"/>
          <a:stretch>
            <a:fillRect/>
          </a:stretch>
        </p:blipFill>
        <p:spPr bwMode="auto">
          <a:xfrm>
            <a:off x="1533241" y="4323029"/>
            <a:ext cx="6219826" cy="21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3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"/>
          <a:stretch>
            <a:fillRect/>
          </a:stretch>
        </p:blipFill>
        <p:spPr bwMode="auto">
          <a:xfrm>
            <a:off x="11353800" y="1452562"/>
            <a:ext cx="48577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3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"/>
          <a:stretch>
            <a:fillRect/>
          </a:stretch>
        </p:blipFill>
        <p:spPr bwMode="auto">
          <a:xfrm>
            <a:off x="11353800" y="2987430"/>
            <a:ext cx="48577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3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5"/>
          <a:stretch>
            <a:fillRect/>
          </a:stretch>
        </p:blipFill>
        <p:spPr bwMode="auto">
          <a:xfrm>
            <a:off x="11353800" y="4938712"/>
            <a:ext cx="48577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3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8"/>
          <a:stretch>
            <a:fillRect/>
          </a:stretch>
        </p:blipFill>
        <p:spPr bwMode="auto">
          <a:xfrm>
            <a:off x="20125052" y="1295400"/>
            <a:ext cx="5486399" cy="524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112395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23336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0" y="3990975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-152400" y="581025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0" y="8010525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0" y="102108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153162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Penthouse Costs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29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11144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00977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3148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40794" y="91440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Equipment 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112395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23336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-152400" y="581025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0" y="8010525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0" y="102108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153162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/>
          <p:nvPr/>
        </p:nvPicPr>
        <p:blipFill rotWithShape="1">
          <a:blip r:embed="rId2"/>
          <a:srcRect t="9511" b="198"/>
          <a:stretch/>
        </p:blipFill>
        <p:spPr bwMode="auto">
          <a:xfrm>
            <a:off x="0" y="1390710"/>
            <a:ext cx="9103200" cy="5485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3"/>
          <a:srcRect t="20542"/>
          <a:stretch/>
        </p:blipFill>
        <p:spPr>
          <a:xfrm>
            <a:off x="18388150" y="2590800"/>
            <a:ext cx="8967650" cy="253731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11493" y="205740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Enclosure</a:t>
            </a:r>
          </a:p>
        </p:txBody>
      </p:sp>
    </p:spTree>
    <p:extLst>
      <p:ext uri="{BB962C8B-B14F-4D97-AF65-F5344CB8AC3E}">
        <p14:creationId xmlns:p14="http://schemas.microsoft.com/office/powerpoint/2010/main" val="55796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Penthouse Durations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30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11144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200977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3148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112395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0" y="2333625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-152400" y="581025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0" y="8010525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0" y="1021080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0" y="1531620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5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3"/>
          <a:stretch/>
        </p:blipFill>
        <p:spPr bwMode="auto">
          <a:xfrm>
            <a:off x="18411708" y="2727268"/>
            <a:ext cx="8944092" cy="19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54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/>
          <a:stretch/>
        </p:blipFill>
        <p:spPr bwMode="auto">
          <a:xfrm>
            <a:off x="838200" y="1393643"/>
            <a:ext cx="7543800" cy="543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274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190750"/>
            <a:ext cx="2743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40794" y="91440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Equipment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311493" y="2266890"/>
            <a:ext cx="91678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Enclosure</a:t>
            </a:r>
          </a:p>
        </p:txBody>
      </p:sp>
    </p:spTree>
    <p:extLst>
      <p:ext uri="{BB962C8B-B14F-4D97-AF65-F5344CB8AC3E}">
        <p14:creationId xmlns:p14="http://schemas.microsoft.com/office/powerpoint/2010/main" val="299153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7647" y="4804210"/>
            <a:ext cx="2366457" cy="1482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Analysis Overview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15400" y="990600"/>
            <a:ext cx="912749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Early Involvement in Design Research Analysis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</a:rPr>
              <a:t>Caisson </a:t>
            </a:r>
            <a:r>
              <a:rPr lang="en-US" sz="2000" b="1" dirty="0">
                <a:solidFill>
                  <a:srgbClr val="00275E"/>
                </a:solidFill>
              </a:rPr>
              <a:t>Rebar Cage Fabrication Analysis</a:t>
            </a: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4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Structural Sequencing Analysis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Mechanical Penthouse vs. IPEC Analysis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275E"/>
                </a:solidFill>
                <a:latin typeface="+mj-lt"/>
              </a:rPr>
              <a:t>Acoustical Breadth</a:t>
            </a:r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278056" y="914400"/>
            <a:ext cx="91274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Design</a:t>
            </a:r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</a:rPr>
              <a:t>Foundation</a:t>
            </a:r>
            <a:endParaRPr lang="en-US" sz="2000" b="1" dirty="0">
              <a:solidFill>
                <a:srgbClr val="00275E"/>
              </a:solidFill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Structure</a:t>
            </a:r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rgbClr val="00275E"/>
                </a:solidFill>
                <a:latin typeface="+mj-lt"/>
              </a:rPr>
              <a:t>Building Systems</a:t>
            </a:r>
          </a:p>
        </p:txBody>
      </p:sp>
      <p:sp>
        <p:nvSpPr>
          <p:cNvPr id="2" name="Down Arrow 1"/>
          <p:cNvSpPr/>
          <p:nvPr/>
        </p:nvSpPr>
        <p:spPr>
          <a:xfrm flipH="1">
            <a:off x="22707600" y="2133600"/>
            <a:ext cx="250829" cy="609600"/>
          </a:xfrm>
          <a:prstGeom prst="downArrow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flipH="1">
            <a:off x="22742837" y="4582894"/>
            <a:ext cx="250829" cy="609600"/>
          </a:xfrm>
          <a:prstGeom prst="downArrow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flipH="1">
            <a:off x="22716389" y="3429000"/>
            <a:ext cx="250829" cy="609600"/>
          </a:xfrm>
          <a:prstGeom prst="downArrow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6154400" y="1066800"/>
            <a:ext cx="2305051" cy="1347957"/>
            <a:chOff x="10972800" y="1402150"/>
            <a:chExt cx="8938772" cy="5227250"/>
          </a:xfrm>
        </p:grpSpPr>
        <p:sp>
          <p:nvSpPr>
            <p:cNvPr id="31" name="Isosceles Triangle 30"/>
            <p:cNvSpPr/>
            <p:nvPr/>
          </p:nvSpPr>
          <p:spPr>
            <a:xfrm>
              <a:off x="13261848" y="1402150"/>
              <a:ext cx="1060704" cy="914400"/>
            </a:xfrm>
            <a:prstGeom prst="triangle">
              <a:avLst/>
            </a:prstGeom>
            <a:solidFill>
              <a:srgbClr val="6B0B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12674600" y="2382838"/>
              <a:ext cx="2241550" cy="1052512"/>
            </a:xfrm>
            <a:custGeom>
              <a:avLst/>
              <a:gdLst>
                <a:gd name="connsiteX0" fmla="*/ 603250 w 2241550"/>
                <a:gd name="connsiteY0" fmla="*/ 0 h 1047750"/>
                <a:gd name="connsiteX1" fmla="*/ 0 w 2241550"/>
                <a:gd name="connsiteY1" fmla="*/ 1041400 h 1047750"/>
                <a:gd name="connsiteX2" fmla="*/ 2241550 w 2241550"/>
                <a:gd name="connsiteY2" fmla="*/ 1047750 h 1047750"/>
                <a:gd name="connsiteX3" fmla="*/ 1638300 w 2241550"/>
                <a:gd name="connsiteY3" fmla="*/ 19050 h 1047750"/>
                <a:gd name="connsiteX4" fmla="*/ 603250 w 2241550"/>
                <a:gd name="connsiteY4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1550" h="1047750">
                  <a:moveTo>
                    <a:pt x="603250" y="0"/>
                  </a:moveTo>
                  <a:lnTo>
                    <a:pt x="0" y="1041400"/>
                  </a:lnTo>
                  <a:lnTo>
                    <a:pt x="2241550" y="1047750"/>
                  </a:lnTo>
                  <a:lnTo>
                    <a:pt x="1638300" y="19050"/>
                  </a:lnTo>
                  <a:lnTo>
                    <a:pt x="60325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1918950" y="3543300"/>
              <a:ext cx="3752850" cy="1333500"/>
            </a:xfrm>
            <a:custGeom>
              <a:avLst/>
              <a:gdLst>
                <a:gd name="connsiteX0" fmla="*/ 768350 w 3752850"/>
                <a:gd name="connsiteY0" fmla="*/ 0 h 1333500"/>
                <a:gd name="connsiteX1" fmla="*/ 0 w 3752850"/>
                <a:gd name="connsiteY1" fmla="*/ 1314450 h 1333500"/>
                <a:gd name="connsiteX2" fmla="*/ 3752850 w 3752850"/>
                <a:gd name="connsiteY2" fmla="*/ 1333500 h 1333500"/>
                <a:gd name="connsiteX3" fmla="*/ 2984500 w 3752850"/>
                <a:gd name="connsiteY3" fmla="*/ 6350 h 1333500"/>
                <a:gd name="connsiteX4" fmla="*/ 768350 w 3752850"/>
                <a:gd name="connsiteY4" fmla="*/ 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2850" h="1333500">
                  <a:moveTo>
                    <a:pt x="768350" y="0"/>
                  </a:moveTo>
                  <a:lnTo>
                    <a:pt x="0" y="1314450"/>
                  </a:lnTo>
                  <a:lnTo>
                    <a:pt x="3752850" y="1333500"/>
                  </a:lnTo>
                  <a:lnTo>
                    <a:pt x="2984500" y="6350"/>
                  </a:lnTo>
                  <a:lnTo>
                    <a:pt x="76835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0972800" y="4972050"/>
              <a:ext cx="5619750" cy="1657350"/>
            </a:xfrm>
            <a:custGeom>
              <a:avLst/>
              <a:gdLst>
                <a:gd name="connsiteX0" fmla="*/ 939800 w 5619750"/>
                <a:gd name="connsiteY0" fmla="*/ 0 h 1657350"/>
                <a:gd name="connsiteX1" fmla="*/ 0 w 5619750"/>
                <a:gd name="connsiteY1" fmla="*/ 1651000 h 1657350"/>
                <a:gd name="connsiteX2" fmla="*/ 5619750 w 5619750"/>
                <a:gd name="connsiteY2" fmla="*/ 1657350 h 1657350"/>
                <a:gd name="connsiteX3" fmla="*/ 4692650 w 5619750"/>
                <a:gd name="connsiteY3" fmla="*/ 12700 h 1657350"/>
                <a:gd name="connsiteX4" fmla="*/ 939800 w 5619750"/>
                <a:gd name="connsiteY4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9750" h="1657350">
                  <a:moveTo>
                    <a:pt x="939800" y="0"/>
                  </a:moveTo>
                  <a:lnTo>
                    <a:pt x="0" y="1651000"/>
                  </a:lnTo>
                  <a:lnTo>
                    <a:pt x="5619750" y="1657350"/>
                  </a:lnTo>
                  <a:lnTo>
                    <a:pt x="4692650" y="12700"/>
                  </a:lnTo>
                  <a:lnTo>
                    <a:pt x="939800" y="0"/>
                  </a:lnTo>
                  <a:close/>
                </a:path>
              </a:pathLst>
            </a:custGeom>
            <a:solidFill>
              <a:srgbClr val="3E6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868398" y="1659294"/>
              <a:ext cx="4270191" cy="89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275E"/>
                  </a:solidFill>
                  <a:latin typeface="+mj-lt"/>
                </a:rPr>
                <a:t>Programming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56039" y="2593043"/>
              <a:ext cx="2396065" cy="89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275E"/>
                  </a:solidFill>
                  <a:latin typeface="+mj-lt"/>
                </a:rPr>
                <a:t>Design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092711" y="3867091"/>
              <a:ext cx="4258437" cy="89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275E"/>
                  </a:solidFill>
                  <a:latin typeface="+mj-lt"/>
                </a:rPr>
                <a:t>Procurement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742528" y="5364191"/>
              <a:ext cx="4169044" cy="895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00275E"/>
                  </a:solidFill>
                  <a:latin typeface="+mj-lt"/>
                </a:rPr>
                <a:t>Construction</a:t>
              </a: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2086927"/>
            <a:ext cx="1000125" cy="164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9" b="3270"/>
          <a:stretch/>
        </p:blipFill>
        <p:spPr bwMode="auto">
          <a:xfrm>
            <a:off x="15910885" y="3303805"/>
            <a:ext cx="2214638" cy="1317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3375" y="1925638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124200" y="990600"/>
            <a:ext cx="60267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Measurable Success</a:t>
            </a: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275E"/>
                </a:solidFill>
                <a:latin typeface="+mj-lt"/>
              </a:rPr>
              <a:t>1) Minimize costs and schedule delays from change orders and rework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275E"/>
                </a:solidFill>
                <a:latin typeface="+mj-lt"/>
              </a:rPr>
              <a:t>2) Minimize wasted material and labor costs and limit schedule delays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275E"/>
                </a:solidFill>
                <a:latin typeface="+mj-lt"/>
              </a:rPr>
              <a:t>3) Shorten structural erection durations</a:t>
            </a:r>
          </a:p>
          <a:p>
            <a:pPr algn="ctr"/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algn="ctr"/>
            <a:endParaRPr lang="en-US" sz="20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275E"/>
                </a:solidFill>
                <a:latin typeface="+mj-lt"/>
              </a:rPr>
              <a:t>4) Cost effectiveness and fewer constructability challenges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5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61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76270" y="29437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75E"/>
                </a:solidFill>
                <a:latin typeface="+mj-lt"/>
              </a:rPr>
              <a:t>Early Involvement in Design Research Analysis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375" y="241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6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9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Early Involvement in Design Research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3375" y="241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24200" y="1293197"/>
            <a:ext cx="6002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Considerations / Requirements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Specifics of this Project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Typical Problem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Areas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7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Early Involvement in Design Research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255020"/>
              </p:ext>
            </p:extLst>
          </p:nvPr>
        </p:nvGraphicFramePr>
        <p:xfrm>
          <a:off x="10879667" y="1925638"/>
          <a:ext cx="5638800" cy="3733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846"/>
                <a:gridCol w="3039354"/>
                <a:gridCol w="1879600"/>
              </a:tblGrid>
              <a:tr h="36806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Similar </a:t>
                      </a:r>
                      <a:r>
                        <a:rPr lang="en-US" sz="2000" dirty="0">
                          <a:effectLst/>
                        </a:rPr>
                        <a:t>Topics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Criteria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Consistency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Owner Buy-in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 of 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Considerations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 of 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Scope Included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Relationship Outcomes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 of 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Quality &amp; Project Flow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Schedule Considerations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Contract Considerations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Owner Involvement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85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Future of Early Involvement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3375" y="241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 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4200" y="1293197"/>
            <a:ext cx="60028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Considerations / Requirements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Specifics of this Project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Typical Problem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Areas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Industry Member Interviews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Scopes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Benefits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Owner Buy-in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Future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28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883919"/>
            <a:ext cx="3067050" cy="59740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7432000" cy="838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67050" y="883919"/>
            <a:ext cx="57150" cy="6050281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-16933" y="838200"/>
            <a:ext cx="27432000" cy="45719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127067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275E"/>
                </a:solidFill>
                <a:latin typeface="+mj-lt"/>
              </a:rPr>
              <a:t>Early Involvement in Design Research Analysis</a:t>
            </a:r>
            <a:endParaRPr lang="en-US" sz="36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0" y="16258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Lowell Stine | Construction</a:t>
            </a:r>
            <a:endParaRPr lang="en-US" sz="2400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02940"/>
            <a:ext cx="9160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75E"/>
                </a:solidFill>
                <a:latin typeface="+mj-lt"/>
              </a:rPr>
              <a:t>Library In Metropolitan Washington, D.C.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1293197"/>
            <a:ext cx="60028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Goal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Considerations / Requirements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Specifics of this Project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Typical Problem </a:t>
            </a:r>
            <a:r>
              <a:rPr lang="en-US" sz="1800" dirty="0">
                <a:solidFill>
                  <a:srgbClr val="00275E"/>
                </a:solidFill>
                <a:latin typeface="+mj-lt"/>
              </a:rPr>
              <a:t>Areas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Industry Member Interviews</a:t>
            </a:r>
          </a:p>
          <a:p>
            <a:pPr algn="ctr"/>
            <a:endParaRPr lang="en-US" sz="2000" b="1" dirty="0" smtClean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Scopes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Benefits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Owner Buy-in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Future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Mind Maps</a:t>
            </a:r>
          </a:p>
          <a:p>
            <a:pPr algn="ctr"/>
            <a:endParaRPr lang="en-US" sz="1800" dirty="0">
              <a:solidFill>
                <a:srgbClr val="00275E"/>
              </a:solidFill>
              <a:latin typeface="+mj-lt"/>
            </a:endParaRP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Show Topics</a:t>
            </a:r>
          </a:p>
          <a:p>
            <a:pPr algn="ctr"/>
            <a:r>
              <a:rPr lang="en-US" sz="1800" dirty="0" smtClean="0">
                <a:solidFill>
                  <a:srgbClr val="00275E"/>
                </a:solidFill>
                <a:latin typeface="+mj-lt"/>
              </a:rPr>
              <a:t>Trace Patterns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134210" y="-152400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78056" y="-157162"/>
            <a:ext cx="33437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81000" y="1828800"/>
            <a:ext cx="57150" cy="4267200"/>
          </a:xfrm>
          <a:prstGeom prst="rect">
            <a:avLst/>
          </a:prstGeom>
          <a:solidFill>
            <a:srgbClr val="6B0B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868868"/>
              </p:ext>
            </p:extLst>
          </p:nvPr>
        </p:nvGraphicFramePr>
        <p:xfrm>
          <a:off x="10879667" y="1925638"/>
          <a:ext cx="5638800" cy="3733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9846"/>
                <a:gridCol w="3039354"/>
                <a:gridCol w="1879600"/>
              </a:tblGrid>
              <a:tr h="36806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Similar </a:t>
                      </a:r>
                      <a:r>
                        <a:rPr lang="en-US" sz="2000" dirty="0">
                          <a:effectLst/>
                        </a:rPr>
                        <a:t>Topics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#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Criteria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Consistency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Owner Buy-in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 of 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Cost Considerations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 of 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Scope Included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Relationship Outcomes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 of 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Quality &amp; Project Flow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Schedule Considerations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Contract Considerations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311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Owner Involvement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  <a:tr h="3852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Future of Early Involvement</a:t>
                      </a:r>
                      <a:endParaRPr lang="en-US" sz="180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 of 5</a:t>
                      </a:r>
                      <a:endParaRPr lang="en-US" sz="1800" dirty="0">
                        <a:effectLst/>
                        <a:latin typeface="Garamond"/>
                        <a:ea typeface="Garamond"/>
                        <a:cs typeface="Times New Roman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18311493" y="990600"/>
            <a:ext cx="910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Mind Maps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57" y="990600"/>
            <a:ext cx="305979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75E"/>
                </a:solidFill>
                <a:latin typeface="+mj-lt"/>
              </a:rPr>
              <a:t>Outline</a:t>
            </a:r>
          </a:p>
          <a:p>
            <a:endParaRPr lang="en-US" sz="2000" dirty="0" smtClean="0">
              <a:solidFill>
                <a:srgbClr val="00275E"/>
              </a:solidFill>
              <a:latin typeface="+mj-lt"/>
            </a:endParaRP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Project Introduction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Early Involvement</a:t>
            </a:r>
          </a:p>
          <a:p>
            <a:pPr lvl="1">
              <a:lnSpc>
                <a:spcPct val="200000"/>
              </a:lnSpc>
            </a:pPr>
            <a:r>
              <a:rPr lang="en-US" sz="1600" b="1" dirty="0">
                <a:solidFill>
                  <a:srgbClr val="00275E"/>
                </a:solidFill>
                <a:latin typeface="+mj-lt"/>
              </a:rPr>
              <a:t>Caisson Rebar Cage Prefab </a:t>
            </a: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Sequencing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Structural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Mechanical Room 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Acoustical Breadth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Summary of Conclusions</a:t>
            </a:r>
          </a:p>
          <a:p>
            <a:pPr lvl="1">
              <a:lnSpc>
                <a:spcPct val="200000"/>
              </a:lnSpc>
            </a:pPr>
            <a:r>
              <a:rPr lang="en-US" sz="1600" b="1" dirty="0" smtClean="0">
                <a:solidFill>
                  <a:srgbClr val="00275E"/>
                </a:solidFill>
                <a:latin typeface="+mj-lt"/>
              </a:rPr>
              <a:t>Acknowledgments</a:t>
            </a:r>
            <a:endParaRPr lang="en-US" sz="1600" b="1" dirty="0">
              <a:solidFill>
                <a:srgbClr val="00275E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3375" y="2413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060399" y="0"/>
            <a:ext cx="135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00275E"/>
                </a:solidFill>
                <a:latin typeface="+mj-lt"/>
              </a:rPr>
              <a:t>7</a:t>
            </a:r>
            <a:endParaRPr lang="en-US" sz="2000" b="1" dirty="0">
              <a:solidFill>
                <a:srgbClr val="00275E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680" y="1451422"/>
            <a:ext cx="8077200" cy="517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3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12415</TotalTime>
  <Words>3895</Words>
  <Application>Microsoft Office PowerPoint</Application>
  <PresentationFormat>Custom</PresentationFormat>
  <Paragraphs>1683</Paragraphs>
  <Slides>48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323</cp:revision>
  <cp:lastPrinted>2014-03-31T05:19:46Z</cp:lastPrinted>
  <dcterms:created xsi:type="dcterms:W3CDTF">2006-11-29T18:17:25Z</dcterms:created>
  <dcterms:modified xsi:type="dcterms:W3CDTF">2014-04-23T01:38:39Z</dcterms:modified>
</cp:coreProperties>
</file>