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74" autoAdjust="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20A19-27E4-46DB-8C1D-9613EAFEDAA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CDD9B-9103-4815-852D-88BDDE5BC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19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41899-6374-4B20-8180-3D6D16A56C9D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58244-A169-413C-A5A2-9168C6BB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8244-A169-413C-A5A2-9168C6BBB6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8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Owner:</a:t>
            </a:r>
            <a:r>
              <a:rPr lang="en-US" baseline="0" dirty="0" smtClean="0"/>
              <a:t> University of Maryland</a:t>
            </a:r>
          </a:p>
          <a:p>
            <a:r>
              <a:rPr lang="en-US" baseline="0" dirty="0" smtClean="0"/>
              <a:t>Needs:  More room for students and technology camps</a:t>
            </a:r>
          </a:p>
          <a:p>
            <a:r>
              <a:rPr lang="en-US" baseline="0" dirty="0" smtClean="0"/>
              <a:t>Wants:  To maintain an academic environment on campus</a:t>
            </a:r>
            <a:endParaRPr lang="en-US" dirty="0" smtClean="0"/>
          </a:p>
          <a:p>
            <a:r>
              <a:rPr lang="en-US" dirty="0" smtClean="0"/>
              <a:t>Site</a:t>
            </a:r>
            <a:r>
              <a:rPr lang="en-US" dirty="0" smtClean="0"/>
              <a:t>:  </a:t>
            </a:r>
            <a:r>
              <a:rPr lang="en-US" dirty="0" smtClean="0"/>
              <a:t>To the above end, control noise/dust, adhere to non-work days around finals and commencement,</a:t>
            </a:r>
            <a:r>
              <a:rPr lang="en-US" baseline="0" dirty="0" smtClean="0"/>
              <a:t> and ensure safety of pedestrian traffic around site.</a:t>
            </a:r>
            <a:endParaRPr lang="en-US" dirty="0" smtClean="0"/>
          </a:p>
          <a:p>
            <a:r>
              <a:rPr lang="en-US" dirty="0" smtClean="0"/>
              <a:t>Keys:  </a:t>
            </a:r>
            <a:r>
              <a:rPr lang="en-US" dirty="0" smtClean="0"/>
              <a:t>Follow University Master Plan</a:t>
            </a:r>
            <a:r>
              <a:rPr lang="en-US" baseline="0" dirty="0" smtClean="0"/>
              <a:t> for architecture and LEED, provide a focus on student safety and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8244-A169-413C-A5A2-9168C6BBB6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to Proceed: 25</a:t>
            </a:r>
            <a:r>
              <a:rPr lang="en-US" baseline="0" dirty="0" smtClean="0"/>
              <a:t> May 2012</a:t>
            </a:r>
          </a:p>
          <a:p>
            <a:r>
              <a:rPr lang="en-US" baseline="0" dirty="0" smtClean="0"/>
              <a:t>Occupancy: 13 May 2014</a:t>
            </a:r>
          </a:p>
          <a:p>
            <a:endParaRPr lang="en-US" dirty="0" smtClean="0"/>
          </a:p>
          <a:p>
            <a:r>
              <a:rPr lang="en-US" dirty="0" smtClean="0"/>
              <a:t>Days of concern</a:t>
            </a:r>
            <a:r>
              <a:rPr lang="en-US" baseline="0" dirty="0" smtClean="0"/>
              <a:t> for </a:t>
            </a:r>
            <a:r>
              <a:rPr lang="en-US" baseline="0" dirty="0" smtClean="0"/>
              <a:t>University/Students: Final Exam weeks and Commencement Days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Focus on Safety: </a:t>
            </a:r>
            <a:r>
              <a:rPr lang="en-US" baseline="0" dirty="0" smtClean="0"/>
              <a:t>Fencing</a:t>
            </a:r>
            <a:r>
              <a:rPr lang="en-US" baseline="0" dirty="0" smtClean="0"/>
              <a:t>, </a:t>
            </a:r>
            <a:r>
              <a:rPr lang="en-US" baseline="0" dirty="0" smtClean="0"/>
              <a:t>well timed Demolition</a:t>
            </a:r>
          </a:p>
          <a:p>
            <a:r>
              <a:rPr lang="en-US" baseline="0" dirty="0" smtClean="0"/>
              <a:t>Focus </a:t>
            </a:r>
            <a:r>
              <a:rPr lang="en-US" baseline="0" dirty="0" smtClean="0"/>
              <a:t>on </a:t>
            </a:r>
            <a:r>
              <a:rPr lang="en-US" baseline="0" dirty="0" smtClean="0"/>
              <a:t>Milestones:  Take extra measures to be on time for occupancy.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Construction goes floor by floor after building is enclosed, hence the seeming long durations.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8244-A169-413C-A5A2-9168C6BBB6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Telecom – </a:t>
            </a:r>
            <a:r>
              <a:rPr lang="en-US" dirty="0" err="1" smtClean="0"/>
              <a:t>Lenel</a:t>
            </a:r>
            <a:r>
              <a:rPr lang="en-US" dirty="0" smtClean="0"/>
              <a:t> On </a:t>
            </a:r>
            <a:r>
              <a:rPr lang="en-US" dirty="0" smtClean="0"/>
              <a:t>Guard, building Security, card swipe and cameras</a:t>
            </a:r>
            <a:endParaRPr lang="en-US" dirty="0" smtClean="0"/>
          </a:p>
          <a:p>
            <a:r>
              <a:rPr lang="en-US" dirty="0" smtClean="0"/>
              <a:t>Demolition – Building </a:t>
            </a:r>
            <a:r>
              <a:rPr lang="en-US" dirty="0" smtClean="0"/>
              <a:t>066, parking</a:t>
            </a:r>
            <a:r>
              <a:rPr lang="en-US" baseline="0" dirty="0" smtClean="0"/>
              <a:t> lot</a:t>
            </a:r>
            <a:endParaRPr lang="en-US" dirty="0" smtClean="0"/>
          </a:p>
          <a:p>
            <a:r>
              <a:rPr lang="en-US" dirty="0" smtClean="0"/>
              <a:t>Mechanical – High efficiency</a:t>
            </a:r>
            <a:r>
              <a:rPr lang="en-US" baseline="0" dirty="0" smtClean="0"/>
              <a:t> to provide comfort to students and meet LEED needs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Concrete </a:t>
            </a:r>
            <a:r>
              <a:rPr lang="en-US" dirty="0" smtClean="0"/>
              <a:t>– Precast,</a:t>
            </a:r>
            <a:r>
              <a:rPr lang="en-US" baseline="0" dirty="0" smtClean="0"/>
              <a:t> </a:t>
            </a:r>
            <a:r>
              <a:rPr lang="en-US" dirty="0" smtClean="0"/>
              <a:t>plywood, fiberglass and reinforced plastic formwork</a:t>
            </a:r>
          </a:p>
          <a:p>
            <a:r>
              <a:rPr lang="en-US" dirty="0" smtClean="0"/>
              <a:t>Masonry – Interior walls</a:t>
            </a:r>
            <a:r>
              <a:rPr lang="en-US" baseline="0" dirty="0" smtClean="0"/>
              <a:t> and exterior, used structurally</a:t>
            </a:r>
          </a:p>
          <a:p>
            <a:r>
              <a:rPr lang="en-US" dirty="0" smtClean="0"/>
              <a:t>Curtain Wall – Over architectural parts of building, insulated</a:t>
            </a:r>
          </a:p>
          <a:p>
            <a:r>
              <a:rPr lang="en-US" dirty="0" smtClean="0"/>
              <a:t>Excavation – Extensive storm management</a:t>
            </a:r>
            <a:r>
              <a:rPr lang="en-US" baseline="0" dirty="0" smtClean="0"/>
              <a:t> due to slope on site, slate walls</a:t>
            </a:r>
          </a:p>
          <a:p>
            <a:r>
              <a:rPr lang="en-US" baseline="0" dirty="0" smtClean="0"/>
              <a:t>Electrical - </a:t>
            </a:r>
            <a:r>
              <a:rPr lang="en-US" dirty="0" smtClean="0"/>
              <a:t>Requires uninterrupted supply, heavy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8244-A169-413C-A5A2-9168C6BBB6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Contracted to</a:t>
            </a:r>
            <a:r>
              <a:rPr lang="en-US" baseline="0" dirty="0" smtClean="0"/>
              <a:t> be Silver</a:t>
            </a:r>
          </a:p>
          <a:p>
            <a:r>
              <a:rPr lang="en-US" baseline="0" dirty="0" smtClean="0"/>
              <a:t>Smart construction helped reach Gold with 63 credits.</a:t>
            </a:r>
          </a:p>
          <a:p>
            <a:endParaRPr lang="en-US" dirty="0" smtClean="0"/>
          </a:p>
          <a:p>
            <a:r>
              <a:rPr lang="en-US" dirty="0" smtClean="0"/>
              <a:t>Key</a:t>
            </a:r>
            <a:r>
              <a:rPr lang="en-US" baseline="0" dirty="0" smtClean="0"/>
              <a:t> </a:t>
            </a:r>
            <a:r>
              <a:rPr lang="en-US" baseline="0" dirty="0" smtClean="0"/>
              <a:t>Point </a:t>
            </a:r>
            <a:r>
              <a:rPr lang="en-US" baseline="0" dirty="0" smtClean="0"/>
              <a:t>Areas for Construction:</a:t>
            </a:r>
            <a:endParaRPr lang="en-US" baseline="0" dirty="0" smtClean="0"/>
          </a:p>
          <a:p>
            <a:r>
              <a:rPr lang="en-US" baseline="0" dirty="0" smtClean="0"/>
              <a:t>	Construction </a:t>
            </a:r>
            <a:r>
              <a:rPr lang="en-US" baseline="0" dirty="0" smtClean="0"/>
              <a:t>Waste </a:t>
            </a:r>
            <a:r>
              <a:rPr lang="en-US" baseline="0" dirty="0" smtClean="0"/>
              <a:t>Management (Recycled Content and smart Disposal)</a:t>
            </a:r>
            <a:endParaRPr lang="en-US" baseline="0" dirty="0" smtClean="0"/>
          </a:p>
          <a:p>
            <a:r>
              <a:rPr lang="en-US" baseline="0" dirty="0" smtClean="0"/>
              <a:t>	Regional Materials (though not recycled)</a:t>
            </a:r>
            <a:endParaRPr lang="en-US" baseline="0" dirty="0" smtClean="0"/>
          </a:p>
          <a:p>
            <a:r>
              <a:rPr lang="en-US" baseline="0" dirty="0" smtClean="0"/>
              <a:t>	Low </a:t>
            </a:r>
            <a:r>
              <a:rPr lang="en-US" baseline="0" dirty="0" smtClean="0"/>
              <a:t>Emission Materials</a:t>
            </a:r>
          </a:p>
          <a:p>
            <a:r>
              <a:rPr lang="en-US" dirty="0" smtClean="0"/>
              <a:t>	Regional </a:t>
            </a:r>
            <a:r>
              <a:rPr lang="en-US" dirty="0" smtClean="0"/>
              <a:t>Priority</a:t>
            </a:r>
            <a:r>
              <a:rPr lang="en-US" baseline="0" dirty="0" smtClean="0"/>
              <a:t> Credits</a:t>
            </a:r>
          </a:p>
          <a:p>
            <a:r>
              <a:rPr lang="en-US" baseline="0" dirty="0" smtClean="0"/>
              <a:t>	Sustainable </a:t>
            </a:r>
            <a:r>
              <a:rPr lang="en-US" baseline="0" dirty="0" smtClean="0"/>
              <a:t>Site</a:t>
            </a:r>
          </a:p>
          <a:p>
            <a:r>
              <a:rPr lang="en-US" baseline="0" dirty="0" smtClean="0"/>
              <a:t>	Energy </a:t>
            </a:r>
            <a:r>
              <a:rPr lang="en-US" baseline="0" dirty="0" smtClean="0"/>
              <a:t>and </a:t>
            </a:r>
            <a:r>
              <a:rPr lang="en-US" baseline="0" dirty="0" smtClean="0"/>
              <a:t>Atmosphere (for construction and occupancy)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8244-A169-413C-A5A2-9168C6BBB6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1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Prince Frederick</a:t>
            </a:r>
            <a:r>
              <a:rPr lang="en-US" baseline="0" dirty="0" smtClean="0"/>
              <a:t> Hall is a mixed use dormitory.  It has fairly lavish dorms in floors 3-7.  However from ground to 2 is has classrooms, offices, lounges, and a computer lab.  For simplicities sake this was all lumped into office since they had the greatest area on those floors. 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Significant differences:</a:t>
            </a:r>
          </a:p>
          <a:p>
            <a:r>
              <a:rPr lang="en-US" baseline="0" dirty="0" smtClean="0"/>
              <a:t>	Did not account for high technology level or telecommunications</a:t>
            </a:r>
          </a:p>
          <a:p>
            <a:r>
              <a:rPr lang="en-US" baseline="0" dirty="0" smtClean="0"/>
              <a:t>	Grouped a large number of mixed use rooms as ‘Office’</a:t>
            </a:r>
          </a:p>
          <a:p>
            <a:r>
              <a:rPr lang="en-US" baseline="0" dirty="0" smtClean="0"/>
              <a:t>	Did not account for greed initiatives across building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8244-A169-413C-A5A2-9168C6BBB6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67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r>
              <a:rPr lang="en-US" baseline="0" dirty="0" smtClean="0"/>
              <a:t> Type: </a:t>
            </a:r>
            <a:r>
              <a:rPr lang="en-US" dirty="0" smtClean="0"/>
              <a:t>Coastal</a:t>
            </a:r>
            <a:r>
              <a:rPr lang="en-US" baseline="0" dirty="0" smtClean="0"/>
              <a:t> </a:t>
            </a:r>
            <a:r>
              <a:rPr lang="en-US" baseline="0" dirty="0" smtClean="0"/>
              <a:t>Plains </a:t>
            </a:r>
            <a:r>
              <a:rPr lang="en-US" baseline="0" dirty="0" smtClean="0"/>
              <a:t>Soil</a:t>
            </a:r>
          </a:p>
          <a:p>
            <a:r>
              <a:rPr lang="en-US" baseline="0" dirty="0" smtClean="0"/>
              <a:t>	of </a:t>
            </a:r>
            <a:r>
              <a:rPr lang="en-US" baseline="0" dirty="0" smtClean="0"/>
              <a:t>some concern for erosion due to sandy </a:t>
            </a:r>
            <a:r>
              <a:rPr lang="en-US" baseline="0" dirty="0" smtClean="0"/>
              <a:t>nature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Major</a:t>
            </a:r>
            <a:r>
              <a:rPr lang="en-US" baseline="0" dirty="0" smtClean="0"/>
              <a:t> Road </a:t>
            </a:r>
            <a:r>
              <a:rPr lang="en-US" baseline="0" dirty="0" smtClean="0"/>
              <a:t>Detour around site.</a:t>
            </a:r>
            <a:endParaRPr lang="en-US" baseline="0" dirty="0" smtClean="0"/>
          </a:p>
          <a:p>
            <a:r>
              <a:rPr lang="en-US" baseline="0" dirty="0" smtClean="0"/>
              <a:t>Pedestrian </a:t>
            </a:r>
            <a:r>
              <a:rPr lang="en-US" baseline="0" dirty="0" smtClean="0"/>
              <a:t>safety around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University desires:</a:t>
            </a:r>
            <a:endParaRPr lang="en-US" dirty="0" smtClean="0"/>
          </a:p>
          <a:p>
            <a:r>
              <a:rPr lang="en-US" dirty="0" smtClean="0"/>
              <a:t>	Schedule </a:t>
            </a:r>
            <a:r>
              <a:rPr lang="en-US" dirty="0" smtClean="0"/>
              <a:t>truck deliveries</a:t>
            </a:r>
          </a:p>
          <a:p>
            <a:r>
              <a:rPr lang="en-US" dirty="0" smtClean="0"/>
              <a:t>	Don’t </a:t>
            </a:r>
            <a:r>
              <a:rPr lang="en-US" dirty="0" smtClean="0"/>
              <a:t>block roads or entrances</a:t>
            </a:r>
          </a:p>
          <a:p>
            <a:r>
              <a:rPr lang="en-US" dirty="0" smtClean="0"/>
              <a:t>	Adhere </a:t>
            </a:r>
            <a:r>
              <a:rPr lang="en-US" dirty="0" smtClean="0"/>
              <a:t>to limits of </a:t>
            </a:r>
            <a:r>
              <a:rPr lang="en-US" dirty="0" smtClean="0"/>
              <a:t>disturbance</a:t>
            </a:r>
          </a:p>
          <a:p>
            <a:r>
              <a:rPr lang="en-US" dirty="0" smtClean="0"/>
              <a:t>	Control dust and noise (partitions and fans)</a:t>
            </a:r>
          </a:p>
          <a:p>
            <a:r>
              <a:rPr lang="en-US" dirty="0" smtClean="0"/>
              <a:t>	Don’t interrupt utilities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Critical site controls:</a:t>
            </a:r>
            <a:r>
              <a:rPr lang="en-US" baseline="0" dirty="0" smtClean="0"/>
              <a:t> </a:t>
            </a:r>
            <a:endParaRPr lang="en-US" baseline="0" dirty="0" smtClean="0"/>
          </a:p>
          <a:p>
            <a:r>
              <a:rPr lang="en-US" baseline="0" dirty="0" smtClean="0"/>
              <a:t>	Off-hours </a:t>
            </a:r>
            <a:r>
              <a:rPr lang="en-US" baseline="0" dirty="0" smtClean="0"/>
              <a:t>work coordinates with </a:t>
            </a:r>
            <a:r>
              <a:rPr lang="en-US" baseline="0" dirty="0" smtClean="0"/>
              <a:t>OSCR</a:t>
            </a:r>
          </a:p>
          <a:p>
            <a:r>
              <a:rPr lang="en-US" baseline="0" dirty="0" smtClean="0"/>
              <a:t>	Safety</a:t>
            </a:r>
          </a:p>
          <a:p>
            <a:r>
              <a:rPr lang="en-US" baseline="0" dirty="0" smtClean="0"/>
              <a:t>	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8244-A169-413C-A5A2-9168C6BBB6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69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Owner:</a:t>
            </a:r>
            <a:r>
              <a:rPr lang="en-US" baseline="0" dirty="0" smtClean="0"/>
              <a:t>  University of Maryland</a:t>
            </a:r>
          </a:p>
          <a:p>
            <a:r>
              <a:rPr lang="en-US" baseline="0" dirty="0" smtClean="0"/>
              <a:t>Architect: WDG Architecture</a:t>
            </a:r>
          </a:p>
          <a:p>
            <a:r>
              <a:rPr lang="en-US" baseline="0" dirty="0" smtClean="0"/>
              <a:t>Contractor:  Clark Construction Group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Design/Build </a:t>
            </a:r>
            <a:r>
              <a:rPr lang="en-US" baseline="0" dirty="0" smtClean="0"/>
              <a:t>Contract</a:t>
            </a:r>
            <a:endParaRPr lang="en-US" baseline="0" dirty="0" smtClean="0"/>
          </a:p>
          <a:p>
            <a:r>
              <a:rPr lang="en-US" baseline="0" dirty="0" smtClean="0"/>
              <a:t>All contracts awarded to others must coordinate with </a:t>
            </a:r>
            <a:r>
              <a:rPr lang="en-US" baseline="0" dirty="0" smtClean="0"/>
              <a:t>university.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Clark construction must still coordinate on site with selected contractors.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8244-A169-413C-A5A2-9168C6BBB6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48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of Building</a:t>
            </a:r>
            <a:r>
              <a:rPr lang="en-US" baseline="0" dirty="0" smtClean="0"/>
              <a:t> provided from : http://www.resnet.umd.edu/princefrederick/renderings/</a:t>
            </a:r>
          </a:p>
          <a:p>
            <a:r>
              <a:rPr lang="en-US" baseline="0" dirty="0" smtClean="0"/>
              <a:t>Image of Site provided from: http://oxblue.com/open/clarkconstruction/umprincefrederickhall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8244-A169-413C-A5A2-9168C6BBB6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4F18-445F-4A00-A3FD-7089B755779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083-1D5B-40FF-A2A8-6C95AE980A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4F18-445F-4A00-A3FD-7089B755779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083-1D5B-40FF-A2A8-6C95AE9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4F18-445F-4A00-A3FD-7089B755779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083-1D5B-40FF-A2A8-6C95AE9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4F18-445F-4A00-A3FD-7089B755779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083-1D5B-40FF-A2A8-6C95AE980A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4F18-445F-4A00-A3FD-7089B755779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083-1D5B-40FF-A2A8-6C95AE9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4F18-445F-4A00-A3FD-7089B755779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083-1D5B-40FF-A2A8-6C95AE9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4F18-445F-4A00-A3FD-7089B755779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083-1D5B-40FF-A2A8-6C95AE9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4F18-445F-4A00-A3FD-7089B755779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083-1D5B-40FF-A2A8-6C95AE9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4F18-445F-4A00-A3FD-7089B755779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083-1D5B-40FF-A2A8-6C95AE9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4F18-445F-4A00-A3FD-7089B755779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083-1D5B-40FF-A2A8-6C95AE9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4F18-445F-4A00-A3FD-7089B755779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083-1D5B-40FF-A2A8-6C95AE9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9CE4F18-445F-4A00-A3FD-7089B755779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23C0083-1D5B-40FF-A2A8-6C95AE980A8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57200"/>
            <a:ext cx="66675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8942" y="4800600"/>
            <a:ext cx="6400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sz="2200" b="1" dirty="0" smtClean="0"/>
              <a:t>Tech </a:t>
            </a:r>
            <a:r>
              <a:rPr lang="en-US" sz="2200" b="1" dirty="0" smtClean="0"/>
              <a:t>One</a:t>
            </a:r>
          </a:p>
          <a:p>
            <a:r>
              <a:rPr lang="en-US" sz="2200" b="1" dirty="0" smtClean="0"/>
              <a:t>Lauren </a:t>
            </a:r>
            <a:r>
              <a:rPr lang="en-US" sz="2200" b="1" dirty="0" err="1" smtClean="0"/>
              <a:t>Kandt</a:t>
            </a:r>
            <a:endParaRPr lang="en-US" sz="2200" b="1" dirty="0" smtClean="0"/>
          </a:p>
          <a:p>
            <a:r>
              <a:rPr lang="en-US" dirty="0"/>
              <a:t>PSU AE</a:t>
            </a:r>
          </a:p>
          <a:p>
            <a:r>
              <a:rPr lang="en-US" dirty="0"/>
              <a:t>Construction</a:t>
            </a:r>
          </a:p>
          <a:p>
            <a:r>
              <a:rPr lang="en-US" dirty="0"/>
              <a:t>Sowers</a:t>
            </a:r>
          </a:p>
          <a:p>
            <a:r>
              <a:rPr lang="en-US" dirty="0"/>
              <a:t>College Park, MD</a:t>
            </a:r>
          </a:p>
          <a:p>
            <a:r>
              <a:rPr lang="en-US" dirty="0"/>
              <a:t>9/16/2013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1470025"/>
          </a:xfrm>
        </p:spPr>
        <p:txBody>
          <a:bodyPr/>
          <a:lstStyle/>
          <a:p>
            <a:r>
              <a:rPr lang="en-US" dirty="0" smtClean="0"/>
              <a:t>Prince Frederic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Client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University of Maryland</a:t>
            </a:r>
          </a:p>
          <a:p>
            <a:r>
              <a:rPr lang="en-US" dirty="0" smtClean="0"/>
              <a:t>A Public Research University</a:t>
            </a:r>
          </a:p>
          <a:p>
            <a:r>
              <a:rPr lang="en-US" dirty="0" smtClean="0"/>
              <a:t>Building to accommodate more students and camps</a:t>
            </a:r>
          </a:p>
          <a:p>
            <a:r>
              <a:rPr lang="en-US" dirty="0" smtClean="0"/>
              <a:t>University Environment</a:t>
            </a:r>
          </a:p>
          <a:p>
            <a:pPr lvl="1"/>
            <a:r>
              <a:rPr lang="en-US" dirty="0" smtClean="0"/>
              <a:t>Noise and Dust controls</a:t>
            </a:r>
          </a:p>
          <a:p>
            <a:pPr lvl="1"/>
            <a:r>
              <a:rPr lang="en-US" dirty="0" smtClean="0"/>
              <a:t>Non-work days</a:t>
            </a:r>
          </a:p>
          <a:p>
            <a:pPr lvl="1"/>
            <a:r>
              <a:rPr lang="en-US" dirty="0" smtClean="0"/>
              <a:t>High pedestrian traffic near site</a:t>
            </a:r>
          </a:p>
          <a:p>
            <a:r>
              <a:rPr lang="en-US" dirty="0" smtClean="0"/>
              <a:t>University Master Plan</a:t>
            </a:r>
          </a:p>
          <a:p>
            <a:pPr lvl="1"/>
            <a:r>
              <a:rPr lang="en-US" dirty="0" smtClean="0"/>
              <a:t>Architectural guidelines</a:t>
            </a:r>
          </a:p>
          <a:p>
            <a:pPr lvl="1"/>
            <a:r>
              <a:rPr lang="en-US" dirty="0" smtClean="0"/>
              <a:t>LEED guidelines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399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7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70" y="152400"/>
            <a:ext cx="7924800" cy="731838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2" y="1371600"/>
            <a:ext cx="9185940" cy="5174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55638"/>
          </a:xfrm>
        </p:spPr>
        <p:txBody>
          <a:bodyPr/>
          <a:lstStyle/>
          <a:p>
            <a:r>
              <a:rPr lang="en-US" dirty="0" smtClean="0"/>
              <a:t>Building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Telecom </a:t>
            </a:r>
            <a:endParaRPr lang="en-US" dirty="0"/>
          </a:p>
          <a:p>
            <a:r>
              <a:rPr lang="en-US" dirty="0" smtClean="0"/>
              <a:t>Demolition </a:t>
            </a:r>
          </a:p>
          <a:p>
            <a:r>
              <a:rPr lang="en-US" dirty="0" smtClean="0"/>
              <a:t>Cast </a:t>
            </a:r>
            <a:r>
              <a:rPr lang="en-US" dirty="0" smtClean="0"/>
              <a:t>in Place </a:t>
            </a:r>
            <a:r>
              <a:rPr lang="en-US" dirty="0" smtClean="0"/>
              <a:t>Concrete</a:t>
            </a:r>
            <a:endParaRPr lang="en-US" dirty="0" smtClean="0"/>
          </a:p>
          <a:p>
            <a:r>
              <a:rPr lang="en-US" dirty="0" smtClean="0"/>
              <a:t>Mechanical System</a:t>
            </a:r>
          </a:p>
          <a:p>
            <a:r>
              <a:rPr lang="en-US" dirty="0" smtClean="0"/>
              <a:t>Electrical </a:t>
            </a:r>
            <a:r>
              <a:rPr lang="en-US" dirty="0" smtClean="0"/>
              <a:t>System</a:t>
            </a:r>
            <a:endParaRPr lang="en-US" dirty="0" smtClean="0"/>
          </a:p>
          <a:p>
            <a:r>
              <a:rPr lang="en-US" dirty="0" smtClean="0"/>
              <a:t>Masonry</a:t>
            </a:r>
          </a:p>
          <a:p>
            <a:r>
              <a:rPr lang="en-US" dirty="0" smtClean="0"/>
              <a:t>Curtain </a:t>
            </a:r>
            <a:r>
              <a:rPr lang="en-US" dirty="0" smtClean="0"/>
              <a:t>Wall </a:t>
            </a:r>
            <a:endParaRPr lang="en-US" dirty="0" smtClean="0"/>
          </a:p>
          <a:p>
            <a:r>
              <a:rPr lang="en-US" dirty="0" smtClean="0"/>
              <a:t>Excavation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137138"/>
            <a:ext cx="2971800" cy="245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85" y="1137138"/>
            <a:ext cx="2481336" cy="168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85" y="3422625"/>
            <a:ext cx="5011615" cy="230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9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79438"/>
          </a:xfrm>
        </p:spPr>
        <p:txBody>
          <a:bodyPr/>
          <a:lstStyle/>
          <a:p>
            <a:r>
              <a:rPr lang="en-US" dirty="0" smtClean="0"/>
              <a:t>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516817" cy="589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0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533400"/>
          </a:xfrm>
        </p:spPr>
        <p:txBody>
          <a:bodyPr/>
          <a:lstStyle/>
          <a:p>
            <a:r>
              <a:rPr lang="en-US" dirty="0" smtClean="0"/>
              <a:t>Project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05" y="1066800"/>
            <a:ext cx="57435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55638"/>
          </a:xfrm>
        </p:spPr>
        <p:txBody>
          <a:bodyPr/>
          <a:lstStyle/>
          <a:p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077075" cy="555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0707"/>
            <a:ext cx="7077075" cy="556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84357"/>
            <a:ext cx="7077074" cy="556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4" y="884358"/>
            <a:ext cx="7158085" cy="559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4" y="818003"/>
            <a:ext cx="7158085" cy="56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4" y="832962"/>
            <a:ext cx="7158085" cy="56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4" y="806541"/>
            <a:ext cx="7161328" cy="566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7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503238"/>
          </a:xfrm>
        </p:spPr>
        <p:txBody>
          <a:bodyPr/>
          <a:lstStyle/>
          <a:p>
            <a:r>
              <a:rPr lang="en-US" dirty="0" smtClean="0"/>
              <a:t>Project Delivery / Staffing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28" y="6019800"/>
            <a:ext cx="5076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439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57943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52023"/>
            <a:ext cx="5543550" cy="464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1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662</TotalTime>
  <Words>446</Words>
  <Application>Microsoft Office PowerPoint</Application>
  <PresentationFormat>On-screen Show (4:3)</PresentationFormat>
  <Paragraphs>109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Prince Frederic Hall</vt:lpstr>
      <vt:lpstr>Client Information</vt:lpstr>
      <vt:lpstr>Schedule</vt:lpstr>
      <vt:lpstr>Building Systems</vt:lpstr>
      <vt:lpstr>LEED</vt:lpstr>
      <vt:lpstr>Project Cost</vt:lpstr>
      <vt:lpstr>Site</vt:lpstr>
      <vt:lpstr>Project Delivery / Staffing Plan</vt:lpstr>
      <vt:lpstr>Questions?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Prince Frederic Hall</dc:title>
  <dc:creator>Lauren J Kandt</dc:creator>
  <cp:lastModifiedBy>PSUAE</cp:lastModifiedBy>
  <cp:revision>31</cp:revision>
  <dcterms:created xsi:type="dcterms:W3CDTF">2013-09-14T17:40:55Z</dcterms:created>
  <dcterms:modified xsi:type="dcterms:W3CDTF">2013-09-16T15:18:23Z</dcterms:modified>
</cp:coreProperties>
</file>