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305" r:id="rId2"/>
    <p:sldId id="337" r:id="rId3"/>
    <p:sldId id="314" r:id="rId4"/>
    <p:sldId id="315" r:id="rId5"/>
    <p:sldId id="316" r:id="rId6"/>
    <p:sldId id="317" r:id="rId7"/>
    <p:sldId id="319" r:id="rId8"/>
    <p:sldId id="320" r:id="rId9"/>
    <p:sldId id="338" r:id="rId10"/>
    <p:sldId id="321" r:id="rId11"/>
    <p:sldId id="322" r:id="rId12"/>
    <p:sldId id="323" r:id="rId13"/>
    <p:sldId id="339" r:id="rId14"/>
    <p:sldId id="326" r:id="rId15"/>
    <p:sldId id="324" r:id="rId16"/>
    <p:sldId id="325" r:id="rId17"/>
    <p:sldId id="327" r:id="rId18"/>
    <p:sldId id="329" r:id="rId19"/>
    <p:sldId id="328" r:id="rId20"/>
    <p:sldId id="330" r:id="rId21"/>
    <p:sldId id="332" r:id="rId22"/>
    <p:sldId id="333" r:id="rId23"/>
    <p:sldId id="334" r:id="rId24"/>
    <p:sldId id="335" r:id="rId25"/>
    <p:sldId id="336" r:id="rId26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36"/>
    <a:srgbClr val="C0504D"/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9630" autoAdjust="0"/>
  </p:normalViewPr>
  <p:slideViewPr>
    <p:cSldViewPr>
      <p:cViewPr>
        <p:scale>
          <a:sx n="40" d="100"/>
          <a:sy n="40" d="100"/>
        </p:scale>
        <p:origin x="96" y="161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F5D1976-FA40-4D25-9B46-24D254DA6B0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19138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6"/>
            <a:ext cx="5852160" cy="4320213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7B9FFC2-35FB-45EC-8F80-400F769D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2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75000"/>
                <a:lumOff val="25000"/>
              </a:schemeClr>
            </a:gs>
            <a:gs pos="0">
              <a:schemeClr val="accent6"/>
            </a:gs>
            <a:gs pos="40000">
              <a:schemeClr val="tx1">
                <a:lumMod val="65000"/>
                <a:lumOff val="35000"/>
              </a:schemeClr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16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8" y="838200"/>
            <a:ext cx="8153400" cy="4800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r="19917"/>
          <a:stretch/>
        </p:blipFill>
        <p:spPr bwMode="auto">
          <a:xfrm>
            <a:off x="18745200" y="805543"/>
            <a:ext cx="7882494" cy="4833257"/>
          </a:xfrm>
          <a:prstGeom prst="rect">
            <a:avLst/>
          </a:prstGeom>
          <a:ln>
            <a:noFill/>
          </a:ln>
          <a:effectLst>
            <a:softEdge rad="2413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97339" y="457200"/>
            <a:ext cx="773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ELEMENTARY SCHOOL ONE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TOWN, MARYLAND</a:t>
            </a:r>
            <a:endParaRPr lang="en-US" sz="3600" b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59633" y="2667000"/>
            <a:ext cx="82097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Jonathan Cann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Option			Advisor: Dr. </a:t>
            </a:r>
            <a:r>
              <a:rPr lang="en-US" dirty="0" err="1" smtClean="0">
                <a:solidFill>
                  <a:schemeClr val="bg1"/>
                </a:solidFill>
              </a:rPr>
              <a:t>Treado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BAE/MAE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Integrated Program		Spring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1036" y="5511842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www.janneyschool.org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228" y="5519645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www.nps.gov/nr/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57897"/>
              </p:ext>
            </p:extLst>
          </p:nvPr>
        </p:nvGraphicFramePr>
        <p:xfrm>
          <a:off x="20269200" y="990697"/>
          <a:ext cx="4787212" cy="168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101"/>
                <a:gridCol w="2397111"/>
              </a:tblGrid>
              <a:tr h="420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Soil Properties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Wet dense sand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</a:tr>
              <a:tr h="420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Dry Density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120 </a:t>
                      </a:r>
                      <a:r>
                        <a:rPr lang="en-US" sz="2400" dirty="0" err="1">
                          <a:effectLst/>
                        </a:rPr>
                        <a:t>lb</a:t>
                      </a:r>
                      <a:r>
                        <a:rPr lang="en-US" sz="2400" dirty="0">
                          <a:effectLst/>
                        </a:rPr>
                        <a:t>/ft^3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</a:tr>
              <a:tr h="420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Conductivity (k)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1.63 Btu/h*ft*°F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</a:tr>
              <a:tr h="420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Diffusivity (α)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0.91 ft^2/day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96" marR="151396" marT="0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78448"/>
              </p:ext>
            </p:extLst>
          </p:nvPr>
        </p:nvGraphicFramePr>
        <p:xfrm>
          <a:off x="20069464" y="3211972"/>
          <a:ext cx="5575815" cy="2403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151"/>
                <a:gridCol w="1018574"/>
                <a:gridCol w="1930090"/>
              </a:tblGrid>
              <a:tr h="515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 Design Details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</a:tr>
              <a:tr h="387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Radius of bore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SDR 11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</a:tr>
              <a:tr h="400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Rpipe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ft*hr*°F/Btu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</a:tr>
              <a:tr h="438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Rgrout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ft*hr*°F/Btu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Rbore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ft</a:t>
                      </a:r>
                      <a:r>
                        <a:rPr lang="en-US" sz="2400" dirty="0">
                          <a:effectLst/>
                        </a:rPr>
                        <a:t>*</a:t>
                      </a:r>
                      <a:r>
                        <a:rPr lang="en-US" sz="2400" dirty="0" err="1">
                          <a:effectLst/>
                        </a:rPr>
                        <a:t>hr</a:t>
                      </a:r>
                      <a:r>
                        <a:rPr lang="en-US" sz="2400" dirty="0">
                          <a:effectLst/>
                        </a:rPr>
                        <a:t>*°F/Btu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778" marR="147778" marT="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5" t="7508" r="2565" b="8576"/>
          <a:stretch/>
        </p:blipFill>
        <p:spPr>
          <a:xfrm>
            <a:off x="10510325" y="795549"/>
            <a:ext cx="6553200" cy="182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2764" y="1046147"/>
            <a:ext cx="4125686" cy="2285766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0714" y="4342511"/>
            <a:ext cx="4125686" cy="1395152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963275" y="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Site &amp; Well Properties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13066" y="3577631"/>
            <a:ext cx="4147718" cy="2062814"/>
            <a:chOff x="5552898" y="2915567"/>
            <a:chExt cx="4147718" cy="2062814"/>
          </a:xfrm>
        </p:grpSpPr>
        <p:pic>
          <p:nvPicPr>
            <p:cNvPr id="16" name="Picture 15"/>
            <p:cNvPicPr/>
            <p:nvPr/>
          </p:nvPicPr>
          <p:blipFill rotWithShape="1">
            <a:blip r:embed="rId3"/>
            <a:srcRect l="68145" t="29275" r="5409" b="52896"/>
            <a:stretch/>
          </p:blipFill>
          <p:spPr bwMode="auto">
            <a:xfrm>
              <a:off x="5552898" y="2915567"/>
              <a:ext cx="4147718" cy="2062814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088082" y="3939717"/>
              <a:ext cx="609600" cy="609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4677" y="3052002"/>
            <a:ext cx="602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Annual Average Ground Temperature - 55ºF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64551" y="5628717"/>
            <a:ext cx="4786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Geothermal Heat Pump Design Manual by </a:t>
            </a:r>
            <a:r>
              <a:rPr lang="en-US" sz="1200" dirty="0" err="1" smtClean="0">
                <a:solidFill>
                  <a:schemeClr val="bg1"/>
                </a:solidFill>
              </a:rPr>
              <a:t>McQuay</a:t>
            </a:r>
            <a:r>
              <a:rPr lang="en-US" sz="1200" dirty="0" smtClean="0">
                <a:solidFill>
                  <a:schemeClr val="bg1"/>
                </a:solidFill>
              </a:rPr>
              <a:t> Air Conditioning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6680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34591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3789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9537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38707"/>
              </p:ext>
            </p:extLst>
          </p:nvPr>
        </p:nvGraphicFramePr>
        <p:xfrm>
          <a:off x="15293392" y="19707"/>
          <a:ext cx="12037723" cy="5707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2061"/>
                <a:gridCol w="1713275"/>
                <a:gridCol w="1614129"/>
                <a:gridCol w="1614129"/>
                <a:gridCol w="1614129"/>
              </a:tblGrid>
              <a:tr h="336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Symbol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Cooling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Heating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Units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Net annual average heat transfer to the ground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Qa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251,250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150,000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Btu/h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Building design cooling block load (or heating)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Qlc (or Qlh)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2,010,000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1,200,000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Btu/h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input at design cooling load (or heating)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Wc (or Wh)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130,000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130,000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W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Effective thermal resistance of ground annual pulse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Rga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0.2438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0.2438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ft*hr*°F/Btu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Effective thermal resistance of ground monthly pulse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Rgm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0.223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0.223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ft*hr*°F/Btu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Effective thermal resistance of ground daily pulse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Rgd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0.131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0.131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ft*hr*°F/Btu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Thermal resistance of bore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Rb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0.15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0.15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ft*hr*°F/Btu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Short circuit heat loss factor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Fsc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1.04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1.04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 load factor during design month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PLFm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Undisturbed ground temperature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°F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Liquid temperature at heat pump inlet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twi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74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44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°F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Liquid temperature at heat pump outlet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two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36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°F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336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Temperature penalty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tp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2.00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°F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449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Length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33,689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32,454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ft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  <a:tr h="449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# of wells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84.2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81.1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66" marR="129066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48942" y="1066800"/>
            <a:ext cx="4125686" cy="2285766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714" y="4294155"/>
            <a:ext cx="4125686" cy="1458615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81800" y="0"/>
            <a:ext cx="625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Geothermal Calculations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69" y="1596818"/>
            <a:ext cx="7396226" cy="133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625" y="3739011"/>
            <a:ext cx="7400237" cy="1293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0382" y="1165931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Required Bore Length for Cooling (</a:t>
            </a:r>
            <a:r>
              <a:rPr lang="en-US" dirty="0" err="1" smtClean="0">
                <a:solidFill>
                  <a:schemeClr val="bg1"/>
                </a:solidFill>
              </a:rPr>
              <a:t>ft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6344" y="3308124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Required Bore Length for Heating (</a:t>
            </a:r>
            <a:r>
              <a:rPr lang="en-US" dirty="0" err="1" smtClean="0">
                <a:solidFill>
                  <a:schemeClr val="bg1"/>
                </a:solidFill>
              </a:rPr>
              <a:t>ft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4625" y="519173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Equations from ASHRAE Handbook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07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923851" y="1045970"/>
            <a:ext cx="5595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85 wells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400 </a:t>
            </a:r>
            <a:r>
              <a:rPr lang="en-US" sz="2400" dirty="0" err="1" smtClean="0">
                <a:solidFill>
                  <a:schemeClr val="bg1"/>
                </a:solidFill>
              </a:rPr>
              <a:t>ft</a:t>
            </a:r>
            <a:r>
              <a:rPr lang="en-US" sz="2400" dirty="0" smtClean="0">
                <a:solidFill>
                  <a:schemeClr val="bg1"/>
                </a:solidFill>
              </a:rPr>
              <a:t> deep wells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15 </a:t>
            </a:r>
            <a:r>
              <a:rPr lang="en-US" sz="2400" dirty="0" err="1" smtClean="0">
                <a:solidFill>
                  <a:schemeClr val="bg1"/>
                </a:solidFill>
              </a:rPr>
              <a:t>ft</a:t>
            </a:r>
            <a:r>
              <a:rPr lang="en-US" sz="2400" dirty="0" smtClean="0">
                <a:solidFill>
                  <a:schemeClr val="bg1"/>
                </a:solidFill>
              </a:rPr>
              <a:t> well spacing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Area used 19,125 sq. ft.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Pump located in East Mechanical Room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Direct return piping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37583" y="0"/>
            <a:ext cx="315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Well Layout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440400" y="502354"/>
            <a:ext cx="8534400" cy="4904828"/>
            <a:chOff x="18440400" y="502354"/>
            <a:chExt cx="8534400" cy="4904828"/>
          </a:xfrm>
        </p:grpSpPr>
        <p:pic>
          <p:nvPicPr>
            <p:cNvPr id="14" name="Picture 13"/>
            <p:cNvPicPr/>
            <p:nvPr/>
          </p:nvPicPr>
          <p:blipFill rotWithShape="1">
            <a:blip r:embed="rId2"/>
            <a:srcRect l="13961" t="13323" r="17107" b="36166"/>
            <a:stretch/>
          </p:blipFill>
          <p:spPr>
            <a:xfrm>
              <a:off x="18440400" y="502354"/>
              <a:ext cx="8534400" cy="490482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0116800" y="3373453"/>
              <a:ext cx="533400" cy="4365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45600" y="2209800"/>
              <a:ext cx="304800" cy="3048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/>
          <a:stretch/>
        </p:blipFill>
        <p:spPr>
          <a:xfrm>
            <a:off x="5486400" y="1816248"/>
            <a:ext cx="4840748" cy="2831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45600" y="214675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092283" y="3373453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66393" y="462118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aps.google.com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923851" y="1045970"/>
            <a:ext cx="5595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480 GPM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2.9 GPM/ton design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6” header pipe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2” row pipe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1” well U-tube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5” bore diameter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32826" y="0"/>
            <a:ext cx="4966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Pipe &amp; Flow Design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40400" y="502354"/>
            <a:ext cx="8534400" cy="4904828"/>
            <a:chOff x="18440400" y="502354"/>
            <a:chExt cx="8534400" cy="4904828"/>
          </a:xfrm>
        </p:grpSpPr>
        <p:pic>
          <p:nvPicPr>
            <p:cNvPr id="14" name="Picture 13"/>
            <p:cNvPicPr/>
            <p:nvPr/>
          </p:nvPicPr>
          <p:blipFill rotWithShape="1">
            <a:blip r:embed="rId2"/>
            <a:srcRect l="13961" t="13323" r="17107" b="36166"/>
            <a:stretch/>
          </p:blipFill>
          <p:spPr>
            <a:xfrm>
              <a:off x="18440400" y="502354"/>
              <a:ext cx="8534400" cy="490482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0193000" y="3373453"/>
              <a:ext cx="304800" cy="5127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45600" y="2209800"/>
              <a:ext cx="304800" cy="2286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21" y="1243892"/>
            <a:ext cx="3931598" cy="39808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05196" y="5200954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www.kochergeowelldrilling.com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61979"/>
              </p:ext>
            </p:extLst>
          </p:nvPr>
        </p:nvGraphicFramePr>
        <p:xfrm>
          <a:off x="10346566" y="1425861"/>
          <a:ext cx="3747923" cy="220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297"/>
                <a:gridCol w="1421626"/>
              </a:tblGrid>
              <a:tr h="44017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Table 22- Head Loss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Friction Loss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6.8 ft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</a:tr>
              <a:tr h="440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Fixture Loss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109 ft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</a:tr>
              <a:tr h="440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Velocity Loss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0.4 ft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</a:tr>
              <a:tr h="440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Total head loss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116.2 </a:t>
                      </a:r>
                      <a:r>
                        <a:rPr lang="en-US" sz="2500" dirty="0" err="1">
                          <a:effectLst/>
                        </a:rPr>
                        <a:t>ft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74" marR="154474" marT="0" marB="0" anchor="b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9888200" y="786416"/>
            <a:ext cx="6891799" cy="453399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97299"/>
              </p:ext>
            </p:extLst>
          </p:nvPr>
        </p:nvGraphicFramePr>
        <p:xfrm>
          <a:off x="9372600" y="4554764"/>
          <a:ext cx="8729634" cy="763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307"/>
                <a:gridCol w="1162506"/>
                <a:gridCol w="1478545"/>
                <a:gridCol w="815150"/>
                <a:gridCol w="635456"/>
                <a:gridCol w="1856878"/>
                <a:gridCol w="1600792"/>
              </a:tblGrid>
              <a:tr h="421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Size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Head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Flow Rate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RPM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HP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Manufacturer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Model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</a:tr>
              <a:tr h="294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4x4x7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116.2 ft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480 gpm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3500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Goulds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AC-135.3F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84" marR="132784" marT="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064713" y="-23736"/>
            <a:ext cx="530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Well Pump Selection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8336"/>
          <a:stretch/>
        </p:blipFill>
        <p:spPr>
          <a:xfrm>
            <a:off x="16114856" y="1182966"/>
            <a:ext cx="2173144" cy="28660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880133" y="532040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www.goulds.com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86782" y="4017155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www.goulds.com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2641324"/>
            <a:ext cx="5779168" cy="33074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55146"/>
              </p:ext>
            </p:extLst>
          </p:nvPr>
        </p:nvGraphicFramePr>
        <p:xfrm>
          <a:off x="9609056" y="2901752"/>
          <a:ext cx="8167290" cy="2478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121"/>
                <a:gridCol w="1288544"/>
                <a:gridCol w="1124957"/>
                <a:gridCol w="1255021"/>
                <a:gridCol w="1255021"/>
                <a:gridCol w="1119865"/>
                <a:gridCol w="1029761"/>
              </a:tblGrid>
              <a:tr h="337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Daikin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VRV-WIII Series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134" marR="119134" marT="0" marB="0" anchor="b"/>
                </a:tc>
              </a:tr>
              <a:tr h="337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 ton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 ton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 ton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 ton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ton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</a:tr>
              <a:tr h="5650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Cooling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Capacity </a:t>
                      </a:r>
                      <a:r>
                        <a:rPr lang="en-US" sz="1400">
                          <a:effectLst/>
                        </a:rPr>
                        <a:t>(Btu/h)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216,000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</a:tr>
              <a:tr h="337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</a:tr>
              <a:tr h="5650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Capacity </a:t>
                      </a:r>
                      <a:r>
                        <a:rPr lang="en-US" sz="1400">
                          <a:effectLst/>
                        </a:rPr>
                        <a:t>(Btu/h)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243,000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</a:tr>
              <a:tr h="337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134" marR="119134" marT="0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97525"/>
              </p:ext>
            </p:extLst>
          </p:nvPr>
        </p:nvGraphicFramePr>
        <p:xfrm>
          <a:off x="19914268" y="273485"/>
          <a:ext cx="4965032" cy="1798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011"/>
                <a:gridCol w="3310021"/>
              </a:tblGrid>
              <a:tr h="44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022" marR="1430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Units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</a:tr>
              <a:tr h="449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CU-VRF-1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(3)x 21 ton + 12 ton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</a:tr>
              <a:tr h="449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CU-VRF-2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(2)x 21 ton + 7 ton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</a:tr>
              <a:tr h="449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CU-VRF-3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21 ton + 18 ton + 6 ton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22" marR="143022" marT="0" marB="0" anchor="b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609056" y="-23736"/>
            <a:ext cx="82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Water-Cooled VRF Unit Selection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3700" y="965194"/>
            <a:ext cx="6324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Unified heat pump and heat recovery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Units in series to reach needed capacity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Self heat recovery between modules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465557"/>
            <a:ext cx="4759407" cy="54857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507200" y="5923218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www.daikin.com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73469"/>
              </p:ext>
            </p:extLst>
          </p:nvPr>
        </p:nvGraphicFramePr>
        <p:xfrm>
          <a:off x="7848600" y="3881378"/>
          <a:ext cx="11082847" cy="1793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513"/>
                <a:gridCol w="1231868"/>
                <a:gridCol w="1078137"/>
                <a:gridCol w="1078137"/>
                <a:gridCol w="1198089"/>
                <a:gridCol w="971298"/>
                <a:gridCol w="1098855"/>
                <a:gridCol w="1491257"/>
                <a:gridCol w="1473693"/>
              </a:tblGrid>
              <a:tr h="456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Water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Refrigerant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</a:rPr>
                        <a:t>Indoor Units Air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6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Tin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Tout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GPM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Tin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Tout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GPM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Supply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Return 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</a:tr>
              <a:tr h="4456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Cooling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74°F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83°F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480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76°F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50°F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280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53-55°F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78-80°F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</a:tr>
              <a:tr h="4456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Heating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44°F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36°F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480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105°F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89°F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280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78-81°F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68-70°F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21" marR="164421" marT="0" marB="0" anchor="b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86228" y="8021"/>
            <a:ext cx="585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Heat Exchanger Details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Ground Temperature 55ºF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0" y="2615973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Ground Coupled Side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20% glycol / 80% water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875" b="21577"/>
          <a:stretch/>
        </p:blipFill>
        <p:spPr>
          <a:xfrm>
            <a:off x="19599553" y="350260"/>
            <a:ext cx="6515638" cy="3287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10748" y="2714625"/>
            <a:ext cx="1756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VRF Side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R140a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44959"/>
              </p:ext>
            </p:extLst>
          </p:nvPr>
        </p:nvGraphicFramePr>
        <p:xfrm>
          <a:off x="19599553" y="4524595"/>
          <a:ext cx="7010815" cy="1125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784"/>
                <a:gridCol w="1300636"/>
                <a:gridCol w="2121827"/>
                <a:gridCol w="1921568"/>
              </a:tblGrid>
              <a:tr h="366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Refrigerant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Q (tons)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Refrigerant Impact per ton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Credit (&lt;100)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</a:tr>
              <a:tr h="366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R-410a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324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95.7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Yes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285" marR="143285" marT="0" marB="0" anchor="ctr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9126200" y="4094100"/>
            <a:ext cx="2237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EA Credit 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573164" y="3629077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www.dreamstime.com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1331345"/>
            <a:ext cx="7295352" cy="37557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1718"/>
              </p:ext>
            </p:extLst>
          </p:nvPr>
        </p:nvGraphicFramePr>
        <p:xfrm>
          <a:off x="19098155" y="1331345"/>
          <a:ext cx="7305145" cy="3797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306"/>
                <a:gridCol w="1958441"/>
                <a:gridCol w="1641385"/>
                <a:gridCol w="1918013"/>
              </a:tblGrid>
              <a:tr h="4473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Table 25- Alternative Yearly Energy Consumption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Building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Building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Source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</a:tr>
              <a:tr h="422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kWh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kBtu/yr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kBtu/yr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</a:tr>
              <a:tr h="404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Heating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185,431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632,320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1,896,960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ctr"/>
                </a:tc>
              </a:tr>
              <a:tr h="422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Cooling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192,269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656,215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1,968,843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</a:tr>
              <a:tr h="422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Lighting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572,805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1,954,985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5,865,541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</a:tr>
              <a:tr h="422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Receptacle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6,173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21,069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63,213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</a:tr>
              <a:tr h="404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Total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956,678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3,264,589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9,794,557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ctr"/>
                </a:tc>
              </a:tr>
              <a:tr h="422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Cost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$131,064.90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075" marR="1520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075" marR="152075" marT="0" marB="0" anchor="b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29800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Alternative System Energy Use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990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00" y="1072731"/>
            <a:ext cx="7208559" cy="433280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22822"/>
              </p:ext>
            </p:extLst>
          </p:nvPr>
        </p:nvGraphicFramePr>
        <p:xfrm>
          <a:off x="6629400" y="1222347"/>
          <a:ext cx="11058669" cy="1744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309"/>
                <a:gridCol w="1941944"/>
                <a:gridCol w="2291127"/>
                <a:gridCol w="2291127"/>
                <a:gridCol w="1894162"/>
              </a:tblGrid>
              <a:tr h="36094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Table 26- Yearly Energy Breakdown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Building (kWh)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Building (kBtu/yr)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Source (kBtu/yr)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Cost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</a:tr>
              <a:tr h="33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Original System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1,215,300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4,147,823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12,444,711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$166,496.09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</a:tr>
              <a:tr h="33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Alternative System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956,678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3,264,589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9,794,557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$131,064.90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</a:tr>
              <a:tr h="33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Yearly Savings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258,622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883,234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2,650,154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$35,431.19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22" marR="132322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61304"/>
              </p:ext>
            </p:extLst>
          </p:nvPr>
        </p:nvGraphicFramePr>
        <p:xfrm>
          <a:off x="9546014" y="4089693"/>
          <a:ext cx="8184241" cy="1116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355"/>
                <a:gridCol w="2019488"/>
                <a:gridCol w="1913199"/>
                <a:gridCol w="1913199"/>
              </a:tblGrid>
              <a:tr h="372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CO2 (lbm/year)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SO2 (gm/year)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NOx (gm/year)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</a:tr>
              <a:tr h="37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Original Design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1,626,597.0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14,638.5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2,801.8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</a:tr>
              <a:tr h="37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Alternative Design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1,280,231.0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11,521.4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2,205.2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47" marR="127547" marT="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546014" y="221017"/>
            <a:ext cx="833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Energy &amp; Emissions Comparison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49000" y="359037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Emissions Comparison- 21.3% less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83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54025"/>
              </p:ext>
            </p:extLst>
          </p:nvPr>
        </p:nvGraphicFramePr>
        <p:xfrm>
          <a:off x="19507200" y="624840"/>
          <a:ext cx="7167050" cy="461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2036"/>
                <a:gridCol w="1527507"/>
                <a:gridCol w="1527507"/>
              </a:tblGrid>
              <a:tr h="62064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Table 28- Payback Period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Cost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Original System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$56,348.44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Alternative System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$692,071.26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With 10% Rebate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$622,564.13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System Difference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$566,215.69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Yearly Energy Savings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$35,431.19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9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Payback Period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effectLst/>
                        </a:rPr>
                        <a:t>15.98</a:t>
                      </a:r>
                      <a:endParaRPr lang="en-US" sz="3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dirty="0">
                          <a:effectLst/>
                        </a:rPr>
                        <a:t>Years</a:t>
                      </a:r>
                      <a:endParaRPr lang="en-US" sz="3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</a:tr>
              <a:tr h="48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191.77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Months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552" marR="173552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0" y="1332989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Federal Tax Rebate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10 % of initial material and labor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EER ≥ 14.1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COP ≥ 3.3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Without rebate Payback Period = 19.53 years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79614" y="0"/>
            <a:ext cx="407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Payback Period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333" y="1492631"/>
            <a:ext cx="2683755" cy="26837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16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8788" y="109126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894564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01384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9828" y="349085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65271" y="1894564"/>
            <a:ext cx="4125686" cy="386473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224" y="-5768003"/>
            <a:ext cx="5384787" cy="40551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27046" y="548159"/>
            <a:ext cx="55779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6"/>
                </a:solidFill>
              </a:rPr>
              <a:t>Building Statistics</a:t>
            </a:r>
          </a:p>
          <a:p>
            <a:pPr algn="ctr"/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Existing Building: Built 1925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National Register of Historic Places</a:t>
            </a:r>
          </a:p>
          <a:p>
            <a:pPr algn="ctr"/>
            <a:endParaRPr lang="en-US" sz="2400" dirty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Gross Square Feet : 84,400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Overall Project Budget: $25 Million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Completion Date: August 2011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 stories above grade, 1 below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Function: Educational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386010"/>
            <a:ext cx="10058400" cy="5156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682357" y="5542904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aps.google.com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0" y="3666328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Original Building cost is based on 2015 using inflation from 2010.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6273"/>
              </p:ext>
            </p:extLst>
          </p:nvPr>
        </p:nvGraphicFramePr>
        <p:xfrm>
          <a:off x="19050000" y="744721"/>
          <a:ext cx="3580621" cy="2462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421"/>
                <a:gridCol w="1206960"/>
                <a:gridCol w="1415240"/>
              </a:tblGrid>
              <a:tr h="4134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4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Material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Condensers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$42,377.00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</a:tr>
              <a:tr h="272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Controls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$823.00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</a:tr>
              <a:tr h="5014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Labor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Condensers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$11,985.00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</a:tr>
              <a:tr h="272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Controls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$1,163.00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</a:tr>
              <a:tr h="50144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Cost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$56,348.00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020" marR="98020" marT="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58024"/>
              </p:ext>
            </p:extLst>
          </p:nvPr>
        </p:nvGraphicFramePr>
        <p:xfrm>
          <a:off x="23519549" y="732057"/>
          <a:ext cx="3322175" cy="511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318"/>
                <a:gridCol w="1214199"/>
                <a:gridCol w="1207658"/>
              </a:tblGrid>
              <a:tr h="46788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Alternative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940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Material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Pump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$19,200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74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Antifreeze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$6,786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74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Water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$14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74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Controls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$1,475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39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Investigation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$915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88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Loop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$424,521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39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Sub-total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$452,911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7430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Labor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Pump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$1,842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74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Controls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$2,952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39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Investigation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$3,993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44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Loop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$230,373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39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Sub-total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$239,160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  <a:tr h="3399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Total Cost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$692,071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54" marR="92654" marT="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68097"/>
              </p:ext>
            </p:extLst>
          </p:nvPr>
        </p:nvGraphicFramePr>
        <p:xfrm>
          <a:off x="9993234" y="1651217"/>
          <a:ext cx="8055131" cy="192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102"/>
                <a:gridCol w="2386614"/>
                <a:gridCol w="3149415"/>
              </a:tblGrid>
              <a:tr h="482378"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Mechanical Cost 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Total Construction Cost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</a:tr>
              <a:tr h="482378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Original</a:t>
                      </a:r>
                      <a:r>
                        <a:rPr lang="en-US" sz="2300" baseline="0" dirty="0" smtClean="0"/>
                        <a:t> Design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$3,461,864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$20,969,617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</a:tr>
              <a:tr h="482378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Alternative</a:t>
                      </a:r>
                      <a:r>
                        <a:rPr lang="en-US" sz="2300" baseline="0" dirty="0" smtClean="0"/>
                        <a:t> Design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$4,028,079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$21,535,833</a:t>
                      </a:r>
                      <a:endParaRPr lang="en-US" sz="2300" dirty="0"/>
                    </a:p>
                  </a:txBody>
                  <a:tcPr marL="118942" marR="118942" marT="59471" marB="59471"/>
                </a:tc>
              </a:tr>
              <a:tr h="48237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Percent Increase</a:t>
                      </a:r>
                      <a:endParaRPr lang="en-US" sz="2300" b="1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16.4%</a:t>
                      </a:r>
                      <a:endParaRPr lang="en-US" sz="2300" b="1" dirty="0"/>
                    </a:p>
                  </a:txBody>
                  <a:tcPr marL="118942" marR="118942" marT="59471" marB="594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2.7%</a:t>
                      </a:r>
                      <a:endParaRPr lang="en-US" sz="2300" b="1" dirty="0"/>
                    </a:p>
                  </a:txBody>
                  <a:tcPr marL="118942" marR="118942" marT="59471" marB="59471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478607" y="0"/>
            <a:ext cx="447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Cost Comparison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13820"/>
          <a:stretch/>
        </p:blipFill>
        <p:spPr>
          <a:xfrm>
            <a:off x="5033379" y="1492631"/>
            <a:ext cx="4424755" cy="31011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441096" y="1045970"/>
            <a:ext cx="4125686" cy="233907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7895" y="4294154"/>
            <a:ext cx="4125686" cy="146275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17291" y="4582912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aps.google.com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85072" y="208095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/>
                </a:solidFill>
              </a:rPr>
              <a:t>Multi-purpose Room Acoustical Treatment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Before: NC &gt; 65	After: NC – 39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Added Treatment: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2” duct lining (60 </a:t>
            </a:r>
            <a:r>
              <a:rPr lang="en-US" sz="2400" dirty="0" err="1" smtClean="0">
                <a:solidFill>
                  <a:schemeClr val="bg1"/>
                </a:solidFill>
              </a:rPr>
              <a:t>ft</a:t>
            </a:r>
            <a:r>
              <a:rPr lang="en-US" sz="2400" dirty="0" smtClean="0">
                <a:solidFill>
                  <a:schemeClr val="bg1"/>
                </a:solidFill>
              </a:rPr>
              <a:t> each)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One duct silencer each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Cost Breakdown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Duct lining = $11,457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Duct Silencers= $4,700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Total Cost = $16,157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837" y="978222"/>
            <a:ext cx="5305519" cy="4581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0" y="983355"/>
            <a:ext cx="4229100" cy="4576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043" y="987304"/>
            <a:ext cx="4229100" cy="457221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8669000" y="1492631"/>
            <a:ext cx="533400" cy="483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202400" y="1975893"/>
            <a:ext cx="689882" cy="32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92282" y="2295933"/>
            <a:ext cx="510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402550" y="2295933"/>
            <a:ext cx="1795463" cy="523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027368" y="2557666"/>
            <a:ext cx="1280432" cy="2376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277184" y="4872210"/>
            <a:ext cx="344941" cy="289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478535" y="409396"/>
            <a:ext cx="2469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NC-45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4385" y="1046146"/>
            <a:ext cx="4125686" cy="306865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0714" y="5040697"/>
            <a:ext cx="4125686" cy="71645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30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720" y="815091"/>
            <a:ext cx="4022852" cy="4788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298" y="840283"/>
            <a:ext cx="4010820" cy="4762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90530" y="64187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/>
                </a:solidFill>
              </a:rPr>
              <a:t>Cafeteria Acoustical Treatment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Before: NC - 52	After: NC – 41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Added Treatment: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One duct silencer each (36”x12”x50”)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Cost Breakdown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Duct Silencers= $4,000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Total Cost = $4,000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Not recommended extra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67144" y="3131285"/>
            <a:ext cx="535256" cy="90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202400" y="3176519"/>
            <a:ext cx="656602" cy="45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859002" y="2948450"/>
            <a:ext cx="543548" cy="228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402550" y="2937404"/>
            <a:ext cx="552450" cy="12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456000" y="3263838"/>
            <a:ext cx="1691876" cy="2013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7876" y="3442714"/>
            <a:ext cx="492020" cy="291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478535" y="409396"/>
            <a:ext cx="2469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 NC-45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94561" y="1921752"/>
            <a:ext cx="4624530" cy="280956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0955000" y="3062484"/>
            <a:ext cx="1146244" cy="402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5639896" y="3657600"/>
            <a:ext cx="572904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212800" y="3657600"/>
            <a:ext cx="533400" cy="87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787" y="1014268"/>
            <a:ext cx="2743522" cy="46245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454385" y="1046146"/>
            <a:ext cx="4125686" cy="3068653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0714" y="5040697"/>
            <a:ext cx="4125686" cy="71645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30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308728" y="304800"/>
            <a:ext cx="55779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6"/>
                </a:solidFill>
              </a:rPr>
              <a:t>Conclusion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Initial Cost - $692,071.26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Monthly Savings - $2952.60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Payback Period of System – 15.98 years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EUI Reduction – 21.3%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365760"/>
            <a:ext cx="8413499" cy="504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713" y="1097312"/>
            <a:ext cx="7321850" cy="430987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70714" y="1046147"/>
            <a:ext cx="4125686" cy="4078528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0" y="545022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ww.nbm.org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0850" y="537588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www.nps.gov/nr/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27046" y="200727"/>
            <a:ext cx="55779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6"/>
                </a:solidFill>
              </a:rPr>
              <a:t>Acknowledgements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Penn State Faculty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JVP Engineers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Dr. Stephen </a:t>
            </a:r>
            <a:r>
              <a:rPr lang="en-US" dirty="0" err="1" smtClean="0">
                <a:solidFill>
                  <a:schemeClr val="bg1"/>
                </a:solidFill>
              </a:rPr>
              <a:t>Treado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All my peers that helped during the process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All my friends and family for their support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1" y="252389"/>
            <a:ext cx="7908758" cy="5275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4315"/>
            <a:ext cx="8051800" cy="5378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37969" y="552753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www.kumicm.com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9" y="566602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www.nps.gov/nr/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1" y="252389"/>
            <a:ext cx="7908758" cy="5275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4315"/>
            <a:ext cx="8051800" cy="53786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19299" y="356388"/>
            <a:ext cx="39934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6"/>
                </a:solidFill>
              </a:rPr>
              <a:t>Questions?</a:t>
            </a:r>
            <a:endParaRPr lang="en-US" sz="5400" b="1" u="sng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37969" y="552753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www.kumicm.com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9" y="566602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www.nps.gov/nr/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0714" y="1068476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70714" y="193626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0714" y="2739569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81600" y="3497049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81600" y="1936267"/>
            <a:ext cx="4125686" cy="392066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346146" y="246467"/>
            <a:ext cx="55779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6"/>
                </a:solidFill>
              </a:rPr>
              <a:t>Location and Weather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365" t="5886" b="14055"/>
          <a:stretch/>
        </p:blipFill>
        <p:spPr>
          <a:xfrm>
            <a:off x="19639924" y="871695"/>
            <a:ext cx="7314823" cy="475093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5298400" y="2802954"/>
            <a:ext cx="366596" cy="34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00674"/>
              </p:ext>
            </p:extLst>
          </p:nvPr>
        </p:nvGraphicFramePr>
        <p:xfrm>
          <a:off x="11385069" y="2842779"/>
          <a:ext cx="5425617" cy="209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864"/>
                <a:gridCol w="1174458"/>
                <a:gridCol w="1016295"/>
              </a:tblGrid>
              <a:tr h="522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Summer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</a:tr>
              <a:tr h="522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Designed Dry Bulb (°F)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</a:tr>
              <a:tr h="522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Designed Wet Bulb (°F)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</a:tr>
              <a:tr h="522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Indoor Air Temperature (°F)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143" marR="120143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77600" y="5000705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Weather data based on Baltimore, Maryland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57032" y="1124405"/>
            <a:ext cx="52164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Town, Maryland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Relative Humidity – 50%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619871" y="570170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www.ashrae.org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3048000" y="-1728226"/>
            <a:ext cx="333375" cy="20002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-2165375"/>
            <a:ext cx="457200" cy="1619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48000" y="-2525420"/>
            <a:ext cx="504825" cy="1714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0" y="-2720365"/>
            <a:ext cx="352425" cy="171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9101" y="2689195"/>
            <a:ext cx="4125686" cy="3094025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101" y="1046147"/>
            <a:ext cx="4125686" cy="65307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381671" y="149911"/>
            <a:ext cx="2496879" cy="2176150"/>
            <a:chOff x="18292012" y="1238742"/>
            <a:chExt cx="4415590" cy="3848399"/>
          </a:xfrm>
        </p:grpSpPr>
        <p:pic>
          <p:nvPicPr>
            <p:cNvPr id="1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8575607" y="955147"/>
              <a:ext cx="3848399" cy="4415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Rectangle 32"/>
            <p:cNvSpPr/>
            <p:nvPr/>
          </p:nvSpPr>
          <p:spPr>
            <a:xfrm>
              <a:off x="18745200" y="2674673"/>
              <a:ext cx="1143001" cy="757480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9202400" y="1812671"/>
              <a:ext cx="685799" cy="862001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381672" y="2568454"/>
            <a:ext cx="2537406" cy="1677034"/>
            <a:chOff x="23167704" y="584640"/>
            <a:chExt cx="3751374" cy="2479375"/>
          </a:xfrm>
        </p:grpSpPr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3803703" y="-51359"/>
              <a:ext cx="2479375" cy="37513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23617991" y="838200"/>
              <a:ext cx="918410" cy="1182099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536402" y="685800"/>
              <a:ext cx="450287" cy="94425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986689" y="750354"/>
              <a:ext cx="460101" cy="77364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07809" y="665049"/>
              <a:ext cx="450287" cy="94425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957521" y="771105"/>
              <a:ext cx="460101" cy="77364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436438" y="771105"/>
              <a:ext cx="511270" cy="4676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381672" y="4509504"/>
            <a:ext cx="2537403" cy="1628657"/>
            <a:chOff x="23167704" y="3501167"/>
            <a:chExt cx="3751371" cy="2407854"/>
          </a:xfrm>
        </p:grpSpPr>
        <p:pic>
          <p:nvPicPr>
            <p:cNvPr id="17" name="Picture 16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23839463" y="2829408"/>
              <a:ext cx="2407854" cy="37513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ctangle 43"/>
            <p:cNvSpPr/>
            <p:nvPr/>
          </p:nvSpPr>
          <p:spPr>
            <a:xfrm>
              <a:off x="23774400" y="3720605"/>
              <a:ext cx="838200" cy="1079996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600570" y="3545469"/>
              <a:ext cx="386120" cy="92350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961067" y="3610023"/>
              <a:ext cx="483784" cy="77364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71977" y="3524718"/>
              <a:ext cx="386120" cy="94425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021688" y="3630774"/>
              <a:ext cx="458161" cy="77364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444851" y="3630774"/>
              <a:ext cx="576837" cy="46763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546674" y="185434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Basement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507114" y="2525335"/>
            <a:ext cx="1864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 Floor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546674" y="4473995"/>
            <a:ext cx="1550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Third Floor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7071765" y="3724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Floor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205152" y="233035"/>
            <a:ext cx="61765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Mechanical Layout</a:t>
            </a:r>
          </a:p>
          <a:p>
            <a:endParaRPr lang="en-US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Blue:		RTU-1 &amp; 2 Cafeteria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Orange: 	RTU-3 &amp;4 (DOAS) and VRF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Purple:	RTU- 5 (DOAS) and VRF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Green:	RTU-6 &amp; 7 Multipurpose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Red: 		AHU-1 Administrative Offices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420251" y="527659"/>
            <a:ext cx="8750829" cy="5467743"/>
            <a:chOff x="13420251" y="527659"/>
            <a:chExt cx="8750829" cy="5467743"/>
          </a:xfrm>
        </p:grpSpPr>
        <p:pic>
          <p:nvPicPr>
            <p:cNvPr id="15" name="Picture 14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5061794" y="-1113884"/>
              <a:ext cx="5467743" cy="87508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5036360" y="1071419"/>
              <a:ext cx="1962063" cy="2404177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042351" y="3550639"/>
              <a:ext cx="1893089" cy="162850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998426" y="682106"/>
              <a:ext cx="885822" cy="196742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884247" y="839482"/>
              <a:ext cx="1058324" cy="17028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097863" y="1582879"/>
              <a:ext cx="1058324" cy="149461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146440" y="1550826"/>
              <a:ext cx="885822" cy="113837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923460" y="1550826"/>
              <a:ext cx="1174399" cy="37143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935440" y="3419957"/>
              <a:ext cx="1948807" cy="195700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891510" y="1922257"/>
              <a:ext cx="1206349" cy="2100733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891506" y="819373"/>
              <a:ext cx="2254932" cy="75900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153160" y="682106"/>
              <a:ext cx="836997" cy="8526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27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7259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40386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4368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50116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381"/>
              </p:ext>
            </p:extLst>
          </p:nvPr>
        </p:nvGraphicFramePr>
        <p:xfrm>
          <a:off x="10058400" y="1273329"/>
          <a:ext cx="7568155" cy="4455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768"/>
                <a:gridCol w="1971069"/>
                <a:gridCol w="1685319"/>
                <a:gridCol w="2299999"/>
              </a:tblGrid>
              <a:tr h="5285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Rooftop Unit Schedule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Unit No.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Area Served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Supply CFM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Load (MBH)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Cafeteria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227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Cafeteria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227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Exist. Bldg.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350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Exist. Bldg.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236.9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Addition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10650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538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Multi-purpose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235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  <a:tr h="49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RTU-7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Multi-purpose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235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72" marR="142572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66899"/>
              </p:ext>
            </p:extLst>
          </p:nvPr>
        </p:nvGraphicFramePr>
        <p:xfrm>
          <a:off x="18750687" y="631338"/>
          <a:ext cx="7458103" cy="1802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496"/>
                <a:gridCol w="1917112"/>
                <a:gridCol w="1947160"/>
                <a:gridCol w="2055335"/>
              </a:tblGrid>
              <a:tr h="36058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Air Cooled Condensing Units Schedules (VRF System)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Unit No.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Cooling (MBH)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Heating (MBH)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Condenser CFM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</a:tr>
              <a:tr h="360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CU-VRF-1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</a:tr>
              <a:tr h="360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CU-VRF-2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</a:tr>
              <a:tr h="360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CU-VRF-3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13400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810" marR="129810" marT="0" marB="0" anchor="b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79834" y="2733373"/>
            <a:ext cx="4125686" cy="3049848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9834" y="1053485"/>
            <a:ext cx="4125686" cy="65307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028861" y="152400"/>
            <a:ext cx="537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Mechanical Schedule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720" y="2733373"/>
            <a:ext cx="6986622" cy="29080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9741" y="564948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www.daikin.com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8976" y="1072149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48976" y="19399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48976" y="27432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9862" y="350072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023959" y="1274506"/>
            <a:ext cx="6356189" cy="371135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761103" y="1268007"/>
            <a:ext cx="7669941" cy="372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7778" y="5021758"/>
            <a:ext cx="2308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RTU- 1, 2, 6 &amp;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91173" y="502175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RTU- 3, 4, &amp; 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DOAS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714" y="2743242"/>
            <a:ext cx="4125686" cy="2992736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4419" y="1056870"/>
            <a:ext cx="4125686" cy="65307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00" y="1251965"/>
            <a:ext cx="7373179" cy="36907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619420" y="5053064"/>
            <a:ext cx="1758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VRF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09973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Mechanical Schematics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660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769" y="106680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769" y="1934591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769" y="273789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68655" y="349537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355181"/>
            <a:ext cx="7634158" cy="37236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43031"/>
              </p:ext>
            </p:extLst>
          </p:nvPr>
        </p:nvGraphicFramePr>
        <p:xfrm>
          <a:off x="18288000" y="957877"/>
          <a:ext cx="8632748" cy="263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3174676"/>
                <a:gridCol w="3705472"/>
              </a:tblGrid>
              <a:tr h="740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% of Total Building Energy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Total Building Energy (kBtu/yr)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</a:tr>
              <a:tr h="379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Heating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21.56%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894,258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</a:tr>
              <a:tr h="379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Cooling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30.80%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1,277,511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</a:tr>
              <a:tr h="379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Receptacles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0.51%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21,069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</a:tr>
              <a:tr h="379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Lighting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47.13%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1,954,985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</a:tr>
              <a:tr h="379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Total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100%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4,147,823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108" marR="130108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4580"/>
              </p:ext>
            </p:extLst>
          </p:nvPr>
        </p:nvGraphicFramePr>
        <p:xfrm>
          <a:off x="18316832" y="4320132"/>
          <a:ext cx="8578517" cy="779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004"/>
                <a:gridCol w="2116777"/>
                <a:gridCol w="2005368"/>
                <a:gridCol w="2005368"/>
              </a:tblGrid>
              <a:tr h="389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691" marR="13369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CO2 (lbm/year)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SO2 (gm/year)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NOx (gm/year)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</a:tr>
              <a:tr h="389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Building Emissions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1,626,597.0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14,638.5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2,801.8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691" marR="133691" marT="0" marB="0" anchor="b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68655" y="2737893"/>
            <a:ext cx="4125686" cy="299772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8655" y="1066800"/>
            <a:ext cx="4125686" cy="653077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29900" y="6087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Energy Use &amp; Emissions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92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6680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34591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3789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95373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65271" y="3502621"/>
            <a:ext cx="4125686" cy="2224601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8942" y="1097983"/>
            <a:ext cx="4125686" cy="148246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715750" y="0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Proposal Goals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0" y="1031154"/>
            <a:ext cx="670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solidFill>
                  <a:schemeClr val="bg1"/>
                </a:solidFill>
              </a:rPr>
              <a:t>Depth</a:t>
            </a:r>
            <a:r>
              <a:rPr lang="en-US" sz="2600" dirty="0" smtClean="0">
                <a:solidFill>
                  <a:schemeClr val="bg1"/>
                </a:solidFill>
              </a:rPr>
              <a:t>: Implement a geothermal system to improve the buildings energy use.</a:t>
            </a:r>
            <a:endParaRPr lang="en-US" sz="2600" u="sng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095" y="2615973"/>
            <a:ext cx="1509510" cy="1438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095" y="796039"/>
            <a:ext cx="1509510" cy="149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095" y="4232882"/>
            <a:ext cx="1509510" cy="1494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73668" y="2916898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Breadth</a:t>
            </a:r>
            <a:r>
              <a:rPr lang="en-US" sz="2400" dirty="0">
                <a:solidFill>
                  <a:schemeClr val="bg1"/>
                </a:solidFill>
              </a:rPr>
              <a:t>: The impact of a geothermal system on the construction management of the project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88341" y="4548217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Breadth</a:t>
            </a:r>
            <a:r>
              <a:rPr lang="en-US" sz="2400" dirty="0">
                <a:solidFill>
                  <a:schemeClr val="bg1"/>
                </a:solidFill>
              </a:rPr>
              <a:t>: Perform acoustical analysis to insure the comfort of the spaces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269" y="945583"/>
            <a:ext cx="6451454" cy="430957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536269" y="527593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www.nps.gov/nr/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Elementary School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  <a:gradFill>
            <a:gsLst>
              <a:gs pos="83000">
                <a:schemeClr val="accent6"/>
              </a:gs>
              <a:gs pos="0">
                <a:schemeClr val="tx1">
                  <a:lumMod val="95000"/>
                  <a:lumOff val="5000"/>
                </a:schemeClr>
              </a:gs>
              <a:gs pos="38000">
                <a:schemeClr val="accent6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Jonathan Cann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828" y="1046147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 Background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9828" y="1913938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Existing Conditions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828" y="271724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714" y="3474720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Mechanical Depth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0714" y="4294155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Acoustical Breadth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714" y="5087142"/>
            <a:ext cx="41148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168" y="707886"/>
            <a:ext cx="6908132" cy="45546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6585" y="3474720"/>
            <a:ext cx="4125686" cy="2313140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714" y="1046147"/>
            <a:ext cx="4125686" cy="1482464"/>
          </a:xfrm>
          <a:prstGeom prst="rect">
            <a:avLst/>
          </a:prstGeom>
          <a:solidFill>
            <a:schemeClr val="tx1">
              <a:lumMod val="65000"/>
              <a:lumOff val="35000"/>
              <a:alpha val="37000"/>
            </a:schemeClr>
          </a:solidFill>
          <a:ln>
            <a:solidFill>
              <a:schemeClr val="accent1">
                <a:shade val="50000"/>
                <a:alpha val="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44287" y="0"/>
            <a:ext cx="454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/>
                </a:solidFill>
              </a:rPr>
              <a:t>Proposed System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0042" y="1323207"/>
            <a:ext cx="91279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Water-cooled VRF units coupled with closed loop ground coupled heat pump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More efficient than air-cooled condensers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Constant thermal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Reduces noise pollution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Minimal site area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 initial cost (long term owners)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Renewable energy source (earth)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en-US" dirty="0" smtClean="0">
                <a:solidFill>
                  <a:schemeClr val="bg1"/>
                </a:solidFill>
              </a:rPr>
              <a:t>maintenance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476"/>
            <a:ext cx="6217920" cy="822960"/>
          </a:xfrm>
          <a:prstGeom prst="rect">
            <a:avLst/>
          </a:prstGeom>
          <a:solidFill>
            <a:schemeClr val="accent6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495168" y="528658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Ball State University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5592</TotalTime>
  <Words>1704</Words>
  <Application>Microsoft Office PowerPoint</Application>
  <PresentationFormat>Custom</PresentationFormat>
  <Paragraphs>860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Arno Pro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Jonathan A Cann</cp:lastModifiedBy>
  <cp:revision>284</cp:revision>
  <cp:lastPrinted>2014-05-05T15:50:15Z</cp:lastPrinted>
  <dcterms:created xsi:type="dcterms:W3CDTF">2006-11-29T18:17:25Z</dcterms:created>
  <dcterms:modified xsi:type="dcterms:W3CDTF">2015-04-30T21:55:04Z</dcterms:modified>
</cp:coreProperties>
</file>